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4"/>
  </p:notesMasterIdLst>
  <p:sldIdLst>
    <p:sldId id="256" r:id="rId2"/>
    <p:sldId id="321" r:id="rId3"/>
    <p:sldId id="322" r:id="rId4"/>
    <p:sldId id="323" r:id="rId5"/>
    <p:sldId id="325" r:id="rId6"/>
    <p:sldId id="324" r:id="rId7"/>
    <p:sldId id="470" r:id="rId8"/>
    <p:sldId id="464" r:id="rId9"/>
    <p:sldId id="472" r:id="rId10"/>
    <p:sldId id="342" r:id="rId11"/>
    <p:sldId id="487" r:id="rId12"/>
    <p:sldId id="488" r:id="rId13"/>
    <p:sldId id="334" r:id="rId14"/>
    <p:sldId id="336" r:id="rId15"/>
    <p:sldId id="335" r:id="rId16"/>
    <p:sldId id="435" r:id="rId17"/>
    <p:sldId id="436" r:id="rId18"/>
    <p:sldId id="397" r:id="rId19"/>
    <p:sldId id="398" r:id="rId20"/>
    <p:sldId id="338" r:id="rId21"/>
    <p:sldId id="339" r:id="rId22"/>
    <p:sldId id="340" r:id="rId23"/>
    <p:sldId id="403" r:id="rId24"/>
    <p:sldId id="402" r:id="rId25"/>
    <p:sldId id="399" r:id="rId26"/>
    <p:sldId id="431" r:id="rId27"/>
    <p:sldId id="400" r:id="rId28"/>
    <p:sldId id="401" r:id="rId29"/>
    <p:sldId id="406" r:id="rId30"/>
    <p:sldId id="405" r:id="rId31"/>
    <p:sldId id="407" r:id="rId32"/>
    <p:sldId id="408" r:id="rId33"/>
    <p:sldId id="409" r:id="rId34"/>
    <p:sldId id="412" r:id="rId35"/>
    <p:sldId id="457" r:id="rId36"/>
    <p:sldId id="411" r:id="rId37"/>
    <p:sldId id="337" r:id="rId38"/>
    <p:sldId id="414" r:id="rId39"/>
    <p:sldId id="413" r:id="rId40"/>
    <p:sldId id="424" r:id="rId41"/>
    <p:sldId id="373" r:id="rId42"/>
    <p:sldId id="371" r:id="rId43"/>
    <p:sldId id="372" r:id="rId44"/>
    <p:sldId id="377" r:id="rId45"/>
    <p:sldId id="375" r:id="rId46"/>
    <p:sldId id="376" r:id="rId47"/>
    <p:sldId id="374" r:id="rId48"/>
    <p:sldId id="379" r:id="rId49"/>
    <p:sldId id="383" r:id="rId50"/>
    <p:sldId id="384" r:id="rId51"/>
    <p:sldId id="385" r:id="rId52"/>
    <p:sldId id="386" r:id="rId53"/>
    <p:sldId id="343" r:id="rId54"/>
    <p:sldId id="344" r:id="rId55"/>
    <p:sldId id="423" r:id="rId56"/>
    <p:sldId id="382" r:id="rId57"/>
    <p:sldId id="389" r:id="rId58"/>
    <p:sldId id="387" r:id="rId59"/>
    <p:sldId id="390" r:id="rId60"/>
    <p:sldId id="388" r:id="rId61"/>
    <p:sldId id="391" r:id="rId62"/>
    <p:sldId id="392" r:id="rId63"/>
    <p:sldId id="393" r:id="rId64"/>
    <p:sldId id="394" r:id="rId65"/>
    <p:sldId id="395" r:id="rId66"/>
    <p:sldId id="396" r:id="rId67"/>
    <p:sldId id="422" r:id="rId68"/>
    <p:sldId id="345" r:id="rId69"/>
    <p:sldId id="346" r:id="rId70"/>
    <p:sldId id="489" r:id="rId71"/>
    <p:sldId id="490" r:id="rId72"/>
    <p:sldId id="491" r:id="rId73"/>
    <p:sldId id="492" r:id="rId74"/>
    <p:sldId id="471" r:id="rId75"/>
    <p:sldId id="420" r:id="rId76"/>
    <p:sldId id="421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425" r:id="rId85"/>
    <p:sldId id="428" r:id="rId86"/>
    <p:sldId id="426" r:id="rId87"/>
    <p:sldId id="427" r:id="rId88"/>
    <p:sldId id="429" r:id="rId89"/>
    <p:sldId id="354" r:id="rId90"/>
    <p:sldId id="355" r:id="rId91"/>
    <p:sldId id="477" r:id="rId92"/>
    <p:sldId id="479" r:id="rId93"/>
    <p:sldId id="482" r:id="rId94"/>
    <p:sldId id="481" r:id="rId95"/>
    <p:sldId id="433" r:id="rId96"/>
    <p:sldId id="439" r:id="rId97"/>
    <p:sldId id="357" r:id="rId98"/>
    <p:sldId id="437" r:id="rId99"/>
    <p:sldId id="432" r:id="rId100"/>
    <p:sldId id="358" r:id="rId101"/>
    <p:sldId id="430" r:id="rId102"/>
    <p:sldId id="440" r:id="rId103"/>
    <p:sldId id="441" r:id="rId104"/>
    <p:sldId id="442" r:id="rId105"/>
    <p:sldId id="444" r:id="rId106"/>
    <p:sldId id="445" r:id="rId107"/>
    <p:sldId id="448" r:id="rId108"/>
    <p:sldId id="449" r:id="rId109"/>
    <p:sldId id="459" r:id="rId110"/>
    <p:sldId id="458" r:id="rId111"/>
    <p:sldId id="461" r:id="rId112"/>
    <p:sldId id="462" r:id="rId113"/>
    <p:sldId id="483" r:id="rId114"/>
    <p:sldId id="484" r:id="rId115"/>
    <p:sldId id="485" r:id="rId116"/>
    <p:sldId id="493" r:id="rId117"/>
    <p:sldId id="494" r:id="rId118"/>
    <p:sldId id="361" r:id="rId119"/>
    <p:sldId id="362" r:id="rId120"/>
    <p:sldId id="363" r:id="rId121"/>
    <p:sldId id="364" r:id="rId122"/>
    <p:sldId id="365" r:id="rId123"/>
    <p:sldId id="366" r:id="rId124"/>
    <p:sldId id="450" r:id="rId125"/>
    <p:sldId id="368" r:id="rId126"/>
    <p:sldId id="369" r:id="rId127"/>
    <p:sldId id="451" r:id="rId128"/>
    <p:sldId id="452" r:id="rId129"/>
    <p:sldId id="453" r:id="rId130"/>
    <p:sldId id="454" r:id="rId131"/>
    <p:sldId id="455" r:id="rId132"/>
    <p:sldId id="456" r:id="rId133"/>
    <p:sldId id="499" r:id="rId134"/>
    <p:sldId id="500" r:id="rId135"/>
    <p:sldId id="463" r:id="rId136"/>
    <p:sldId id="495" r:id="rId137"/>
    <p:sldId id="496" r:id="rId138"/>
    <p:sldId id="497" r:id="rId139"/>
    <p:sldId id="498" r:id="rId140"/>
    <p:sldId id="328" r:id="rId141"/>
    <p:sldId id="329" r:id="rId142"/>
    <p:sldId id="330" r:id="rId1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131F4A-7B20-483A-8488-AF1BFD70B4E8}">
          <p14:sldIdLst>
            <p14:sldId id="256"/>
            <p14:sldId id="321"/>
            <p14:sldId id="322"/>
            <p14:sldId id="323"/>
            <p14:sldId id="325"/>
            <p14:sldId id="324"/>
            <p14:sldId id="470"/>
            <p14:sldId id="464"/>
            <p14:sldId id="472"/>
            <p14:sldId id="342"/>
            <p14:sldId id="487"/>
            <p14:sldId id="488"/>
            <p14:sldId id="334"/>
            <p14:sldId id="336"/>
            <p14:sldId id="335"/>
            <p14:sldId id="435"/>
            <p14:sldId id="436"/>
            <p14:sldId id="397"/>
            <p14:sldId id="398"/>
            <p14:sldId id="338"/>
            <p14:sldId id="339"/>
            <p14:sldId id="340"/>
            <p14:sldId id="403"/>
            <p14:sldId id="402"/>
            <p14:sldId id="399"/>
            <p14:sldId id="431"/>
            <p14:sldId id="400"/>
            <p14:sldId id="401"/>
            <p14:sldId id="406"/>
            <p14:sldId id="405"/>
            <p14:sldId id="407"/>
            <p14:sldId id="408"/>
            <p14:sldId id="409"/>
            <p14:sldId id="412"/>
            <p14:sldId id="457"/>
            <p14:sldId id="411"/>
            <p14:sldId id="337"/>
            <p14:sldId id="414"/>
            <p14:sldId id="413"/>
            <p14:sldId id="424"/>
            <p14:sldId id="373"/>
            <p14:sldId id="371"/>
            <p14:sldId id="372"/>
            <p14:sldId id="377"/>
            <p14:sldId id="375"/>
            <p14:sldId id="376"/>
            <p14:sldId id="374"/>
            <p14:sldId id="379"/>
            <p14:sldId id="383"/>
            <p14:sldId id="384"/>
            <p14:sldId id="385"/>
            <p14:sldId id="386"/>
            <p14:sldId id="343"/>
            <p14:sldId id="344"/>
            <p14:sldId id="423"/>
            <p14:sldId id="382"/>
            <p14:sldId id="389"/>
            <p14:sldId id="387"/>
            <p14:sldId id="390"/>
            <p14:sldId id="388"/>
            <p14:sldId id="391"/>
            <p14:sldId id="392"/>
            <p14:sldId id="393"/>
            <p14:sldId id="394"/>
            <p14:sldId id="395"/>
            <p14:sldId id="396"/>
            <p14:sldId id="422"/>
            <p14:sldId id="345"/>
            <p14:sldId id="346"/>
            <p14:sldId id="489"/>
            <p14:sldId id="490"/>
            <p14:sldId id="491"/>
            <p14:sldId id="492"/>
            <p14:sldId id="471"/>
            <p14:sldId id="420"/>
            <p14:sldId id="421"/>
            <p14:sldId id="347"/>
            <p14:sldId id="348"/>
            <p14:sldId id="349"/>
            <p14:sldId id="350"/>
            <p14:sldId id="351"/>
            <p14:sldId id="352"/>
            <p14:sldId id="353"/>
            <p14:sldId id="425"/>
            <p14:sldId id="428"/>
            <p14:sldId id="426"/>
            <p14:sldId id="427"/>
            <p14:sldId id="429"/>
            <p14:sldId id="354"/>
            <p14:sldId id="355"/>
            <p14:sldId id="477"/>
            <p14:sldId id="479"/>
            <p14:sldId id="482"/>
            <p14:sldId id="481"/>
            <p14:sldId id="433"/>
            <p14:sldId id="439"/>
            <p14:sldId id="357"/>
            <p14:sldId id="437"/>
            <p14:sldId id="432"/>
            <p14:sldId id="358"/>
            <p14:sldId id="430"/>
            <p14:sldId id="440"/>
            <p14:sldId id="441"/>
            <p14:sldId id="442"/>
            <p14:sldId id="444"/>
            <p14:sldId id="445"/>
            <p14:sldId id="448"/>
            <p14:sldId id="449"/>
            <p14:sldId id="459"/>
            <p14:sldId id="458"/>
            <p14:sldId id="461"/>
            <p14:sldId id="462"/>
            <p14:sldId id="483"/>
            <p14:sldId id="484"/>
            <p14:sldId id="485"/>
            <p14:sldId id="493"/>
            <p14:sldId id="494"/>
            <p14:sldId id="361"/>
            <p14:sldId id="362"/>
            <p14:sldId id="363"/>
            <p14:sldId id="364"/>
            <p14:sldId id="365"/>
            <p14:sldId id="366"/>
            <p14:sldId id="450"/>
            <p14:sldId id="368"/>
            <p14:sldId id="369"/>
            <p14:sldId id="451"/>
            <p14:sldId id="452"/>
            <p14:sldId id="453"/>
            <p14:sldId id="454"/>
            <p14:sldId id="455"/>
            <p14:sldId id="456"/>
            <p14:sldId id="499"/>
            <p14:sldId id="500"/>
            <p14:sldId id="463"/>
            <p14:sldId id="495"/>
            <p14:sldId id="496"/>
            <p14:sldId id="497"/>
            <p14:sldId id="498"/>
            <p14:sldId id="328"/>
            <p14:sldId id="329"/>
            <p14:sldId id="33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lanie Dufort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56" autoAdjust="0"/>
    <p:restoredTop sz="82057" autoAdjust="0"/>
  </p:normalViewPr>
  <p:slideViewPr>
    <p:cSldViewPr>
      <p:cViewPr varScale="1">
        <p:scale>
          <a:sx n="95" d="100"/>
          <a:sy n="95" d="100"/>
        </p:scale>
        <p:origin x="-20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5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57936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0DA85-9E4C-494F-91C8-9AE59288CE08}" type="datetimeFigureOut">
              <a:rPr lang="en-CA" smtClean="0"/>
              <a:t>10/03/2013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F925D-79F5-4E07-B0CF-804321B240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5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TR18015.pdf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pes.com/computer/program/stroustrup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80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16817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77246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59509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2295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25664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88935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6585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2851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93279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4128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08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4814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3901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1803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24031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52739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31098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63302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72397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87145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071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37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33998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7649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4083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0614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58846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18724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48189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4396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50112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73363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75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078178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69292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47075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89192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47120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13524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76050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58822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42584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38324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290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00493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05228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65263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679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7327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11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Les (quelques) premières pages sont réservées</a:t>
            </a:r>
            <a:r>
              <a:rPr lang="fr-CA" baseline="0" dirty="0" smtClean="0"/>
              <a:t> et inaccessibles en lecture/écriture (rouge)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 code exécutable (orange)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Les données statiques initialisées en lecture seule (jaune)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Les données statiques (vert)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La pile (bleu)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Tout le reste : disponible pour l’allocation dynamique</a:t>
            </a:r>
          </a:p>
          <a:p>
            <a:pPr marL="228600" indent="-228600">
              <a:buFont typeface="+mj-lt"/>
              <a:buAutoNum type="arabicPeriod"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915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947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82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71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04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39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16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263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539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896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958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990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723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40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66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324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741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37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041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439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295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415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240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289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56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71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3055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Notes :</a:t>
            </a:r>
          </a:p>
          <a:p>
            <a:endParaRPr lang="fr-CA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fr-CA" dirty="0" smtClean="0"/>
              <a:t>La</a:t>
            </a:r>
            <a:r>
              <a:rPr lang="fr-CA" baseline="0" dirty="0" smtClean="0"/>
              <a:t> définition ‘</a:t>
            </a:r>
            <a:r>
              <a:rPr lang="fr-CA" baseline="0" dirty="0" err="1" smtClean="0"/>
              <a:t>assert</a:t>
            </a:r>
            <a:r>
              <a:rPr lang="fr-CA" baseline="0" dirty="0" smtClean="0"/>
              <a:t>’ de ‘</a:t>
            </a:r>
            <a:r>
              <a:rPr lang="fr-CA" baseline="0" dirty="0" err="1" smtClean="0"/>
              <a:t>assert.h</a:t>
            </a:r>
            <a:r>
              <a:rPr lang="fr-CA" baseline="0" dirty="0" smtClean="0"/>
              <a:t>’ n’est définie que si NDEBUG n’est pas défini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CA" baseline="0" dirty="0" smtClean="0"/>
              <a:t>Le </a:t>
            </a:r>
            <a:r>
              <a:rPr lang="fr-CA" baseline="0" dirty="0" err="1" smtClean="0"/>
              <a:t>static_assert</a:t>
            </a:r>
            <a:r>
              <a:rPr lang="fr-CA" baseline="0" dirty="0" smtClean="0"/>
              <a:t> existe depuis C++11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6261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500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2099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 :</a:t>
            </a:r>
          </a:p>
          <a:p>
            <a:endParaRPr lang="fr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fenêtre</a:t>
            </a:r>
            <a:r>
              <a:rPr lang="fr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fr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affiche :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First-chance exception at 0x013f1535 in Test.exe: 0xC0000005: Access violation writing location 0x010b2000.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Unhandled exception at 0x772e15de in Test.exe: 0xC0000005: Access violation writing location 0x010b2000.</a:t>
            </a:r>
          </a:p>
          <a:p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993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4135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5007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Notes :</a:t>
            </a:r>
          </a:p>
          <a:p>
            <a:endParaRPr lang="fr-CA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Bonne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pratique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Throw by value, catch by reference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489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290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40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054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724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059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978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Voir</a:t>
            </a:r>
            <a:r>
              <a:rPr lang="en-CA" dirty="0" smtClean="0"/>
              <a:t> : Exceptional C++ (Herb Sutter)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917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736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4696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9937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9775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5579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05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3290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4688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4987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3165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3525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569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1015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3145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048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5046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Voir :</a:t>
            </a:r>
          </a:p>
          <a:p>
            <a:endParaRPr lang="fr-CA" dirty="0" smtClean="0"/>
          </a:p>
          <a:p>
            <a:r>
              <a:rPr lang="fr-CA" dirty="0" err="1" smtClean="0"/>
              <a:t>Technical</a:t>
            </a:r>
            <a:r>
              <a:rPr lang="fr-CA" dirty="0" smtClean="0"/>
              <a:t> Report on C++ Performance</a:t>
            </a:r>
          </a:p>
          <a:p>
            <a:r>
              <a:rPr lang="en-CA" dirty="0" smtClean="0">
                <a:hlinkClick r:id="rId3"/>
              </a:rPr>
              <a:t>http://www.open-std.org/jtc1/sc22/wg21/docs/TR18015.pdf</a:t>
            </a:r>
            <a:endParaRPr lang="en-CA" dirty="0" smtClean="0"/>
          </a:p>
          <a:p>
            <a:endParaRPr lang="fr-CA" dirty="0" smtClean="0"/>
          </a:p>
          <a:p>
            <a:endParaRPr lang="fr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51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1830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298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228600" indent="-228600">
              <a:buFont typeface="+mj-lt"/>
              <a:buAutoNum type="arabicPeriod"/>
            </a:pPr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Avec C++11, la</a:t>
            </a:r>
            <a:r>
              <a:rPr lang="fr-CA" baseline="0" dirty="0" smtClean="0"/>
              <a:t> classe </a:t>
            </a:r>
            <a:r>
              <a:rPr lang="fr-CA" baseline="0" dirty="0" err="1" smtClean="0"/>
              <a:t>auto_ptr</a:t>
            </a:r>
            <a:r>
              <a:rPr lang="fr-CA" baseline="0" dirty="0" smtClean="0"/>
              <a:t> est obsolète et remplacée par </a:t>
            </a:r>
            <a:r>
              <a:rPr lang="fr-CA" baseline="0" dirty="0" err="1" smtClean="0"/>
              <a:t>unique_ptr</a:t>
            </a:r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La classe </a:t>
            </a:r>
            <a:r>
              <a:rPr lang="fr-CA" dirty="0" err="1" smtClean="0"/>
              <a:t>shared_ptr</a:t>
            </a:r>
            <a:r>
              <a:rPr lang="fr-CA" baseline="0" dirty="0" smtClean="0"/>
              <a:t> est apparue dans </a:t>
            </a:r>
            <a:r>
              <a:rPr lang="fr-CA" baseline="0" dirty="0" err="1" smtClean="0"/>
              <a:t>Boost</a:t>
            </a:r>
            <a:r>
              <a:rPr lang="fr-CA" baseline="0" dirty="0" smtClean="0"/>
              <a:t> et est maintenant standard avec C++11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9048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Notez la définition de type pour simplifier la syntaxe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La classe </a:t>
            </a:r>
            <a:r>
              <a:rPr lang="fr-CA" baseline="0" dirty="0" err="1" smtClean="0"/>
              <a:t>std</a:t>
            </a:r>
            <a:r>
              <a:rPr lang="fr-CA" baseline="0" dirty="0" smtClean="0"/>
              <a:t>::</a:t>
            </a:r>
            <a:r>
              <a:rPr lang="fr-CA" baseline="0" dirty="0" err="1" smtClean="0"/>
              <a:t>vector</a:t>
            </a:r>
            <a:r>
              <a:rPr lang="en-CA" baseline="0" dirty="0" smtClean="0"/>
              <a:t>&lt;T&gt;</a:t>
            </a:r>
            <a:r>
              <a:rPr lang="fr-CA" baseline="0" dirty="0" smtClean="0"/>
              <a:t> définie le type </a:t>
            </a:r>
            <a:r>
              <a:rPr lang="fr-CA" baseline="0" dirty="0" err="1" smtClean="0"/>
              <a:t>value_type</a:t>
            </a:r>
            <a:r>
              <a:rPr lang="fr-CA" baseline="0" dirty="0" smtClean="0"/>
              <a:t> comme étant le type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Notes :</a:t>
            </a:r>
          </a:p>
          <a:p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err="1" smtClean="0"/>
              <a:t>Certaines</a:t>
            </a:r>
            <a:r>
              <a:rPr lang="en-CA" baseline="0" dirty="0" smtClean="0"/>
              <a:t> classes ne </a:t>
            </a:r>
            <a:r>
              <a:rPr lang="en-CA" baseline="0" dirty="0" err="1" smtClean="0"/>
              <a:t>sont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disponibles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qu’avec</a:t>
            </a:r>
            <a:r>
              <a:rPr lang="en-CA" baseline="0" dirty="0" smtClean="0"/>
              <a:t> C++11</a:t>
            </a:r>
          </a:p>
          <a:p>
            <a:pPr marL="228600" indent="-228600">
              <a:buFont typeface="+mj-lt"/>
              <a:buAutoNum type="arabicPeriod"/>
            </a:pPr>
            <a:r>
              <a:rPr lang="en-CA" baseline="0" dirty="0" err="1" smtClean="0"/>
              <a:t>Aussi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disponibles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dans</a:t>
            </a:r>
            <a:r>
              <a:rPr lang="en-CA" baseline="0" dirty="0" smtClean="0"/>
              <a:t> Boost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5978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9268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4034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6202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5231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Notes :</a:t>
            </a:r>
          </a:p>
          <a:p>
            <a:endParaRPr lang="fr-CA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fr-CA" dirty="0" smtClean="0"/>
              <a:t>Notez que</a:t>
            </a:r>
            <a:r>
              <a:rPr lang="fr-CA" baseline="0" dirty="0" smtClean="0"/>
              <a:t> l’utilisation de </a:t>
            </a:r>
            <a:r>
              <a:rPr lang="en-CA" baseline="0" dirty="0" smtClean="0"/>
              <a:t>&gt;&gt; </a:t>
            </a:r>
            <a:r>
              <a:rPr lang="en-CA" baseline="0" dirty="0" err="1" smtClean="0"/>
              <a:t>est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maintenant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permise</a:t>
            </a:r>
            <a:r>
              <a:rPr lang="en-CA" baseline="0" dirty="0" smtClean="0"/>
              <a:t> avec C++11.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963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285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5578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5104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4812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5304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4214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1408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740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69327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5349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6538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6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Fake</a:t>
            </a:r>
            <a:r>
              <a:rPr lang="en-CA" baseline="0" dirty="0" smtClean="0"/>
              <a:t> interview :</a:t>
            </a:r>
          </a:p>
          <a:p>
            <a:r>
              <a:rPr lang="en-CA" dirty="0" smtClean="0">
                <a:hlinkClick r:id="rId3"/>
              </a:rPr>
              <a:t>http://www.snopes.com/computer/program/stroustrup.asp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7213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36471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734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75461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6640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41575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3993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17992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12508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62140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45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21" y="6295957"/>
            <a:ext cx="1593279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21" y="6295957"/>
            <a:ext cx="1593279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robert@nubo.ca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a/C-Programming-Language-Special/dp/0201700735/ref=sr_1_1?s=books&amp;ie=UTF8&amp;qid=1344279093&amp;sr=1-1" TargetMode="External"/><Relationship Id="rId7" Type="http://schemas.openxmlformats.org/officeDocument/2006/relationships/hyperlink" Target="http://www.amazon.ca/Modern-Design-Generic-Programming-Patterns/dp/0201704315/ref=sr_1_1?s=books&amp;ie=UTF8&amp;qid=1361926768&amp;sr=1-1" TargetMode="External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a/Coding-Standards-Rules-Guidelines-Practices/dp/0321113586/ref=pd_sim_b_7" TargetMode="External"/><Relationship Id="rId5" Type="http://schemas.openxmlformats.org/officeDocument/2006/relationships/hyperlink" Target="http://www.amazon.ca/Effective-STL-Specific-Standard-Template/dp/0201749629/ref=pd_bxgy_b_text_c" TargetMode="External"/><Relationship Id="rId4" Type="http://schemas.openxmlformats.org/officeDocument/2006/relationships/hyperlink" Target="http://www.amazon.ca/Effective-Specific-Improve-Programs-Designs/dp/0321334876/ref=sr_1_1?s=books&amp;ie=UTF8&amp;qid=1344279113&amp;sr=1-1" TargetMode="Externa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" TargetMode="External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ppandbeyond.com/" TargetMode="External"/><Relationship Id="rId4" Type="http://schemas.openxmlformats.org/officeDocument/2006/relationships/hyperlink" Target="http://cplusplus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bo.c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ric.robert@nubo.c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iveworkspace.org/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CA" dirty="0" err="1" smtClean="0"/>
              <a:t>Langage</a:t>
            </a:r>
            <a:r>
              <a:rPr lang="en-CA" dirty="0" smtClean="0"/>
              <a:t> C++ </a:t>
            </a:r>
            <a:r>
              <a:rPr lang="en-CA" dirty="0" err="1" smtClean="0"/>
              <a:t>avanc</a:t>
            </a:r>
            <a:r>
              <a:rPr lang="fr-CA" dirty="0"/>
              <a:t>é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r>
              <a:rPr lang="en-CA" dirty="0" smtClean="0"/>
              <a:t>CPP052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648200"/>
            <a:ext cx="5715000" cy="1285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706" y="6400800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>
                    <a:lumMod val="75000"/>
                  </a:schemeClr>
                </a:solidFill>
              </a:rPr>
              <a:t>Copyright © 2012 – Éric Robert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Sujets avancés ?</a:t>
            </a:r>
          </a:p>
          <a:p>
            <a:pPr lvl="1"/>
            <a:r>
              <a:rPr lang="fr-CA" dirty="0" smtClean="0"/>
              <a:t>Architecture</a:t>
            </a:r>
          </a:p>
          <a:p>
            <a:pPr lvl="1"/>
            <a:r>
              <a:rPr lang="fr-CA" dirty="0" smtClean="0"/>
              <a:t>Soucis de performance et d’efficacité</a:t>
            </a:r>
          </a:p>
          <a:p>
            <a:pPr lvl="1"/>
            <a:r>
              <a:rPr lang="fr-CA" dirty="0" smtClean="0"/>
              <a:t>Maintenance</a:t>
            </a:r>
          </a:p>
          <a:p>
            <a:pPr lvl="1"/>
            <a:r>
              <a:rPr lang="fr-CA" dirty="0" smtClean="0"/>
              <a:t>Productivité et extensibilité</a:t>
            </a:r>
          </a:p>
          <a:p>
            <a:pPr lvl="1"/>
            <a:r>
              <a:rPr lang="fr-CA" dirty="0" smtClean="0"/>
              <a:t>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78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Foncteurs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&lt;algorithm&gt;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fr-FR" sz="14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objet se comportant comme une fonction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Functor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c;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main()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appel de fonction pour chaque caractère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buffer[] =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"Hello"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for_each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(buffer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buffer +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(buffer),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Functor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22996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Foncteurs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foncteur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de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sommation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Sum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Sum() : total(0)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()(T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value)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total += value;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appel de fonction pour chaque caractère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buffer[] =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"Hello"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Sum&lt;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sum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for_each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(buffer, buffer +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(buffer), Sum&lt;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&gt;());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sum.total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13472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Itérateurs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&lt;algorithm&gt;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&lt;iterator&gt;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&lt;vector&gt;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buffer[] =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"Hello"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itérateur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de sortie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ostream_iterator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output(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copie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::copy(buffer, buffer +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(buffer), output);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insertion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::copy(buffer, buffer +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(buffer),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back_inserter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(items));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257754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STL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Foncteurs</a:t>
            </a:r>
          </a:p>
          <a:p>
            <a:pPr lvl="1"/>
            <a:r>
              <a:rPr lang="fr-CA" dirty="0" smtClean="0"/>
              <a:t>Objets utilisés comme fonctions ou prédicats</a:t>
            </a:r>
          </a:p>
          <a:p>
            <a:pPr lvl="1"/>
            <a:r>
              <a:rPr lang="fr-CA" dirty="0" smtClean="0"/>
              <a:t>1 paramètre</a:t>
            </a:r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ptr_fun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mem_fun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mem_fun_ref</a:t>
            </a:r>
            <a:endParaRPr lang="fr-CA" dirty="0" smtClean="0"/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::bind1st, </a:t>
            </a:r>
            <a:r>
              <a:rPr lang="fr-CA" dirty="0" err="1" smtClean="0"/>
              <a:t>std</a:t>
            </a:r>
            <a:r>
              <a:rPr lang="fr-CA" dirty="0" smtClean="0"/>
              <a:t>::bind2nd</a:t>
            </a:r>
          </a:p>
          <a:p>
            <a:pPr lvl="1"/>
            <a:r>
              <a:rPr lang="fr-CA" dirty="0" smtClean="0"/>
              <a:t>2 paramètres</a:t>
            </a:r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::plus, </a:t>
            </a:r>
            <a:r>
              <a:rPr lang="fr-CA" dirty="0" err="1" smtClean="0"/>
              <a:t>std</a:t>
            </a:r>
            <a:r>
              <a:rPr lang="fr-CA" dirty="0" smtClean="0"/>
              <a:t>::minus,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multiply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divides</a:t>
            </a:r>
            <a:r>
              <a:rPr lang="fr-CA" dirty="0" smtClean="0"/>
              <a:t> (…)</a:t>
            </a:r>
          </a:p>
          <a:p>
            <a:pPr lvl="2"/>
            <a:r>
              <a:rPr lang="fr-CA" dirty="0" err="1"/>
              <a:t>std</a:t>
            </a:r>
            <a:r>
              <a:rPr lang="fr-CA" dirty="0"/>
              <a:t>::</a:t>
            </a:r>
            <a:r>
              <a:rPr lang="fr-CA" dirty="0" err="1"/>
              <a:t>logical_and</a:t>
            </a:r>
            <a:r>
              <a:rPr lang="fr-CA" dirty="0"/>
              <a:t>, </a:t>
            </a:r>
            <a:r>
              <a:rPr lang="fr-CA" dirty="0" err="1"/>
              <a:t>std</a:t>
            </a:r>
            <a:r>
              <a:rPr lang="fr-CA" dirty="0"/>
              <a:t>::</a:t>
            </a:r>
            <a:r>
              <a:rPr lang="fr-CA" dirty="0" err="1"/>
              <a:t>logical_or</a:t>
            </a:r>
            <a:endParaRPr lang="en-CA" dirty="0"/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equal_to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greater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less</a:t>
            </a:r>
            <a:r>
              <a:rPr lang="fr-CA" dirty="0" smtClean="0"/>
              <a:t> (…)</a:t>
            </a:r>
          </a:p>
        </p:txBody>
      </p:sp>
    </p:spTree>
    <p:extLst>
      <p:ext uri="{BB962C8B-B14F-4D97-AF65-F5344CB8AC3E}">
        <p14:creationId xmlns:p14="http://schemas.microsoft.com/office/powerpoint/2010/main" val="12258897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Algorithmes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&lt;algorithm&gt;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&lt;iterator&gt;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&lt;vector&gt;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items(10);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(10);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::generate(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items.begin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items.end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::rand);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normalisation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::transform(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items.begin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items.end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rnd.begin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(),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::bind2nd(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::divides&lt;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&gt;(), RAND_MAX));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sortie</a:t>
            </a: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::copy(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rnd.begin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rnd.end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(),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ostream_iterator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CA" sz="1400" dirty="0" smtClean="0">
                <a:solidFill>
                  <a:srgbClr val="A31515"/>
                </a:solidFill>
                <a:latin typeface="Consolas"/>
              </a:rPr>
              <a:t>"\n"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39425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Game Bots</a:t>
            </a:r>
          </a:p>
          <a:p>
            <a:r>
              <a:rPr lang="fr-CA" dirty="0" smtClean="0"/>
              <a:t>#7</a:t>
            </a:r>
          </a:p>
          <a:p>
            <a:r>
              <a:rPr lang="en-CA" sz="2400" dirty="0"/>
              <a:t>764a1ef - f4736a5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95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4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Défi :</a:t>
            </a:r>
          </a:p>
          <a:p>
            <a:pPr lvl="1"/>
            <a:r>
              <a:rPr lang="fr-CA" dirty="0" smtClean="0"/>
              <a:t>Pouvez-vous ?</a:t>
            </a:r>
          </a:p>
          <a:p>
            <a:pPr lvl="2"/>
            <a:r>
              <a:rPr lang="fr-CA" dirty="0" smtClean="0"/>
              <a:t>Éliminer l’utilisation explicite de boucles</a:t>
            </a:r>
          </a:p>
          <a:p>
            <a:pPr lvl="3"/>
            <a:r>
              <a:rPr lang="fr-CA" dirty="0" smtClean="0"/>
              <a:t>Algorithmes</a:t>
            </a:r>
          </a:p>
          <a:p>
            <a:pPr lvl="3"/>
            <a:r>
              <a:rPr lang="fr-CA" dirty="0" smtClean="0"/>
              <a:t>Foncteurs</a:t>
            </a:r>
          </a:p>
          <a:p>
            <a:pPr lvl="2"/>
            <a:r>
              <a:rPr lang="fr-CA" dirty="0" smtClean="0"/>
              <a:t>Éliminer la fonction virtuelle Bot::</a:t>
            </a:r>
            <a:r>
              <a:rPr lang="fr-CA" dirty="0" err="1" smtClean="0"/>
              <a:t>think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9787421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Polymorphisme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Matrix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h)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DenseMatrix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Matrix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accès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direct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j)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...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SparseMatrix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Matrix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accès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indirect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j)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...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683574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Polymorphisme statique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Type&gt;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Matrix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Type * item 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static_cast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&lt;Type *&gt;(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magie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item-&gt;get(i, j);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  <a:latin typeface="Consolas"/>
              </a:rPr>
              <a:t>DenseMatrix</a:t>
            </a:r>
            <a:endParaRPr lang="fr-FR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Matrix&lt;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DenseMatrix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curieuse </a:t>
            </a:r>
            <a:r>
              <a:rPr lang="fr-FR" sz="1400" dirty="0" err="1" smtClean="0">
                <a:solidFill>
                  <a:srgbClr val="008000"/>
                </a:solidFill>
                <a:latin typeface="Consolas"/>
              </a:rPr>
              <a:t>récursion</a:t>
            </a:r>
            <a:endParaRPr lang="fr-FR" sz="14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accès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direct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...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25462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CRTP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Situation où X dérive de T</a:t>
            </a:r>
            <a:r>
              <a:rPr lang="en-CA" dirty="0" smtClean="0"/>
              <a:t>&lt;X&gt;</a:t>
            </a:r>
          </a:p>
          <a:p>
            <a:pPr lvl="1"/>
            <a:r>
              <a:rPr lang="en-CA" i="1" dirty="0" smtClean="0"/>
              <a:t>Curiously Recurring Template Pattern</a:t>
            </a:r>
          </a:p>
          <a:p>
            <a:pPr lvl="1"/>
            <a:r>
              <a:rPr lang="en-CA" i="1" dirty="0"/>
              <a:t>Simulated Dynamic Binding</a:t>
            </a:r>
          </a:p>
          <a:p>
            <a:r>
              <a:rPr lang="fr-CA" dirty="0" smtClean="0"/>
              <a:t>Permet le polymorphisme statique</a:t>
            </a:r>
          </a:p>
          <a:p>
            <a:pPr lvl="1"/>
            <a:r>
              <a:rPr lang="fr-CA" dirty="0" smtClean="0"/>
              <a:t>Évite les fonctions virtuelles</a:t>
            </a:r>
          </a:p>
          <a:p>
            <a:pPr lvl="1"/>
            <a:r>
              <a:rPr lang="fr-CA" dirty="0" smtClean="0"/>
              <a:t>Performant et flexible</a:t>
            </a:r>
          </a:p>
          <a:p>
            <a:pPr lvl="2"/>
            <a:r>
              <a:rPr lang="fr-CA" dirty="0" smtClean="0"/>
              <a:t>Élimine le coût d’abstraction</a:t>
            </a:r>
          </a:p>
          <a:p>
            <a:r>
              <a:rPr lang="fr-CA" dirty="0" smtClean="0"/>
              <a:t>Permet des patrons d’objets très génériques</a:t>
            </a:r>
          </a:p>
          <a:p>
            <a:pPr lvl="1"/>
            <a:r>
              <a:rPr lang="fr-CA" dirty="0" err="1" smtClean="0"/>
              <a:t>e.g</a:t>
            </a:r>
            <a:r>
              <a:rPr lang="fr-CA" dirty="0"/>
              <a:t>. ATL, </a:t>
            </a:r>
            <a:r>
              <a:rPr lang="fr-CA" dirty="0" smtClean="0"/>
              <a:t>WTL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329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Vision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Résoudre efficacement des problèmes en proposant :</a:t>
            </a:r>
          </a:p>
          <a:p>
            <a:pPr lvl="1"/>
            <a:r>
              <a:rPr lang="fr-CA" dirty="0" smtClean="0"/>
              <a:t>Généralisation des solutions</a:t>
            </a:r>
          </a:p>
          <a:p>
            <a:pPr lvl="1"/>
            <a:r>
              <a:rPr lang="fr-CA" dirty="0" smtClean="0"/>
              <a:t>Abstractions réutilisables</a:t>
            </a:r>
          </a:p>
          <a:p>
            <a:pPr lvl="1"/>
            <a:r>
              <a:rPr lang="fr-CA" dirty="0" smtClean="0"/>
              <a:t>Coût d’abstraction nul (ou minimal)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25563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CRTP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Base 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~Base() {}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Base * clone()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Object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Base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    // implémentation générique du clonage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Base * clone()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static_cast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&amp;&gt;(*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Square: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Object&lt;Square&gt; {};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Circle: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Object&lt;Circle&gt;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99398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 Game </a:t>
            </a:r>
            <a:r>
              <a:rPr lang="fr-CA" dirty="0" err="1" smtClean="0"/>
              <a:t>GenericBot</a:t>
            </a:r>
            <a:endParaRPr lang="fr-CA" dirty="0" smtClean="0"/>
          </a:p>
          <a:p>
            <a:r>
              <a:rPr lang="fr-CA" dirty="0" smtClean="0"/>
              <a:t>#8</a:t>
            </a:r>
          </a:p>
          <a:p>
            <a:r>
              <a:rPr lang="en-CA" sz="2400" dirty="0"/>
              <a:t>f4736a5 - c007ac3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95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352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8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Gérer la vie d’un bot selon son énergie</a:t>
            </a:r>
          </a:p>
          <a:p>
            <a:pPr lvl="2"/>
            <a:r>
              <a:rPr lang="fr-CA" dirty="0" smtClean="0"/>
              <a:t>&lt; 0 : mort</a:t>
            </a:r>
          </a:p>
          <a:p>
            <a:pPr lvl="2"/>
            <a:r>
              <a:rPr lang="fr-CA" dirty="0" smtClean="0"/>
              <a:t>&gt; 1 : division (clone avec 50% d’énergie)</a:t>
            </a:r>
          </a:p>
          <a:p>
            <a:pPr lvl="1"/>
            <a:r>
              <a:rPr lang="fr-CA" dirty="0" smtClean="0"/>
              <a:t>Gérer l’énergie</a:t>
            </a:r>
          </a:p>
          <a:p>
            <a:pPr marL="0" indent="0">
              <a:buNone/>
            </a:pPr>
            <a:endParaRPr lang="en-CA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800" dirty="0" smtClean="0">
                <a:solidFill>
                  <a:srgbClr val="0000FF"/>
                </a:solidFill>
                <a:latin typeface="Consolas"/>
              </a:rPr>
              <a:t>	void</a:t>
            </a: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Bot::step(World * world) </a:t>
            </a: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prstClr val="black"/>
                </a:solidFill>
                <a:latin typeface="Consolas"/>
              </a:rPr>
              <a:t>	 </a:t>
            </a: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8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d = </a:t>
            </a:r>
            <a:r>
              <a:rPr lang="en-CA" sz="1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800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(dx * dx + </a:t>
            </a:r>
            <a:r>
              <a:rPr lang="en-CA" sz="1800" dirty="0" err="1">
                <a:solidFill>
                  <a:prstClr val="black"/>
                </a:solidFill>
                <a:latin typeface="Consolas"/>
              </a:rPr>
              <a:t>dy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CA" sz="1800" dirty="0" err="1">
                <a:solidFill>
                  <a:prstClr val="black"/>
                </a:solidFill>
                <a:latin typeface="Consolas"/>
              </a:rPr>
              <a:t>dy</a:t>
            </a: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	  energy 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= energy + (1.0f - d * 400.0f) * growth * 0.001f;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	  x += dx;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	  y += </a:t>
            </a:r>
            <a:r>
              <a:rPr lang="en-CA" sz="1800" dirty="0" err="1" smtClean="0">
                <a:solidFill>
                  <a:prstClr val="black"/>
                </a:solidFill>
                <a:latin typeface="Consolas"/>
              </a:rPr>
              <a:t>dy</a:t>
            </a: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	  world-&gt;wrap(x, y);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CA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431191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Politiques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design par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politiques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Media,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Format&gt;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Printer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Media,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Format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print(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value)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 text(value);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-&gt;format(text);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-&gt;output(text);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Printer&lt;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ConsoleOutput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ErrorDecorator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log;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log.print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"hello, world"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25840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Politiques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affiche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directement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sur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la console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ConsoleOutput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output(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text)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text.c_str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préfixe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le message par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une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étiquette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d’erreur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ErrorDecorator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format(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 &amp; text)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 result(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"error: 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result += text;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text.swap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47918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Politiques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Variante du patron conceptuel de stratégie</a:t>
            </a:r>
          </a:p>
          <a:p>
            <a:pPr lvl="1"/>
            <a:r>
              <a:rPr lang="fr-CA" dirty="0" smtClean="0"/>
              <a:t>Généré à la compilation</a:t>
            </a:r>
          </a:p>
          <a:p>
            <a:r>
              <a:rPr lang="fr-CA" dirty="0" smtClean="0"/>
              <a:t>Anatomie :</a:t>
            </a:r>
          </a:p>
          <a:p>
            <a:pPr lvl="1"/>
            <a:r>
              <a:rPr lang="fr-CA" dirty="0" smtClean="0"/>
              <a:t>Classe maître i.e. </a:t>
            </a:r>
            <a:r>
              <a:rPr lang="fr-CA" i="1" dirty="0" smtClean="0"/>
              <a:t>host class</a:t>
            </a:r>
          </a:p>
          <a:p>
            <a:pPr lvl="1"/>
            <a:r>
              <a:rPr lang="fr-CA" dirty="0" smtClean="0"/>
              <a:t>Politiques</a:t>
            </a:r>
          </a:p>
          <a:p>
            <a:pPr lvl="2"/>
            <a:r>
              <a:rPr lang="fr-CA" dirty="0" smtClean="0"/>
              <a:t>Définitions orthogonales</a:t>
            </a:r>
          </a:p>
          <a:p>
            <a:pPr lvl="1"/>
            <a:r>
              <a:rPr lang="fr-CA" dirty="0" smtClean="0"/>
              <a:t>Interface implicite i.e. </a:t>
            </a:r>
            <a:r>
              <a:rPr lang="fr-CA" i="1" dirty="0" err="1" smtClean="0"/>
              <a:t>duck</a:t>
            </a:r>
            <a:r>
              <a:rPr lang="fr-CA" i="1" dirty="0" smtClean="0"/>
              <a:t> </a:t>
            </a:r>
            <a:r>
              <a:rPr lang="fr-CA" i="1" dirty="0" err="1" smtClean="0"/>
              <a:t>typing</a:t>
            </a:r>
            <a:endParaRPr lang="fr-CA" i="1" dirty="0" smtClean="0"/>
          </a:p>
          <a:p>
            <a:r>
              <a:rPr lang="fr-CA" dirty="0" smtClean="0"/>
              <a:t>Composition exponentielle</a:t>
            </a:r>
          </a:p>
        </p:txBody>
      </p:sp>
    </p:spTree>
    <p:extLst>
      <p:ext uri="{BB962C8B-B14F-4D97-AF65-F5344CB8AC3E}">
        <p14:creationId xmlns:p14="http://schemas.microsoft.com/office/powerpoint/2010/main" val="17278423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Bot </a:t>
            </a:r>
            <a:r>
              <a:rPr lang="fr-CA" dirty="0" err="1" smtClean="0"/>
              <a:t>Policies</a:t>
            </a:r>
            <a:endParaRPr lang="fr-CA" dirty="0" smtClean="0"/>
          </a:p>
          <a:p>
            <a:r>
              <a:rPr lang="fr-CA" dirty="0" smtClean="0"/>
              <a:t>#9</a:t>
            </a:r>
          </a:p>
          <a:p>
            <a:r>
              <a:rPr lang="en-CA" sz="2400" dirty="0"/>
              <a:t>dc6ec4c - c423160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95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352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810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Étendre la classe </a:t>
            </a:r>
            <a:r>
              <a:rPr lang="fr-CA" dirty="0" err="1" smtClean="0"/>
              <a:t>GenericBot</a:t>
            </a:r>
            <a:endParaRPr lang="fr-CA" dirty="0" smtClean="0"/>
          </a:p>
          <a:p>
            <a:pPr lvl="2"/>
            <a:r>
              <a:rPr lang="fr-CA" dirty="0" smtClean="0"/>
              <a:t>Ajouter le support pour 2 politiques</a:t>
            </a:r>
          </a:p>
          <a:p>
            <a:pPr lvl="3"/>
            <a:r>
              <a:rPr lang="fr-CA" dirty="0" err="1" smtClean="0"/>
              <a:t>SpeedPolicy</a:t>
            </a:r>
            <a:endParaRPr lang="fr-CA" dirty="0" smtClean="0"/>
          </a:p>
          <a:p>
            <a:pPr lvl="3"/>
            <a:r>
              <a:rPr lang="fr-CA" dirty="0" err="1" smtClean="0"/>
              <a:t>DirectionPolicy</a:t>
            </a:r>
            <a:endParaRPr lang="fr-CA" dirty="0" smtClean="0"/>
          </a:p>
          <a:p>
            <a:pPr lvl="1"/>
            <a:r>
              <a:rPr lang="fr-CA" dirty="0" smtClean="0"/>
              <a:t>Modifier les bots</a:t>
            </a:r>
          </a:p>
          <a:p>
            <a:pPr lvl="2"/>
            <a:r>
              <a:rPr lang="fr-CA" dirty="0" smtClean="0"/>
              <a:t>Éviter la duplication de code</a:t>
            </a:r>
          </a:p>
        </p:txBody>
      </p:sp>
    </p:spTree>
    <p:extLst>
      <p:ext uri="{BB962C8B-B14F-4D97-AF65-F5344CB8AC3E}">
        <p14:creationId xmlns:p14="http://schemas.microsoft.com/office/powerpoint/2010/main" val="89033966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Spécialisation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Spécialisation générique</a:t>
            </a:r>
          </a:p>
          <a:p>
            <a:pPr lvl="1"/>
            <a:r>
              <a:rPr lang="fr-CA" dirty="0" smtClean="0"/>
              <a:t>Mécanisme puissant</a:t>
            </a:r>
          </a:p>
          <a:p>
            <a:pPr lvl="1"/>
            <a:r>
              <a:rPr lang="fr-CA" dirty="0" smtClean="0"/>
              <a:t>Permet une sélection en fonction du type</a:t>
            </a:r>
          </a:p>
          <a:p>
            <a:pPr lvl="1"/>
            <a:r>
              <a:rPr lang="fr-CA" dirty="0" smtClean="0"/>
              <a:t>Méta programmation</a:t>
            </a:r>
          </a:p>
          <a:p>
            <a:pPr lvl="2"/>
            <a:r>
              <a:rPr lang="fr-CA" dirty="0" smtClean="0"/>
              <a:t>Traits par types</a:t>
            </a:r>
          </a:p>
          <a:p>
            <a:r>
              <a:rPr lang="fr-CA" dirty="0" smtClean="0"/>
              <a:t>Spécialisation partielle</a:t>
            </a:r>
          </a:p>
          <a:p>
            <a:pPr lvl="1"/>
            <a:r>
              <a:rPr lang="fr-CA" dirty="0" smtClean="0"/>
              <a:t>Limité aux classes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2766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Spécialisation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Data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print() {</a:t>
            </a:r>
          </a:p>
          <a:p>
            <a:pPr marL="0" indent="0">
              <a:buNone/>
            </a:pPr>
            <a:r>
              <a:rPr lang="de-DE" sz="1400" dirty="0">
                <a:solidFill>
                  <a:prstClr val="black"/>
                </a:solidFill>
                <a:latin typeface="Consolas"/>
              </a:rPr>
              <a:t>      std::cout &lt;&lt; </a:t>
            </a:r>
            <a:r>
              <a:rPr lang="de-DE" sz="1400" dirty="0">
                <a:solidFill>
                  <a:srgbClr val="A31515"/>
                </a:solidFill>
                <a:latin typeface="Consolas"/>
              </a:rPr>
              <a:t>"generic T"</a:t>
            </a:r>
            <a:r>
              <a:rPr lang="de-DE" sz="1400" dirty="0">
                <a:solidFill>
                  <a:prstClr val="black"/>
                </a:solidFill>
                <a:latin typeface="Consolas"/>
              </a:rPr>
              <a:t> &lt;&lt; std::endl;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&lt;&gt;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Data&lt;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print() {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::cout &lt;&lt; </a:t>
            </a:r>
            <a:r>
              <a:rPr lang="fr-FR" sz="1400" dirty="0">
                <a:solidFill>
                  <a:srgbClr val="A31515"/>
                </a:solidFill>
                <a:latin typeface="Consolas"/>
              </a:rPr>
              <a:t>"T=double"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  </a:t>
            </a:r>
            <a:r>
              <a:rPr lang="en-CA" sz="1400" dirty="0">
                <a:latin typeface="Consolas"/>
              </a:rPr>
              <a:t>Data&lt;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*&gt;::print();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générique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Data&lt;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&gt;::print();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spécialisation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782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Librairies statiques et dynamiques</a:t>
            </a:r>
          </a:p>
          <a:p>
            <a:r>
              <a:rPr lang="fr-CA" dirty="0" smtClean="0"/>
              <a:t>Gestion d’exceptions</a:t>
            </a:r>
          </a:p>
          <a:p>
            <a:r>
              <a:rPr lang="fr-CA" dirty="0" smtClean="0"/>
              <a:t>Templates</a:t>
            </a:r>
          </a:p>
          <a:p>
            <a:pPr lvl="1"/>
            <a:r>
              <a:rPr lang="fr-CA" dirty="0" smtClean="0"/>
              <a:t>Politiques</a:t>
            </a:r>
          </a:p>
          <a:p>
            <a:pPr lvl="1"/>
            <a:r>
              <a:rPr lang="fr-CA" dirty="0" smtClean="0"/>
              <a:t>Polymorphisme statique</a:t>
            </a:r>
          </a:p>
          <a:p>
            <a:pPr lvl="1"/>
            <a:r>
              <a:rPr lang="fr-CA" dirty="0" smtClean="0"/>
              <a:t>Traits</a:t>
            </a:r>
          </a:p>
          <a:p>
            <a:pPr lvl="1"/>
            <a:r>
              <a:rPr lang="fr-CA" dirty="0" smtClean="0"/>
              <a:t>Méta programmation</a:t>
            </a:r>
          </a:p>
          <a:p>
            <a:r>
              <a:rPr lang="fr-CA" dirty="0" smtClean="0"/>
              <a:t>C++11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87198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Spécialisation partielle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Data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print() {</a:t>
            </a:r>
          </a:p>
          <a:p>
            <a:pPr marL="0" indent="0">
              <a:buNone/>
            </a:pPr>
            <a:r>
              <a:rPr lang="de-DE" sz="1400" dirty="0">
                <a:solidFill>
                  <a:prstClr val="black"/>
                </a:solidFill>
                <a:latin typeface="Consolas"/>
              </a:rPr>
              <a:t>      std::cout &lt;&lt; </a:t>
            </a:r>
            <a:r>
              <a:rPr lang="de-DE" sz="1400" dirty="0">
                <a:solidFill>
                  <a:srgbClr val="A31515"/>
                </a:solidFill>
                <a:latin typeface="Consolas"/>
              </a:rPr>
              <a:t>"generic T"</a:t>
            </a:r>
            <a:r>
              <a:rPr lang="de-DE" sz="1400" dirty="0">
                <a:solidFill>
                  <a:prstClr val="black"/>
                </a:solidFill>
                <a:latin typeface="Consolas"/>
              </a:rPr>
              <a:t> &lt;&lt; std::endl;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latin typeface="Consolas"/>
              </a:rPr>
              <a:t>// spécialisation pour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tous les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types de pointeurs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Data&lt;T *&gt;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print() {</a:t>
            </a:r>
          </a:p>
          <a:p>
            <a:pPr marL="0" indent="0">
              <a:buNone/>
            </a:pPr>
            <a:r>
              <a:rPr lang="de-DE" sz="1400" dirty="0">
                <a:solidFill>
                  <a:prstClr val="black"/>
                </a:solidFill>
                <a:latin typeface="Consolas"/>
              </a:rPr>
              <a:t>      std::cout &lt;&lt; </a:t>
            </a:r>
            <a:r>
              <a:rPr lang="de-DE" sz="1400" dirty="0">
                <a:solidFill>
                  <a:srgbClr val="A31515"/>
                </a:solidFill>
                <a:latin typeface="Consolas"/>
              </a:rPr>
              <a:t>"generic T *"</a:t>
            </a:r>
            <a:r>
              <a:rPr lang="de-DE" sz="1400" dirty="0">
                <a:solidFill>
                  <a:prstClr val="black"/>
                </a:solidFill>
                <a:latin typeface="Consolas"/>
              </a:rPr>
              <a:t> &lt;&lt; std::endl;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351034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Méta programmation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meta if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Test,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Then,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Else&gt;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IF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Then Result;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Then,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Else&gt;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IF&lt;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Then, Else&gt;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Else Result;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sélection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à la compilation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IF&lt;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*) == 4, System32, System64&gt;::Result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SystemType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SystemType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system;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720187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comportement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par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défaut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TypeTraits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isNative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comportements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spécifiques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TypeTraits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*&gt;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isNative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entier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N&gt;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ID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16997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version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générique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par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défaut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_copy(T first, T last, T target, ID&lt;0&gt; dummy)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(first != last)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*(first++) = *(target++);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version native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optimisée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_copy(T first, T last, T target, ID&lt;1&gt; dummy)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i = 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*) first;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j = 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*) last;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memcpy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(target, first,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(j - i));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49128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sélection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copy(T first, T last, T target)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IF&lt;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TypeTraits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&lt;T&gt;::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isNative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ID&lt;1&gt;, ID&lt;0&gt;&gt;::Result Select;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_copy(first, last, target, Select());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a(50);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b(50);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::generate(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a.begin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a.end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::rand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version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générique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copy(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a.begin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a.end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b.begin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items = &amp;a[0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version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optimisée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copy(items, items +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a.size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&amp;b[0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]);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3817996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Templates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Points positifs</a:t>
            </a:r>
          </a:p>
          <a:p>
            <a:pPr lvl="1"/>
            <a:r>
              <a:rPr lang="fr-CA" dirty="0" smtClean="0"/>
              <a:t>Permet d’éliminer le coût de l’abstraction</a:t>
            </a:r>
          </a:p>
          <a:p>
            <a:pPr lvl="2"/>
            <a:r>
              <a:rPr lang="fr-CA" dirty="0" smtClean="0"/>
              <a:t>Design par contrats</a:t>
            </a:r>
          </a:p>
          <a:p>
            <a:pPr lvl="2"/>
            <a:r>
              <a:rPr lang="fr-CA" dirty="0" smtClean="0"/>
              <a:t>Permet de limiter l’utilisation de fonctions virtuelles</a:t>
            </a:r>
          </a:p>
          <a:p>
            <a:pPr lvl="2"/>
            <a:r>
              <a:rPr lang="fr-CA" dirty="0" smtClean="0"/>
              <a:t>Le code généré est rapide</a:t>
            </a:r>
          </a:p>
          <a:p>
            <a:pPr lvl="3"/>
            <a:r>
              <a:rPr lang="fr-CA" dirty="0" smtClean="0"/>
              <a:t>Aussi rapide que le code normal (avec les mêmes types)</a:t>
            </a:r>
          </a:p>
          <a:p>
            <a:pPr lvl="3"/>
            <a:r>
              <a:rPr lang="fr-CA" dirty="0" err="1" smtClean="0"/>
              <a:t>Inline</a:t>
            </a:r>
            <a:endParaRPr lang="fr-CA" dirty="0" smtClean="0"/>
          </a:p>
          <a:p>
            <a:pPr lvl="1"/>
            <a:r>
              <a:rPr lang="fr-CA" dirty="0" smtClean="0"/>
              <a:t>Réduit la duplication de code</a:t>
            </a:r>
          </a:p>
          <a:p>
            <a:pPr lvl="2"/>
            <a:r>
              <a:rPr lang="fr-CA" dirty="0" smtClean="0"/>
              <a:t>Facilite la maintenance</a:t>
            </a:r>
          </a:p>
        </p:txBody>
      </p:sp>
    </p:spTree>
    <p:extLst>
      <p:ext uri="{BB962C8B-B14F-4D97-AF65-F5344CB8AC3E}">
        <p14:creationId xmlns:p14="http://schemas.microsoft.com/office/powerpoint/2010/main" val="10839557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Templates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Points négatifs</a:t>
            </a:r>
          </a:p>
          <a:p>
            <a:pPr lvl="1"/>
            <a:r>
              <a:rPr lang="fr-CA" dirty="0" smtClean="0"/>
              <a:t>Plus difficile à utiliser</a:t>
            </a:r>
          </a:p>
          <a:p>
            <a:pPr lvl="2"/>
            <a:r>
              <a:rPr lang="fr-CA" dirty="0" smtClean="0"/>
              <a:t>Avez-vous bien tout compris ?</a:t>
            </a:r>
          </a:p>
          <a:p>
            <a:pPr lvl="2"/>
            <a:r>
              <a:rPr lang="fr-CA" dirty="0" smtClean="0"/>
              <a:t>Complexité enfouie à l’interne des librairies</a:t>
            </a:r>
          </a:p>
          <a:p>
            <a:pPr lvl="1"/>
            <a:r>
              <a:rPr lang="fr-CA" dirty="0" smtClean="0"/>
              <a:t>Explosion de code i.e. code </a:t>
            </a:r>
            <a:r>
              <a:rPr lang="fr-CA" dirty="0" err="1" smtClean="0"/>
              <a:t>bloat</a:t>
            </a:r>
            <a:endParaRPr lang="fr-CA" dirty="0" smtClean="0"/>
          </a:p>
          <a:p>
            <a:pPr lvl="2"/>
            <a:r>
              <a:rPr lang="fr-CA" dirty="0" smtClean="0"/>
              <a:t>La quantité de code généré peut devenir significative</a:t>
            </a:r>
          </a:p>
          <a:p>
            <a:pPr lvl="2"/>
            <a:r>
              <a:rPr lang="fr-CA" dirty="0" smtClean="0"/>
              <a:t>Difficile à garder sous contrôle</a:t>
            </a:r>
          </a:p>
          <a:p>
            <a:pPr lvl="1"/>
            <a:r>
              <a:rPr lang="fr-CA" dirty="0" smtClean="0"/>
              <a:t>Augmente le temps de compilation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87820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SFINAE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Permet les échecs lors de la substitution</a:t>
            </a:r>
          </a:p>
          <a:p>
            <a:pPr lvl="1"/>
            <a:r>
              <a:rPr lang="en-CA" i="1" dirty="0" smtClean="0"/>
              <a:t>Substitution Failure Is Not An Error</a:t>
            </a:r>
            <a:endParaRPr lang="fr-CA" dirty="0" smtClean="0"/>
          </a:p>
          <a:p>
            <a:r>
              <a:rPr lang="fr-CA" dirty="0" smtClean="0"/>
              <a:t>Résolution </a:t>
            </a:r>
            <a:r>
              <a:rPr lang="fr-CA" dirty="0"/>
              <a:t>des </a:t>
            </a:r>
            <a:r>
              <a:rPr lang="fr-CA" dirty="0" smtClean="0"/>
              <a:t>surcharges</a:t>
            </a:r>
            <a:endParaRPr lang="en-CA" dirty="0"/>
          </a:p>
          <a:p>
            <a:pPr lvl="1"/>
            <a:r>
              <a:rPr lang="fr-CA" dirty="0" smtClean="0"/>
              <a:t>Lors du processus de déduction</a:t>
            </a:r>
            <a:endParaRPr lang="fr-CA" dirty="0"/>
          </a:p>
          <a:p>
            <a:pPr lvl="1"/>
            <a:r>
              <a:rPr lang="fr-CA" dirty="0"/>
              <a:t>Ignore les candidats qui causent des </a:t>
            </a:r>
            <a:r>
              <a:rPr lang="fr-CA" dirty="0" smtClean="0"/>
              <a:t>échecs</a:t>
            </a:r>
            <a:endParaRPr lang="fr-CA" dirty="0"/>
          </a:p>
          <a:p>
            <a:pPr lvl="1"/>
            <a:r>
              <a:rPr lang="fr-CA" dirty="0" smtClean="0"/>
              <a:t>Permet la détection de membres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7252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SFINAE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Test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Member;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cas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#1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spécifique</a:t>
            </a: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T::Member)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cas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#2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f(T)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f&lt;Test&gt;(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0);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cas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#1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f&lt;</a:t>
            </a:r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0);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cas #2 - le cas #1 ne compile pas i.e.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long::</a:t>
            </a:r>
            <a:r>
              <a:rPr lang="fr-FR" sz="1400" dirty="0" err="1" smtClean="0">
                <a:solidFill>
                  <a:srgbClr val="008000"/>
                </a:solidFill>
                <a:latin typeface="Consolas"/>
              </a:rPr>
              <a:t>foo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n'existe pas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6311824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SFINAE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Pass {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dummy[1]; };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== 1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Fail {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dummy[2]; };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== 2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 Pass checker(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T::Member *);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 Fail checker(...);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exemple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d</a:t>
            </a:r>
            <a:r>
              <a:rPr lang="fr-CA" sz="1400" dirty="0" smtClean="0">
                <a:solidFill>
                  <a:srgbClr val="008000"/>
                </a:solidFill>
                <a:latin typeface="Consolas"/>
              </a:rPr>
              <a:t>’utilisation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Test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Member;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(checker&lt;Test&gt;(0)) ==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(Pass);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cas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#1 (true)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(checker&lt;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&gt;(0)) ==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(Pass);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cas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#2 (false)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722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Compilation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Processus de production i.e. </a:t>
            </a:r>
            <a:r>
              <a:rPr lang="fr-CA" i="1" dirty="0" smtClean="0"/>
              <a:t>build</a:t>
            </a:r>
          </a:p>
          <a:p>
            <a:pPr lvl="1"/>
            <a:r>
              <a:rPr lang="fr-CA" dirty="0" smtClean="0"/>
              <a:t>Gestion des dépendances</a:t>
            </a:r>
          </a:p>
          <a:p>
            <a:pPr lvl="1"/>
            <a:r>
              <a:rPr lang="fr-CA" dirty="0" smtClean="0"/>
              <a:t>Préprocesseur</a:t>
            </a:r>
          </a:p>
          <a:p>
            <a:pPr lvl="1"/>
            <a:r>
              <a:rPr lang="fr-CA" dirty="0" smtClean="0"/>
              <a:t>Compilation et génération du fichier d’objet</a:t>
            </a:r>
          </a:p>
          <a:p>
            <a:r>
              <a:rPr lang="fr-CA" dirty="0" smtClean="0"/>
              <a:t>Contient</a:t>
            </a:r>
          </a:p>
          <a:p>
            <a:pPr lvl="1"/>
            <a:r>
              <a:rPr lang="fr-CA" dirty="0" smtClean="0"/>
              <a:t>Instructions machine</a:t>
            </a:r>
          </a:p>
          <a:p>
            <a:pPr lvl="1"/>
            <a:r>
              <a:rPr lang="fr-CA" dirty="0" smtClean="0"/>
              <a:t>Symboles</a:t>
            </a:r>
          </a:p>
          <a:p>
            <a:pPr lvl="2"/>
            <a:r>
              <a:rPr lang="fr-CA" dirty="0" smtClean="0"/>
              <a:t>Permet d’effectuer les liens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73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SFINAE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HasMember</a:t>
            </a: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Pass {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dummy[1]; };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== 1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Fail {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dummy[2]; };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== 2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U&gt;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static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Pass checker(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U::Member *);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U&gt;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Fail checker(...);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Result 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(checker&lt;T&gt;(0)) ==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(Pass)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40569305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SFINAE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latin typeface="Consolas"/>
              </a:rPr>
              <a:t>// définition d'une valeur de retour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Condition,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EnableIf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 Type;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latin typeface="Consolas"/>
              </a:rPr>
              <a:t>// spécialisation (en cas de condition fausse) sans type de retour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EnableIf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T&gt;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2363532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SFINAE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version de base</a:t>
            </a:r>
            <a:endParaRPr lang="en-CA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T&gt;</a:t>
            </a: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EnableIf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&lt;!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HasIterator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&lt;T&gt;::Result&gt;::Type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print(T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item)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item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version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avec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détection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de la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présence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d’itérateurs</a:t>
            </a:r>
            <a:endParaRPr lang="en-CA" sz="14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T&gt;</a:t>
            </a: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EnableIf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HasIterator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&lt;T&gt;::Result&gt;::Type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print(T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item)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T::value_type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value_type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::copy(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item.begin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(),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item.end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(),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ostream_iterator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value_type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726358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Final</a:t>
            </a:r>
          </a:p>
          <a:p>
            <a:r>
              <a:rPr lang="fr-CA" dirty="0" smtClean="0"/>
              <a:t>#10</a:t>
            </a:r>
          </a:p>
          <a:p>
            <a:r>
              <a:rPr lang="en-CA" sz="2400" dirty="0"/>
              <a:t>C423160 - 2f9cfff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Modifier la classe de votre Bot</a:t>
            </a:r>
          </a:p>
          <a:p>
            <a:pPr lvl="2"/>
            <a:r>
              <a:rPr lang="fr-CA" dirty="0" smtClean="0"/>
              <a:t>Ajouter une fonction</a:t>
            </a:r>
          </a:p>
          <a:p>
            <a:pPr lvl="3"/>
            <a:r>
              <a:rPr lang="fr-CA" dirty="0" err="1" smtClean="0"/>
              <a:t>setColor</a:t>
            </a:r>
            <a:r>
              <a:rPr lang="fr-CA" dirty="0" smtClean="0"/>
              <a:t>(</a:t>
            </a:r>
            <a:r>
              <a:rPr lang="fr-CA" dirty="0" err="1" smtClean="0"/>
              <a:t>float</a:t>
            </a:r>
            <a:r>
              <a:rPr lang="fr-CA" dirty="0" smtClean="0"/>
              <a:t> &amp; </a:t>
            </a:r>
            <a:r>
              <a:rPr lang="fr-CA" dirty="0" err="1" smtClean="0"/>
              <a:t>red</a:t>
            </a:r>
            <a:r>
              <a:rPr lang="fr-CA" dirty="0" smtClean="0"/>
              <a:t>, </a:t>
            </a:r>
            <a:r>
              <a:rPr lang="fr-CA" dirty="0" err="1" smtClean="0"/>
              <a:t>float</a:t>
            </a:r>
            <a:r>
              <a:rPr lang="fr-CA" dirty="0" smtClean="0"/>
              <a:t> &amp; green, </a:t>
            </a:r>
            <a:r>
              <a:rPr lang="fr-CA" dirty="0" err="1" smtClean="0"/>
              <a:t>float</a:t>
            </a:r>
            <a:r>
              <a:rPr lang="fr-CA" dirty="0" smtClean="0"/>
              <a:t> &amp; </a:t>
            </a:r>
            <a:r>
              <a:rPr lang="fr-CA" dirty="0" err="1" smtClean="0"/>
              <a:t>blue</a:t>
            </a:r>
            <a:r>
              <a:rPr lang="fr-CA" dirty="0" smtClean="0"/>
              <a:t>)</a:t>
            </a:r>
          </a:p>
          <a:p>
            <a:pPr lvl="2"/>
            <a:r>
              <a:rPr lang="fr-CA" dirty="0" smtClean="0"/>
              <a:t>Détecter sa présence</a:t>
            </a:r>
          </a:p>
          <a:p>
            <a:pPr lvl="2"/>
            <a:r>
              <a:rPr lang="fr-CA" dirty="0" smtClean="0"/>
              <a:t>Faire l’appel selon le résultat de la détection</a:t>
            </a:r>
          </a:p>
        </p:txBody>
      </p:sp>
    </p:spTree>
    <p:extLst>
      <p:ext uri="{BB962C8B-B14F-4D97-AF65-F5344CB8AC3E}">
        <p14:creationId xmlns:p14="http://schemas.microsoft.com/office/powerpoint/2010/main" val="34895497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C++11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Inférence de type</a:t>
            </a:r>
          </a:p>
          <a:p>
            <a:r>
              <a:rPr lang="fr-CA" dirty="0" smtClean="0"/>
              <a:t>Constructeur de déplacement</a:t>
            </a:r>
          </a:p>
          <a:p>
            <a:r>
              <a:rPr lang="fr-CA" dirty="0" smtClean="0"/>
              <a:t>Initialisation uniforme</a:t>
            </a:r>
          </a:p>
          <a:p>
            <a:r>
              <a:rPr lang="fr-CA" dirty="0" smtClean="0"/>
              <a:t>Boucle for sur intervalle</a:t>
            </a:r>
          </a:p>
          <a:p>
            <a:r>
              <a:rPr lang="fr-CA" dirty="0" smtClean="0"/>
              <a:t>Fonction lambda</a:t>
            </a:r>
          </a:p>
          <a:p>
            <a:r>
              <a:rPr lang="fr-CA" dirty="0" smtClean="0"/>
              <a:t>Paramètre de </a:t>
            </a:r>
            <a:r>
              <a:rPr lang="fr-CA" dirty="0" err="1" smtClean="0"/>
              <a:t>template</a:t>
            </a:r>
            <a:r>
              <a:rPr lang="fr-CA" dirty="0" smtClean="0"/>
              <a:t> </a:t>
            </a:r>
            <a:r>
              <a:rPr lang="fr-CA" dirty="0" err="1" smtClean="0"/>
              <a:t>variadic</a:t>
            </a:r>
            <a:endParaRPr lang="fr-CA" dirty="0" smtClean="0"/>
          </a:p>
          <a:p>
            <a:r>
              <a:rPr lang="fr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20303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C++11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World</a:t>
            </a:r>
            <a:r>
              <a:rPr lang="en-CA" sz="1400" dirty="0">
                <a:latin typeface="Consolas"/>
              </a:rPr>
              <a:t>::World(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_x,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_y) : x(_x), y(_y), grid(_x * _y, 0)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"Plugin-Sample.dll"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"Plugin-MegaBot.dll</a:t>
            </a:r>
            <a:r>
              <a:rPr lang="en-CA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version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avec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une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lambda</a:t>
            </a:r>
            <a:endParaRPr lang="en-CA" sz="14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for_each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items.begin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items.end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[](Plugin &amp; item) {</a:t>
            </a:r>
          </a:p>
          <a:p>
            <a:pPr marL="0" indent="0">
              <a:buNone/>
            </a:pPr>
            <a:r>
              <a:rPr lang="nn-NO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= std::rand() % x;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::rand() % y;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item.spawn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i, 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j);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World::step()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version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avec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une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ranged-loop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item : items)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item.step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639983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C++11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Sample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// initialisation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items = { 0, 1, 2, 3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set(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value)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items = value;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move semantic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&amp;&amp; value)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items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::move(value);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da-DK" sz="1400" dirty="0">
                <a:solidFill>
                  <a:prstClr val="black"/>
                </a:solidFill>
                <a:latin typeface="Consolas"/>
              </a:rPr>
              <a:t>    set({ </a:t>
            </a:r>
            <a:r>
              <a:rPr lang="da-DK" sz="1400" dirty="0" smtClean="0">
                <a:solidFill>
                  <a:prstClr val="black"/>
                </a:solidFill>
                <a:latin typeface="Consolas"/>
              </a:rPr>
              <a:t>4, 5, 6, 7 </a:t>
            </a:r>
            <a:r>
              <a:rPr lang="da-DK" sz="1400" dirty="0">
                <a:solidFill>
                  <a:prstClr val="black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586688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C++11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Strings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::string&gt; items;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add()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...&gt;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add(T item,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...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to_string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(item));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put(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...);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4510315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C++11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Strings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::string&gt; items;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perfect forwarding des arguments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add(T &amp;&amp; item)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to_string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::forward&lt;T&gt;(item)));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perfect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forwarding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des arguments et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variadic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template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...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add(T &amp;&amp; item,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&amp;&amp;...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to_string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::forward&lt;T&gt;(item)));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add(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::forward&lt;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Ts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)...);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2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Exécutable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Éditeur de liens i.e. </a:t>
            </a:r>
            <a:r>
              <a:rPr lang="fr-CA" i="1" dirty="0"/>
              <a:t>linker</a:t>
            </a:r>
          </a:p>
          <a:p>
            <a:pPr lvl="1"/>
            <a:r>
              <a:rPr lang="fr-CA" dirty="0"/>
              <a:t>Produit un fichier exécutable</a:t>
            </a:r>
          </a:p>
          <a:p>
            <a:pPr lvl="2"/>
            <a:r>
              <a:rPr lang="fr-CA" dirty="0"/>
              <a:t>PE, ELF…</a:t>
            </a:r>
          </a:p>
          <a:p>
            <a:pPr lvl="1"/>
            <a:r>
              <a:rPr lang="fr-CA" dirty="0"/>
              <a:t>Résolution des symboles</a:t>
            </a:r>
          </a:p>
          <a:p>
            <a:pPr lvl="2"/>
            <a:r>
              <a:rPr lang="fr-CA" dirty="0"/>
              <a:t>Remplace chaque </a:t>
            </a:r>
            <a:r>
              <a:rPr lang="fr-CA" dirty="0" smtClean="0"/>
              <a:t>symbole </a:t>
            </a:r>
            <a:r>
              <a:rPr lang="fr-CA" dirty="0"/>
              <a:t>par une adresse</a:t>
            </a:r>
          </a:p>
          <a:p>
            <a:pPr lvl="2"/>
            <a:r>
              <a:rPr lang="fr-CA" dirty="0"/>
              <a:t>Détermine l’adresse de chaque symbole</a:t>
            </a:r>
          </a:p>
          <a:p>
            <a:pPr lvl="3"/>
            <a:r>
              <a:rPr lang="fr-CA" dirty="0"/>
              <a:t>Segment de code (.text) et de données (.data, .bss)</a:t>
            </a:r>
          </a:p>
          <a:p>
            <a:pPr lvl="1"/>
            <a:r>
              <a:rPr lang="fr-CA" dirty="0"/>
              <a:t>Génération des symboles de débogage</a:t>
            </a:r>
          </a:p>
          <a:p>
            <a:pPr lvl="2"/>
            <a:r>
              <a:rPr lang="fr-CA" dirty="0"/>
              <a:t>PDB</a:t>
            </a:r>
          </a:p>
        </p:txBody>
      </p:sp>
    </p:spTree>
    <p:extLst>
      <p:ext uri="{BB962C8B-B14F-4D97-AF65-F5344CB8AC3E}">
        <p14:creationId xmlns:p14="http://schemas.microsoft.com/office/powerpoint/2010/main" val="38584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Avant de quitter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Remplir la feuille d’évaluation</a:t>
            </a:r>
          </a:p>
          <a:p>
            <a:r>
              <a:rPr lang="fr-CA" dirty="0" smtClean="0"/>
              <a:t>Remise des attestations</a:t>
            </a:r>
          </a:p>
          <a:p>
            <a:r>
              <a:rPr lang="fr-CA" dirty="0" smtClean="0"/>
              <a:t>Vous avez des questions après la formation ?</a:t>
            </a:r>
          </a:p>
          <a:p>
            <a:pPr marL="457200" lvl="1" indent="0">
              <a:buNone/>
            </a:pPr>
            <a:r>
              <a:rPr lang="fr-CA" dirty="0" smtClean="0"/>
              <a:t>Courriel :</a:t>
            </a:r>
          </a:p>
          <a:p>
            <a:pPr marL="457200" lvl="1" indent="0">
              <a:buNone/>
            </a:pPr>
            <a:r>
              <a:rPr lang="fr-CA" dirty="0" smtClean="0">
                <a:hlinkClick r:id="rId3"/>
              </a:rPr>
              <a:t>eric.robert@nubo.ca</a:t>
            </a:r>
            <a:endParaRPr lang="fr-CA" dirty="0" smtClean="0"/>
          </a:p>
          <a:p>
            <a:pPr marL="457200" lvl="1" indent="0">
              <a:buNone/>
            </a:pPr>
            <a:r>
              <a:rPr lang="fr-CA" dirty="0" smtClean="0"/>
              <a:t>1.855.I.GO.NUBO#1784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03" y="5004003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Bjarne</a:t>
            </a:r>
            <a:r>
              <a:rPr lang="en-CA" dirty="0"/>
              <a:t> </a:t>
            </a:r>
            <a:r>
              <a:rPr lang="en-CA" dirty="0" err="1" smtClean="0"/>
              <a:t>Stroustrup</a:t>
            </a:r>
            <a:endParaRPr lang="en-CA" dirty="0" smtClean="0"/>
          </a:p>
          <a:p>
            <a:pPr lvl="1"/>
            <a:r>
              <a:rPr lang="en-CA" dirty="0" smtClean="0">
                <a:hlinkClick r:id="rId3"/>
              </a:rPr>
              <a:t>The </a:t>
            </a:r>
            <a:r>
              <a:rPr lang="en-CA" dirty="0">
                <a:hlinkClick r:id="rId3"/>
              </a:rPr>
              <a:t>C++ Programming </a:t>
            </a:r>
            <a:r>
              <a:rPr lang="en-CA" dirty="0" smtClean="0">
                <a:hlinkClick r:id="rId3"/>
              </a:rPr>
              <a:t>Language</a:t>
            </a:r>
            <a:endParaRPr lang="en-CA" dirty="0" smtClean="0"/>
          </a:p>
          <a:p>
            <a:r>
              <a:rPr lang="en-CA" dirty="0" smtClean="0"/>
              <a:t>Scott </a:t>
            </a:r>
            <a:r>
              <a:rPr lang="en-CA" dirty="0"/>
              <a:t>Meyers</a:t>
            </a:r>
            <a:endParaRPr lang="en-CA" dirty="0" smtClean="0"/>
          </a:p>
          <a:p>
            <a:pPr lvl="1"/>
            <a:r>
              <a:rPr lang="fr-CA" dirty="0" smtClean="0">
                <a:hlinkClick r:id="rId4"/>
              </a:rPr>
              <a:t>Effective C++</a:t>
            </a:r>
            <a:endParaRPr lang="fr-CA" dirty="0" smtClean="0"/>
          </a:p>
          <a:p>
            <a:pPr lvl="1"/>
            <a:r>
              <a:rPr lang="fr-CA" dirty="0" smtClean="0">
                <a:hlinkClick r:id="rId5"/>
              </a:rPr>
              <a:t>Effective STL</a:t>
            </a:r>
            <a:endParaRPr lang="fr-CA" dirty="0" smtClean="0"/>
          </a:p>
          <a:p>
            <a:r>
              <a:rPr lang="en-CA" dirty="0"/>
              <a:t>Herb Sutter </a:t>
            </a:r>
            <a:r>
              <a:rPr lang="en-CA" dirty="0" smtClean="0"/>
              <a:t>&amp; Andrei </a:t>
            </a:r>
            <a:r>
              <a:rPr lang="en-CA" dirty="0" err="1"/>
              <a:t>Alexandrescu</a:t>
            </a:r>
            <a:endParaRPr lang="fr-CA" dirty="0" smtClean="0"/>
          </a:p>
          <a:p>
            <a:pPr lvl="1"/>
            <a:r>
              <a:rPr lang="fr-CA" dirty="0" smtClean="0">
                <a:hlinkClick r:id="rId6"/>
              </a:rPr>
              <a:t>C++ </a:t>
            </a:r>
            <a:r>
              <a:rPr lang="fr-CA" dirty="0" err="1" smtClean="0">
                <a:hlinkClick r:id="rId6"/>
              </a:rPr>
              <a:t>Coding</a:t>
            </a:r>
            <a:r>
              <a:rPr lang="fr-CA" dirty="0" smtClean="0">
                <a:hlinkClick r:id="rId6"/>
              </a:rPr>
              <a:t> Standards</a:t>
            </a:r>
            <a:endParaRPr lang="en-CA" dirty="0" smtClean="0"/>
          </a:p>
          <a:p>
            <a:r>
              <a:rPr lang="sv-SE" dirty="0" smtClean="0"/>
              <a:t>An</a:t>
            </a:r>
            <a:r>
              <a:rPr lang="en-CA" dirty="0" err="1" smtClean="0"/>
              <a:t>drei</a:t>
            </a:r>
            <a:r>
              <a:rPr lang="en-CA" dirty="0" smtClean="0"/>
              <a:t> </a:t>
            </a:r>
            <a:r>
              <a:rPr lang="en-CA" dirty="0" err="1" smtClean="0"/>
              <a:t>Alexandrescu</a:t>
            </a:r>
            <a:endParaRPr lang="en-CA" dirty="0" smtClean="0"/>
          </a:p>
          <a:p>
            <a:pPr lvl="1"/>
            <a:r>
              <a:rPr lang="en-CA" dirty="0" smtClean="0">
                <a:hlinkClick r:id="rId7"/>
              </a:rPr>
              <a:t>Modern C++ Design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7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Sites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3"/>
              </a:rPr>
              <a:t>http://isocpp.org/</a:t>
            </a:r>
          </a:p>
          <a:p>
            <a:r>
              <a:rPr lang="fr-CA" dirty="0" smtClean="0">
                <a:hlinkClick r:id="rId3"/>
              </a:rPr>
              <a:t>http://www.cppreference.com/</a:t>
            </a:r>
            <a:endParaRPr lang="en-CA" dirty="0" smtClean="0">
              <a:hlinkClick r:id="rId3"/>
            </a:endParaRPr>
          </a:p>
          <a:p>
            <a:r>
              <a:rPr lang="en-CA" dirty="0" smtClean="0">
                <a:hlinkClick r:id="rId3"/>
              </a:rPr>
              <a:t>http</a:t>
            </a:r>
            <a:r>
              <a:rPr lang="en-CA" dirty="0">
                <a:hlinkClick r:id="rId3"/>
              </a:rPr>
              <a:t>://www.parashift.com/c++-faq-lite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http</a:t>
            </a:r>
            <a:r>
              <a:rPr lang="en-CA" dirty="0">
                <a:hlinkClick r:id="rId4"/>
              </a:rPr>
              <a:t>://cplusplus.com</a:t>
            </a:r>
            <a:r>
              <a:rPr lang="en-CA" dirty="0" smtClean="0">
                <a:hlinkClick r:id="rId4"/>
              </a:rPr>
              <a:t>/</a:t>
            </a:r>
            <a:endParaRPr lang="en-CA" dirty="0" smtClean="0"/>
          </a:p>
          <a:p>
            <a:r>
              <a:rPr lang="en-CA" dirty="0" smtClean="0">
                <a:hlinkClick r:id="rId5"/>
              </a:rPr>
              <a:t>http</a:t>
            </a:r>
            <a:r>
              <a:rPr lang="en-CA" dirty="0">
                <a:hlinkClick r:id="rId5"/>
              </a:rPr>
              <a:t>://cppandbeyond.com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154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Binaires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Programme</a:t>
            </a:r>
          </a:p>
          <a:p>
            <a:pPr lvl="1"/>
            <a:r>
              <a:rPr lang="fr-CA" dirty="0" smtClean="0"/>
              <a:t>Demande la présence d’un point d’entrée</a:t>
            </a:r>
          </a:p>
          <a:p>
            <a:r>
              <a:rPr lang="fr-CA" dirty="0" smtClean="0"/>
              <a:t>Librairie statique</a:t>
            </a:r>
          </a:p>
          <a:p>
            <a:pPr lvl="1"/>
            <a:r>
              <a:rPr lang="fr-CA" dirty="0" smtClean="0"/>
              <a:t>Regroupement de fichiers d’objets</a:t>
            </a:r>
          </a:p>
          <a:p>
            <a:r>
              <a:rPr lang="fr-CA" dirty="0" smtClean="0"/>
              <a:t>Librairie dynamique</a:t>
            </a:r>
          </a:p>
          <a:p>
            <a:pPr lvl="1"/>
            <a:r>
              <a:rPr lang="fr-CA" dirty="0"/>
              <a:t>Table </a:t>
            </a:r>
            <a:r>
              <a:rPr lang="fr-CA" dirty="0" smtClean="0"/>
              <a:t>de symboles d’export</a:t>
            </a:r>
          </a:p>
          <a:p>
            <a:pPr lvl="1"/>
            <a:r>
              <a:rPr lang="fr-CA" dirty="0" smtClean="0"/>
              <a:t>Binaire exécutable</a:t>
            </a:r>
          </a:p>
          <a:p>
            <a:pPr lvl="1"/>
            <a:r>
              <a:rPr lang="fr-CA" dirty="0" smtClean="0"/>
              <a:t>Lien implicite (généré) ou explicite (manuel)</a:t>
            </a:r>
          </a:p>
        </p:txBody>
      </p:sp>
    </p:spTree>
    <p:extLst>
      <p:ext uri="{BB962C8B-B14F-4D97-AF65-F5344CB8AC3E}">
        <p14:creationId xmlns:p14="http://schemas.microsoft.com/office/powerpoint/2010/main" val="39165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Mémoire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Types d’allocations</a:t>
            </a:r>
          </a:p>
          <a:p>
            <a:pPr lvl="1"/>
            <a:r>
              <a:rPr lang="fr-CA" dirty="0" smtClean="0"/>
              <a:t>Statique</a:t>
            </a:r>
          </a:p>
          <a:p>
            <a:pPr lvl="2"/>
            <a:r>
              <a:rPr lang="fr-CA" dirty="0" smtClean="0"/>
              <a:t>Alloué avant même l’exécution (.data)</a:t>
            </a:r>
          </a:p>
          <a:p>
            <a:pPr lvl="2"/>
            <a:r>
              <a:rPr lang="fr-CA" dirty="0" smtClean="0"/>
              <a:t>Initialisé à 0 par défaut (.bss)</a:t>
            </a:r>
          </a:p>
          <a:p>
            <a:pPr lvl="1"/>
            <a:r>
              <a:rPr lang="fr-CA" dirty="0" smtClean="0"/>
              <a:t>Dynamique</a:t>
            </a:r>
          </a:p>
          <a:p>
            <a:pPr lvl="2"/>
            <a:r>
              <a:rPr lang="fr-CA" dirty="0" smtClean="0"/>
              <a:t>Alloué par le programmeur (new, malloc)</a:t>
            </a:r>
          </a:p>
          <a:p>
            <a:pPr lvl="2"/>
            <a:r>
              <a:rPr lang="fr-CA" dirty="0" smtClean="0"/>
              <a:t>Et à libérer (delete, free)</a:t>
            </a:r>
          </a:p>
          <a:p>
            <a:pPr lvl="1"/>
            <a:r>
              <a:rPr lang="fr-CA" dirty="0"/>
              <a:t>Pile i.e. </a:t>
            </a:r>
            <a:r>
              <a:rPr lang="fr-CA" i="1" dirty="0" smtClean="0"/>
              <a:t>stack</a:t>
            </a:r>
          </a:p>
          <a:p>
            <a:pPr lvl="2"/>
            <a:r>
              <a:rPr lang="fr-CA" dirty="0" smtClean="0"/>
              <a:t>Alloué par le compilateur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96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Mémoire</a:t>
            </a:r>
            <a:endParaRPr lang="en-CA" dirty="0"/>
          </a:p>
        </p:txBody>
      </p:sp>
      <p:graphicFrame>
        <p:nvGraphicFramePr>
          <p:cNvPr id="208" name="Table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25680"/>
              </p:ext>
            </p:extLst>
          </p:nvPr>
        </p:nvGraphicFramePr>
        <p:xfrm>
          <a:off x="1524000" y="1676400"/>
          <a:ext cx="6096000" cy="44500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00</a:t>
                      </a:r>
                      <a:endParaRPr lang="en-CA" sz="11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01</a:t>
                      </a:r>
                      <a:endParaRPr lang="en-CA" sz="11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02</a:t>
                      </a:r>
                      <a:endParaRPr lang="en-CA" sz="11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03</a:t>
                      </a:r>
                      <a:endParaRPr lang="en-CA" sz="11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17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18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19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1a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1b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1c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1d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1e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1f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20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21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22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23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24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25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26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27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28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29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2a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62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63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64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65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66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67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68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69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a8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a9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aa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ab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ac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ad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bf</a:t>
                      </a:r>
                      <a:endParaRPr lang="en-CA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Dirigé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Game</a:t>
            </a:r>
          </a:p>
          <a:p>
            <a:r>
              <a:rPr lang="en-CA" dirty="0" smtClean="0"/>
              <a:t>#1</a:t>
            </a:r>
          </a:p>
          <a:p>
            <a:r>
              <a:rPr lang="en-CA" sz="2400" dirty="0"/>
              <a:t>a8a5547 - 966ea63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1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&lt;GL/glut.h&gt;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idle()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glutPostRedisplay();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display()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glClearColor(0.0f, 0.2f, 0.1f, 1.0f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glClear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(GL_COLOR_BUFFER_BIT);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glutSwapBuffers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argc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**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argv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glutInit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(&amp;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argc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argv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glutInitDisplayMode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(GLUT_RGBA | GLUT_DOUBLE);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glutInitWindowSize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(640, 480);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glutCreateWindow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"CPP052"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glutIdleFunc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(idle);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glutDisplayFunc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(display);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glutMainLoop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692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Éric Robert</a:t>
            </a:r>
          </a:p>
          <a:p>
            <a:pPr lvl="1"/>
            <a:r>
              <a:rPr lang="fr-CA" dirty="0" smtClean="0"/>
              <a:t>Spécialités &amp; expériences</a:t>
            </a:r>
          </a:p>
          <a:p>
            <a:pPr lvl="2"/>
            <a:r>
              <a:rPr lang="fr-CA" dirty="0" smtClean="0"/>
              <a:t>C++, temps-réel, performance, architecture</a:t>
            </a:r>
          </a:p>
          <a:p>
            <a:pPr lvl="1"/>
            <a:r>
              <a:rPr lang="fr-CA" dirty="0" smtClean="0"/>
              <a:t>NUBO</a:t>
            </a:r>
          </a:p>
          <a:p>
            <a:pPr lvl="2"/>
            <a:r>
              <a:rPr lang="fr-CA" dirty="0" smtClean="0"/>
              <a:t>Services de consultation</a:t>
            </a:r>
            <a:r>
              <a:rPr lang="fr-CA" dirty="0"/>
              <a:t>, coaching, formation</a:t>
            </a:r>
            <a:r>
              <a:rPr lang="fr-CA" dirty="0" smtClean="0"/>
              <a:t>…</a:t>
            </a:r>
          </a:p>
          <a:p>
            <a:pPr lvl="2"/>
            <a:r>
              <a:rPr lang="fr-CA" dirty="0" smtClean="0"/>
              <a:t>Contacts :</a:t>
            </a:r>
            <a:endParaRPr lang="fr-CA" dirty="0"/>
          </a:p>
          <a:p>
            <a:pPr lvl="3"/>
            <a:r>
              <a:rPr lang="fr-CA" dirty="0" smtClean="0">
                <a:hlinkClick r:id="rId3"/>
              </a:rPr>
              <a:t>www.nubo.ca</a:t>
            </a:r>
            <a:r>
              <a:rPr lang="fr-CA" dirty="0" smtClean="0"/>
              <a:t> (1.855.I.GO.NUBO)</a:t>
            </a:r>
          </a:p>
          <a:p>
            <a:pPr lvl="3"/>
            <a:r>
              <a:rPr lang="fr-CA" dirty="0" err="1" smtClean="0">
                <a:hlinkClick r:id="rId4"/>
              </a:rPr>
              <a:t>eric.robert</a:t>
            </a:r>
            <a:r>
              <a:rPr lang="en-CA" dirty="0" smtClean="0">
                <a:hlinkClick r:id="rId4"/>
              </a:rPr>
              <a:t>@nubo.ca</a:t>
            </a:r>
            <a:endParaRPr lang="fr-CA" dirty="0" smtClean="0"/>
          </a:p>
          <a:p>
            <a:r>
              <a:rPr lang="fr-CA" dirty="0" smtClean="0"/>
              <a:t>Et vous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C/C++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94" y="1600200"/>
            <a:ext cx="6376812" cy="4525963"/>
          </a:xfrm>
        </p:spPr>
      </p:pic>
    </p:spTree>
    <p:extLst>
      <p:ext uri="{BB962C8B-B14F-4D97-AF65-F5344CB8AC3E}">
        <p14:creationId xmlns:p14="http://schemas.microsoft.com/office/powerpoint/2010/main" val="35481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Linker</a:t>
            </a:r>
            <a:endParaRPr lang="fr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94" y="1600200"/>
            <a:ext cx="6376812" cy="4525963"/>
          </a:xfrm>
        </p:spPr>
      </p:pic>
    </p:spTree>
    <p:extLst>
      <p:ext uri="{BB962C8B-B14F-4D97-AF65-F5344CB8AC3E}">
        <p14:creationId xmlns:p14="http://schemas.microsoft.com/office/powerpoint/2010/main" val="271920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Post-Build</a:t>
            </a:r>
            <a:endParaRPr lang="en-CA" dirty="0"/>
          </a:p>
        </p:txBody>
      </p:sp>
      <p:pic>
        <p:nvPicPr>
          <p:cNvPr id="1026" name="Picture 2" descr="C:\Users\Eric\Google Drive\CRIM\CPP052\Slides\Pictures\Post-Buil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94" y="1600200"/>
            <a:ext cx="637681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58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Sortie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2709"/>
            <a:ext cx="8229600" cy="2160945"/>
          </a:xfrm>
        </p:spPr>
      </p:pic>
    </p:spTree>
    <p:extLst>
      <p:ext uri="{BB962C8B-B14F-4D97-AF65-F5344CB8AC3E}">
        <p14:creationId xmlns:p14="http://schemas.microsoft.com/office/powerpoint/2010/main" val="422734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Désassembleur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b="1" dirty="0">
                <a:latin typeface="Consolas"/>
              </a:rPr>
              <a:t> </a:t>
            </a:r>
            <a:r>
              <a:rPr lang="en-CA" b="1" dirty="0" err="1">
                <a:latin typeface="Consolas"/>
              </a:rPr>
              <a:t>glutIdleFunc</a:t>
            </a:r>
            <a:r>
              <a:rPr lang="en-CA" b="1" dirty="0">
                <a:latin typeface="Consolas"/>
              </a:rPr>
              <a:t>(idle);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0019155F  </a:t>
            </a:r>
            <a:r>
              <a:rPr lang="en-CA" dirty="0" err="1">
                <a:latin typeface="Consolas"/>
              </a:rPr>
              <a:t>mov</a:t>
            </a:r>
            <a:r>
              <a:rPr lang="en-CA" dirty="0">
                <a:latin typeface="Consolas"/>
              </a:rPr>
              <a:t>         </a:t>
            </a:r>
            <a:r>
              <a:rPr lang="en-CA" dirty="0" err="1">
                <a:latin typeface="Consolas"/>
              </a:rPr>
              <a:t>esi,esp</a:t>
            </a:r>
            <a:r>
              <a:rPr lang="en-CA" dirty="0"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00191561  push        offset idle (191014h)  </a:t>
            </a:r>
          </a:p>
          <a:p>
            <a:pPr marL="0" indent="0">
              <a:buNone/>
            </a:pPr>
            <a:r>
              <a:rPr lang="pt-BR" dirty="0">
                <a:latin typeface="Consolas"/>
              </a:rPr>
              <a:t>00191566  call        dword ptr [__imp__glutIdleFunc@4 (1983E0h)]  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0019156C  </a:t>
            </a:r>
            <a:r>
              <a:rPr lang="en-CA" dirty="0" err="1">
                <a:latin typeface="Consolas"/>
              </a:rPr>
              <a:t>cmp</a:t>
            </a:r>
            <a:r>
              <a:rPr lang="en-CA" dirty="0">
                <a:latin typeface="Consolas"/>
              </a:rPr>
              <a:t>         </a:t>
            </a:r>
            <a:r>
              <a:rPr lang="en-CA" dirty="0" err="1">
                <a:latin typeface="Consolas"/>
              </a:rPr>
              <a:t>esi,esp</a:t>
            </a:r>
            <a:r>
              <a:rPr lang="en-CA" dirty="0"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0019156E  call        @ILT+345(__</a:t>
            </a:r>
            <a:r>
              <a:rPr lang="en-CA" dirty="0" err="1">
                <a:latin typeface="Consolas"/>
              </a:rPr>
              <a:t>RTC_CheckEsp</a:t>
            </a:r>
            <a:r>
              <a:rPr lang="en-CA" dirty="0">
                <a:latin typeface="Consolas"/>
              </a:rPr>
              <a:t>) (19115Eh)  </a:t>
            </a:r>
          </a:p>
          <a:p>
            <a:pPr marL="0" indent="0">
              <a:buNone/>
            </a:pPr>
            <a:r>
              <a:rPr lang="en-CA" b="1" dirty="0">
                <a:latin typeface="Consolas"/>
              </a:rPr>
              <a:t>  </a:t>
            </a:r>
            <a:r>
              <a:rPr lang="en-CA" b="1" dirty="0" err="1">
                <a:latin typeface="Consolas"/>
              </a:rPr>
              <a:t>glutDisplayFunc</a:t>
            </a:r>
            <a:r>
              <a:rPr lang="en-CA" b="1" dirty="0">
                <a:latin typeface="Consolas"/>
              </a:rPr>
              <a:t>(display);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00191573  </a:t>
            </a:r>
            <a:r>
              <a:rPr lang="en-CA" dirty="0" err="1">
                <a:latin typeface="Consolas"/>
              </a:rPr>
              <a:t>mov</a:t>
            </a:r>
            <a:r>
              <a:rPr lang="en-CA" dirty="0">
                <a:latin typeface="Consolas"/>
              </a:rPr>
              <a:t>         </a:t>
            </a:r>
            <a:r>
              <a:rPr lang="en-CA" dirty="0" err="1">
                <a:latin typeface="Consolas"/>
              </a:rPr>
              <a:t>esi,esp</a:t>
            </a:r>
            <a:r>
              <a:rPr lang="en-CA" dirty="0"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00191575  push        offset display (191163h)  </a:t>
            </a:r>
          </a:p>
          <a:p>
            <a:pPr marL="0" indent="0">
              <a:buNone/>
            </a:pPr>
            <a:r>
              <a:rPr lang="pt-BR" dirty="0">
                <a:latin typeface="Consolas"/>
              </a:rPr>
              <a:t>0019157A  call        dword ptr [__imp__glutDisplayFunc@4 (1983E4h)]  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00191580  </a:t>
            </a:r>
            <a:r>
              <a:rPr lang="en-CA" dirty="0" err="1">
                <a:latin typeface="Consolas"/>
              </a:rPr>
              <a:t>cmp</a:t>
            </a:r>
            <a:r>
              <a:rPr lang="en-CA" dirty="0">
                <a:latin typeface="Consolas"/>
              </a:rPr>
              <a:t>         </a:t>
            </a:r>
            <a:r>
              <a:rPr lang="en-CA" dirty="0" err="1">
                <a:latin typeface="Consolas"/>
              </a:rPr>
              <a:t>esi,esp</a:t>
            </a:r>
            <a:r>
              <a:rPr lang="en-CA" dirty="0"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00191582  call        @ILT+345(__</a:t>
            </a:r>
            <a:r>
              <a:rPr lang="en-CA" dirty="0" err="1">
                <a:latin typeface="Consolas"/>
              </a:rPr>
              <a:t>RTC_CheckEsp</a:t>
            </a:r>
            <a:r>
              <a:rPr lang="en-CA" dirty="0">
                <a:latin typeface="Consolas"/>
              </a:rPr>
              <a:t>) (19115Eh)  </a:t>
            </a:r>
          </a:p>
          <a:p>
            <a:pPr marL="0" indent="0">
              <a:buNone/>
            </a:pPr>
            <a:r>
              <a:rPr lang="en-CA" b="1" dirty="0">
                <a:latin typeface="Consolas"/>
              </a:rPr>
              <a:t>  </a:t>
            </a:r>
            <a:r>
              <a:rPr lang="en-CA" b="1" dirty="0" err="1">
                <a:latin typeface="Consolas"/>
              </a:rPr>
              <a:t>glutMainLoop</a:t>
            </a:r>
            <a:r>
              <a:rPr lang="en-CA" b="1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00191587  </a:t>
            </a:r>
            <a:r>
              <a:rPr lang="en-CA" dirty="0" err="1">
                <a:latin typeface="Consolas"/>
              </a:rPr>
              <a:t>mov</a:t>
            </a:r>
            <a:r>
              <a:rPr lang="en-CA" dirty="0">
                <a:latin typeface="Consolas"/>
              </a:rPr>
              <a:t>         </a:t>
            </a:r>
            <a:r>
              <a:rPr lang="en-CA" dirty="0" err="1">
                <a:latin typeface="Consolas"/>
              </a:rPr>
              <a:t>esi,esp</a:t>
            </a:r>
            <a:r>
              <a:rPr lang="en-CA" dirty="0"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pt-BR" dirty="0">
                <a:latin typeface="Consolas"/>
              </a:rPr>
              <a:t>00191589  call        dword ptr [__imp__glutMainLoop@0 (1983E8h)]  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0019158F  </a:t>
            </a:r>
            <a:r>
              <a:rPr lang="en-CA" dirty="0" err="1">
                <a:latin typeface="Consolas"/>
              </a:rPr>
              <a:t>cmp</a:t>
            </a:r>
            <a:r>
              <a:rPr lang="en-CA" dirty="0">
                <a:latin typeface="Consolas"/>
              </a:rPr>
              <a:t>         </a:t>
            </a:r>
            <a:r>
              <a:rPr lang="en-CA" dirty="0" err="1">
                <a:latin typeface="Consolas"/>
              </a:rPr>
              <a:t>esi,esp</a:t>
            </a:r>
            <a:r>
              <a:rPr lang="en-CA" dirty="0"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CA" dirty="0">
                <a:latin typeface="Consolas"/>
              </a:rPr>
              <a:t>00191591  call        @ILT+345(__</a:t>
            </a:r>
            <a:r>
              <a:rPr lang="en-CA" dirty="0" err="1">
                <a:latin typeface="Consolas"/>
              </a:rPr>
              <a:t>RTC_CheckEsp</a:t>
            </a:r>
            <a:r>
              <a:rPr lang="en-CA" dirty="0">
                <a:latin typeface="Consolas"/>
              </a:rPr>
              <a:t>) (19115Eh)  </a:t>
            </a:r>
          </a:p>
          <a:p>
            <a:pPr marL="0" indent="0">
              <a:buNone/>
            </a:pPr>
            <a:r>
              <a:rPr lang="en-CA" b="1" dirty="0">
                <a:latin typeface="Consolas"/>
              </a:rPr>
              <a:t>}</a:t>
            </a:r>
          </a:p>
          <a:p>
            <a:pPr marL="0" indent="0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91079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Dépendances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85" y="1600200"/>
            <a:ext cx="6873029" cy="4525963"/>
          </a:xfrm>
        </p:spPr>
      </p:pic>
    </p:spTree>
    <p:extLst>
      <p:ext uri="{BB962C8B-B14F-4D97-AF65-F5344CB8AC3E}">
        <p14:creationId xmlns:p14="http://schemas.microsoft.com/office/powerpoint/2010/main" val="225514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Librairie</a:t>
            </a:r>
            <a:r>
              <a:rPr lang="en-CA" dirty="0" smtClean="0"/>
              <a:t> </a:t>
            </a:r>
            <a:r>
              <a:rPr lang="en-CA" dirty="0" err="1" smtClean="0"/>
              <a:t>dynamique</a:t>
            </a:r>
            <a:endParaRPr lang="en-CA" dirty="0"/>
          </a:p>
        </p:txBody>
      </p:sp>
      <p:sp>
        <p:nvSpPr>
          <p:cNvPr id="16" name="Rounded Rectangle 15"/>
          <p:cNvSpPr/>
          <p:nvPr/>
        </p:nvSpPr>
        <p:spPr>
          <a:xfrm>
            <a:off x="495300" y="1734178"/>
            <a:ext cx="3695700" cy="1752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2000" dirty="0" smtClean="0">
                <a:latin typeface="+mj-lt"/>
                <a:cs typeface="Consolas" pitchFamily="49" charset="0"/>
              </a:rPr>
              <a:t>OBJ</a:t>
            </a:r>
          </a:p>
          <a:p>
            <a:endParaRPr lang="en-CA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.code (main)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push offset display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call </a:t>
            </a:r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dword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imp__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glutDisplayFunc@4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29200" y="1734178"/>
            <a:ext cx="3695700" cy="1752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2000" dirty="0" smtClean="0">
                <a:latin typeface="+mj-lt"/>
                <a:cs typeface="Consolas" pitchFamily="49" charset="0"/>
              </a:rPr>
              <a:t>LIB</a:t>
            </a:r>
          </a:p>
          <a:p>
            <a:endParaRPr lang="en-CA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.data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imp__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glutIdleFunc@4</a:t>
            </a:r>
            <a:endParaRPr lang="en-CA" sz="1200" dirty="0">
              <a:latin typeface="Consolas" pitchFamily="49" charset="0"/>
              <a:cs typeface="Consolas" pitchFamily="49" charset="0"/>
            </a:endParaRP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imp__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glutDisplayFunc@4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5300" y="3962400"/>
            <a:ext cx="3695700" cy="2216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2000" dirty="0" smtClean="0">
                <a:latin typeface="+mj-lt"/>
                <a:cs typeface="Consolas" pitchFamily="49" charset="0"/>
              </a:rPr>
              <a:t>EXE</a:t>
            </a:r>
          </a:p>
          <a:p>
            <a:endParaRPr lang="en-CA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.code (main)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push </a:t>
            </a:r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dword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 0x00</a:t>
            </a:r>
            <a:r>
              <a:rPr lang="en-CA" sz="1200" dirty="0" smtClean="0">
                <a:latin typeface="Consolas"/>
              </a:rPr>
              <a:t>191163</a:t>
            </a:r>
            <a:endParaRPr lang="en-CA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call </a:t>
            </a:r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dword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 0x00</a:t>
            </a:r>
            <a:r>
              <a:rPr lang="pt-BR" sz="1200" dirty="0" smtClean="0">
                <a:latin typeface="Consolas"/>
              </a:rPr>
              <a:t>1983E4</a:t>
            </a:r>
            <a:endParaRPr lang="en-CA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.data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0x001983E4 </a:t>
            </a:r>
            <a:r>
              <a:rPr lang="en-CA" sz="1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0x57221000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029200" y="3962400"/>
            <a:ext cx="3695700" cy="22161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2000" dirty="0" smtClean="0">
                <a:latin typeface="+mj-lt"/>
                <a:cs typeface="Consolas" pitchFamily="49" charset="0"/>
              </a:rPr>
              <a:t>DLL</a:t>
            </a:r>
          </a:p>
          <a:p>
            <a:pPr algn="ctr"/>
            <a:r>
              <a:rPr lang="en-CA" sz="2000" dirty="0" smtClean="0">
                <a:latin typeface="+mj-lt"/>
                <a:cs typeface="Consolas" pitchFamily="49" charset="0"/>
              </a:rPr>
              <a:t>0x57220000</a:t>
            </a:r>
          </a:p>
          <a:p>
            <a:endParaRPr lang="en-CA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.code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glutDisplayFunc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 (0x57221000)</a:t>
            </a: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push </a:t>
            </a:r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ebp</a:t>
            </a:r>
            <a:endParaRPr lang="en-CA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push </a:t>
            </a:r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ebp</a:t>
            </a:r>
            <a:r>
              <a:rPr lang="en-CA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1200" dirty="0" err="1" smtClean="0">
                <a:latin typeface="Consolas" pitchFamily="49" charset="0"/>
                <a:cs typeface="Consolas" pitchFamily="49" charset="0"/>
              </a:rPr>
              <a:t>esp</a:t>
            </a:r>
            <a:endParaRPr lang="en-CA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sz="12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138178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CA" sz="14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dllimport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en-CA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729224" y="138178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CA" sz="14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declspec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endParaRPr lang="en-CA" sz="1400" dirty="0"/>
          </a:p>
        </p:txBody>
      </p:sp>
      <p:cxnSp>
        <p:nvCxnSpPr>
          <p:cNvPr id="46" name="Straight Connector 45"/>
          <p:cNvCxnSpPr>
            <a:stCxn id="16" idx="2"/>
            <a:endCxn id="18" idx="0"/>
          </p:cNvCxnSpPr>
          <p:nvPr/>
        </p:nvCxnSpPr>
        <p:spPr>
          <a:xfrm>
            <a:off x="2343150" y="3486778"/>
            <a:ext cx="0" cy="475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7" idx="2"/>
            <a:endCxn id="18" idx="0"/>
          </p:cNvCxnSpPr>
          <p:nvPr/>
        </p:nvCxnSpPr>
        <p:spPr>
          <a:xfrm rot="5400000">
            <a:off x="4372289" y="1457639"/>
            <a:ext cx="475622" cy="453390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freeglut.h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FGAPIENTRY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stdcall</a:t>
            </a:r>
            <a:endParaRPr lang="en-CA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#if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defined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(FREEGLUT_EXPORTS)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#define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FGAPI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#else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#define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FGAPI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dllimport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/*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Link with Win32 shared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freeglut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lib */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#if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FREEGLUT_LIB_PRAGMAS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  #pragma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comment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lib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"freeglut.lib"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#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endif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endif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/*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 * Process loop function, see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freeglut_main.c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 */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FGAPI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FGAPIENTRY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glutMainLoop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9471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Décorations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Extensions spécifiques à MSVC</a:t>
            </a:r>
          </a:p>
          <a:p>
            <a:r>
              <a:rPr lang="fr-CA" dirty="0" smtClean="0"/>
              <a:t>Convention d’appel</a:t>
            </a:r>
          </a:p>
          <a:p>
            <a:pPr lvl="1"/>
            <a:r>
              <a:rPr lang="fr-CA" dirty="0" smtClean="0"/>
              <a:t>Spécifie comment passer les paramètres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stdcall</a:t>
            </a:r>
            <a:r>
              <a:rPr lang="fr-CA" dirty="0" smtClean="0"/>
              <a:t>, </a:t>
            </a:r>
            <a:r>
              <a:rPr lang="en-CA" dirty="0" smtClean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cdecl</a:t>
            </a:r>
            <a:r>
              <a:rPr lang="fr-CA" dirty="0" smtClean="0"/>
              <a:t>, </a:t>
            </a:r>
            <a:r>
              <a:rPr lang="en-CA" dirty="0" smtClean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fastcall</a:t>
            </a:r>
            <a:r>
              <a:rPr lang="fr-CA" dirty="0" smtClean="0"/>
              <a:t>, </a:t>
            </a:r>
            <a:r>
              <a:rPr lang="en-CA" dirty="0" smtClean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thiscall</a:t>
            </a:r>
            <a:endParaRPr lang="fr-CA" dirty="0" smtClean="0"/>
          </a:p>
          <a:p>
            <a:r>
              <a:rPr lang="fr-CA" dirty="0" smtClean="0"/>
              <a:t>Export et import</a:t>
            </a:r>
          </a:p>
          <a:p>
            <a:pPr lvl="1"/>
            <a:r>
              <a:rPr lang="fr-CA" dirty="0" smtClean="0"/>
              <a:t>Sélectionner à la compilation selon la situation</a:t>
            </a:r>
          </a:p>
          <a:p>
            <a:pPr marL="914400" lvl="2" indent="0">
              <a:buNone/>
            </a:pPr>
            <a:r>
              <a:rPr lang="en-CA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declspec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declspec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dllimport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457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 smtClean="0"/>
              <a:t>Dynamic</a:t>
            </a:r>
            <a:r>
              <a:rPr lang="fr-CA" dirty="0" smtClean="0"/>
              <a:t> Library</a:t>
            </a:r>
          </a:p>
          <a:p>
            <a:r>
              <a:rPr lang="fr-CA" dirty="0" smtClean="0"/>
              <a:t>#2</a:t>
            </a:r>
          </a:p>
          <a:p>
            <a:r>
              <a:rPr lang="en-CA" sz="2400" dirty="0"/>
              <a:t>966ea63 - 8ff5e54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2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Logistique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CRIM</a:t>
            </a:r>
          </a:p>
          <a:p>
            <a:pPr lvl="1"/>
            <a:r>
              <a:rPr lang="fr-CA" dirty="0" smtClean="0"/>
              <a:t>Salle de bain, cellulaire, lien sans fil, poste de travail, coin détente, café-jus, vestiaire</a:t>
            </a:r>
          </a:p>
          <a:p>
            <a:r>
              <a:rPr lang="fr-CA" dirty="0" smtClean="0"/>
              <a:t>Horaire (2 jours, 12 heures)</a:t>
            </a:r>
          </a:p>
          <a:p>
            <a:pPr lvl="1"/>
            <a:r>
              <a:rPr lang="fr-CA" dirty="0" smtClean="0"/>
              <a:t>9h00 à 16h30</a:t>
            </a:r>
          </a:p>
          <a:p>
            <a:pPr lvl="1"/>
            <a:r>
              <a:rPr lang="fr-CA" dirty="0" smtClean="0"/>
              <a:t>Pause du matin </a:t>
            </a:r>
            <a:r>
              <a:rPr lang="fr-CA" dirty="0"/>
              <a:t>et </a:t>
            </a:r>
            <a:r>
              <a:rPr lang="fr-CA" dirty="0" smtClean="0"/>
              <a:t>de l’après-midi (~15 minutes)</a:t>
            </a:r>
            <a:endParaRPr lang="fr-CA" dirty="0"/>
          </a:p>
          <a:p>
            <a:pPr lvl="1"/>
            <a:r>
              <a:rPr lang="fr-CA" dirty="0" smtClean="0"/>
              <a:t>Lunch </a:t>
            </a:r>
            <a:r>
              <a:rPr lang="fr-CA" dirty="0"/>
              <a:t>de </a:t>
            </a:r>
            <a:r>
              <a:rPr lang="fr-CA" dirty="0" smtClean="0"/>
              <a:t>12h00 </a:t>
            </a:r>
            <a:r>
              <a:rPr lang="fr-CA" dirty="0"/>
              <a:t>à </a:t>
            </a:r>
            <a:r>
              <a:rPr lang="fr-CA" dirty="0" smtClean="0"/>
              <a:t>13h30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19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Créer une librairie dynamique </a:t>
            </a:r>
            <a:r>
              <a:rPr lang="fr-CA" dirty="0" err="1" smtClean="0"/>
              <a:t>e.g</a:t>
            </a:r>
            <a:r>
              <a:rPr lang="fr-CA" dirty="0" smtClean="0"/>
              <a:t>. Plugin-Bob.dll</a:t>
            </a:r>
          </a:p>
          <a:p>
            <a:pPr lvl="1"/>
            <a:r>
              <a:rPr lang="fr-CA" dirty="0" smtClean="0"/>
              <a:t>Exporter :</a:t>
            </a:r>
          </a:p>
          <a:p>
            <a:pPr lvl="2"/>
            <a:r>
              <a:rPr lang="fr-CA" dirty="0" smtClean="0"/>
              <a:t>Une fonction globale</a:t>
            </a:r>
          </a:p>
          <a:p>
            <a:pPr marL="914400" lvl="2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en-CA" sz="18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CA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 initialize() 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CA" sz="18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8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800" dirty="0">
                <a:solidFill>
                  <a:srgbClr val="A31515"/>
                </a:solidFill>
                <a:latin typeface="Consolas"/>
              </a:rPr>
              <a:t>"hello, world"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8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CA" sz="18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80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prstClr val="black"/>
                </a:solidFill>
                <a:latin typeface="Consolas"/>
              </a:rPr>
              <a:t>         }</a:t>
            </a:r>
            <a:endParaRPr lang="en-CA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7057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Décorations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Linkage C++</a:t>
            </a:r>
          </a:p>
          <a:p>
            <a:pPr lvl="1"/>
            <a:r>
              <a:rPr lang="fr-CA" dirty="0" smtClean="0"/>
              <a:t>Décoration des noms i.e. </a:t>
            </a:r>
            <a:r>
              <a:rPr lang="fr-CA" i="1" dirty="0" err="1" smtClean="0"/>
              <a:t>name</a:t>
            </a:r>
            <a:r>
              <a:rPr lang="fr-CA" i="1" dirty="0" smtClean="0"/>
              <a:t> </a:t>
            </a:r>
            <a:r>
              <a:rPr lang="fr-CA" i="1" dirty="0" err="1" smtClean="0"/>
              <a:t>mangling</a:t>
            </a:r>
            <a:endParaRPr lang="fr-CA" i="1" dirty="0"/>
          </a:p>
          <a:p>
            <a:pPr marL="914400" lvl="2" indent="0">
              <a:buNone/>
            </a:pPr>
            <a:r>
              <a:rPr lang="en-CA" dirty="0" smtClean="0"/>
              <a:t>e.g. ?initialize</a:t>
            </a:r>
            <a:r>
              <a:rPr lang="en-CA" dirty="0"/>
              <a:t>@@</a:t>
            </a:r>
            <a:r>
              <a:rPr lang="en-CA" dirty="0" smtClean="0"/>
              <a:t>YAHXZ</a:t>
            </a:r>
          </a:p>
          <a:p>
            <a:r>
              <a:rPr lang="fr-CA" dirty="0" smtClean="0"/>
              <a:t>Linkage C</a:t>
            </a:r>
          </a:p>
          <a:p>
            <a:pPr lvl="1"/>
            <a:r>
              <a:rPr lang="fr-CA" dirty="0" smtClean="0"/>
              <a:t>Permet d’enlever la décoration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i</a:t>
            </a:r>
            <a:r>
              <a:rPr lang="en-CA" sz="2000" dirty="0" err="1" smtClean="0">
                <a:solidFill>
                  <a:srgbClr val="0000FF"/>
                </a:solidFill>
                <a:latin typeface="Consolas"/>
              </a:rPr>
              <a:t>fdef</a:t>
            </a:r>
            <a:r>
              <a:rPr lang="en-CA" sz="2000" dirty="0" smtClean="0">
                <a:solidFill>
                  <a:prstClr val="black"/>
                </a:solidFill>
                <a:latin typeface="Consolas"/>
              </a:rPr>
              <a:t> __</a:t>
            </a:r>
            <a:r>
              <a:rPr lang="en-CA" sz="2000" dirty="0" err="1" smtClean="0">
                <a:solidFill>
                  <a:prstClr val="black"/>
                </a:solidFill>
                <a:latin typeface="Consolas"/>
              </a:rPr>
              <a:t>cplusplus</a:t>
            </a:r>
            <a:endParaRPr lang="en-CA" sz="2000" dirty="0" smtClean="0">
              <a:solidFill>
                <a:prstClr val="black"/>
              </a:solidFill>
              <a:latin typeface="Consolas"/>
            </a:endParaRPr>
          </a:p>
          <a:p>
            <a:pPr marL="914400" lvl="2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CA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0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914400" lvl="2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/>
              </a:rPr>
              <a:t>#</a:t>
            </a:r>
            <a:r>
              <a:rPr lang="en-CA" sz="2000" dirty="0" err="1" smtClean="0">
                <a:solidFill>
                  <a:srgbClr val="0000FF"/>
                </a:solidFill>
                <a:latin typeface="Consolas"/>
              </a:rPr>
              <a:t>endif</a:t>
            </a:r>
            <a:endParaRPr lang="en-CA" sz="20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fr-CA" dirty="0" smtClean="0"/>
              <a:t>Normalement utilisé pour les utilisations explicites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316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Décorations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initialize();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MyPlugin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exportation de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tous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les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membres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MyPlugin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ctor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initialize()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MyPlugin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::initialize"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07052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Dépendances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85" y="1600200"/>
            <a:ext cx="6873029" cy="4525963"/>
          </a:xfrm>
        </p:spPr>
      </p:pic>
    </p:spTree>
    <p:extLst>
      <p:ext uri="{BB962C8B-B14F-4D97-AF65-F5344CB8AC3E}">
        <p14:creationId xmlns:p14="http://schemas.microsoft.com/office/powerpoint/2010/main" val="261923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</a:t>
            </a:r>
            <a:r>
              <a:rPr lang="fr-CA" dirty="0" smtClean="0"/>
              <a:t>élection de la librairie système i.e. </a:t>
            </a:r>
            <a:r>
              <a:rPr lang="fr-CA" i="1" dirty="0" err="1" smtClean="0"/>
              <a:t>runtime</a:t>
            </a:r>
            <a:endParaRPr lang="fr-CA" i="1" dirty="0" smtClean="0"/>
          </a:p>
          <a:p>
            <a:r>
              <a:rPr lang="fr-CA" dirty="0" smtClean="0"/>
              <a:t>Statique/dynamique</a:t>
            </a:r>
            <a:endParaRPr lang="fr-CA" dirty="0"/>
          </a:p>
          <a:p>
            <a:r>
              <a:rPr lang="fr-CA" dirty="0" smtClean="0"/>
              <a:t>Permet le partage de ressources</a:t>
            </a:r>
            <a:endParaRPr lang="en-CA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499347"/>
              </p:ext>
            </p:extLst>
          </p:nvPr>
        </p:nvGraphicFramePr>
        <p:xfrm>
          <a:off x="540000" y="3576000"/>
          <a:ext cx="8064000" cy="2520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688000"/>
                <a:gridCol w="2688000"/>
                <a:gridCol w="2688000"/>
              </a:tblGrid>
              <a:tr h="504000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Runtime C</a:t>
                      </a:r>
                      <a:endParaRPr lang="en-C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Runtime C++</a:t>
                      </a:r>
                      <a:endParaRPr lang="en-CA" sz="1800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CA" sz="1800" dirty="0" smtClean="0"/>
                        <a:t>Multi-threaded</a:t>
                      </a:r>
                      <a:endParaRPr lang="en-C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 smtClean="0"/>
                        <a:t>LIBCMT.LIB</a:t>
                      </a:r>
                      <a:endParaRPr lang="en-C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 smtClean="0"/>
                        <a:t>LIBCPMT.LIB</a:t>
                      </a:r>
                      <a:endParaRPr lang="en-CA" sz="1800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Multi-threaded</a:t>
                      </a:r>
                      <a:r>
                        <a:rPr lang="en-CA" sz="1800" baseline="0" dirty="0" smtClean="0"/>
                        <a:t> Debug</a:t>
                      </a:r>
                      <a:endParaRPr lang="en-CA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 smtClean="0"/>
                        <a:t>LIBCMTD.LIB</a:t>
                      </a:r>
                      <a:endParaRPr lang="en-C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 smtClean="0"/>
                        <a:t>LIBCPMTD.LIB</a:t>
                      </a:r>
                      <a:endParaRPr lang="en-CA" sz="1800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Multi-threaded</a:t>
                      </a:r>
                      <a:r>
                        <a:rPr lang="en-CA" sz="1800" baseline="0" dirty="0" smtClean="0"/>
                        <a:t> DLL</a:t>
                      </a:r>
                      <a:endParaRPr lang="en-CA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 smtClean="0"/>
                        <a:t>MSVCRT.LIB</a:t>
                      </a:r>
                      <a:endParaRPr lang="en-C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 smtClean="0"/>
                        <a:t>MSVCPRT.LIB</a:t>
                      </a:r>
                      <a:endParaRPr lang="en-CA" sz="1800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Multi-threaded</a:t>
                      </a:r>
                      <a:r>
                        <a:rPr lang="en-CA" sz="1800" baseline="0" dirty="0" smtClean="0"/>
                        <a:t> Debug DLL</a:t>
                      </a:r>
                      <a:endParaRPr lang="en-CA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 smtClean="0"/>
                        <a:t>MSVCRTD.LIB</a:t>
                      </a:r>
                      <a:endParaRPr lang="en-C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 smtClean="0"/>
                        <a:t>MSVCPRTD.LIB</a:t>
                      </a:r>
                      <a:endParaRPr lang="en-CA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972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CRT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6382" y="1905000"/>
            <a:ext cx="7011237" cy="3429000"/>
            <a:chOff x="685800" y="1905000"/>
            <a:chExt cx="7011237" cy="3429000"/>
          </a:xfrm>
        </p:grpSpPr>
        <p:sp>
          <p:nvSpPr>
            <p:cNvPr id="5" name="Rounded Rectangle 4"/>
            <p:cNvSpPr/>
            <p:nvPr/>
          </p:nvSpPr>
          <p:spPr>
            <a:xfrm>
              <a:off x="4343400" y="1905000"/>
              <a:ext cx="3352800" cy="1447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LIB</a:t>
              </a:r>
            </a:p>
            <a:p>
              <a:pPr algn="ctr"/>
              <a:endParaRPr lang="en-CA" dirty="0"/>
            </a:p>
            <a:p>
              <a:r>
                <a:rPr lang="en-CA" sz="1400" dirty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CA" sz="1400" dirty="0" smtClean="0">
                  <a:solidFill>
                    <a:prstClr val="black"/>
                  </a:solidFill>
                  <a:latin typeface="Consolas"/>
                </a:rPr>
                <a:t>free(</a:t>
              </a:r>
              <a:r>
                <a:rPr lang="en-CA" sz="1400" dirty="0" smtClean="0">
                  <a:solidFill>
                    <a:srgbClr val="0000FF"/>
                  </a:solidFill>
                  <a:latin typeface="Consolas"/>
                </a:rPr>
                <a:t>void </a:t>
              </a:r>
              <a:r>
                <a:rPr lang="en-CA" sz="1400" dirty="0" smtClean="0">
                  <a:solidFill>
                    <a:prstClr val="black"/>
                  </a:solidFill>
                  <a:latin typeface="Consolas"/>
                </a:rPr>
                <a:t>* </a:t>
              </a:r>
              <a:r>
                <a:rPr lang="en-CA" sz="1400" dirty="0" err="1" smtClean="0">
                  <a:solidFill>
                    <a:prstClr val="black"/>
                  </a:solidFill>
                  <a:latin typeface="Consolas"/>
                </a:rPr>
                <a:t>ptr</a:t>
              </a:r>
              <a:r>
                <a:rPr lang="en-CA" sz="1400" dirty="0" smtClean="0">
                  <a:solidFill>
                    <a:prstClr val="black"/>
                  </a:solidFill>
                  <a:latin typeface="Consolas"/>
                </a:rPr>
                <a:t>) </a:t>
              </a:r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{</a:t>
              </a:r>
            </a:p>
            <a:p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  ...</a:t>
              </a:r>
            </a:p>
            <a:p>
              <a:r>
                <a:rPr lang="en-CA" sz="1400" dirty="0" smtClean="0">
                  <a:solidFill>
                    <a:prstClr val="black"/>
                  </a:solidFill>
                  <a:latin typeface="Consolas"/>
                </a:rPr>
                <a:t>}</a:t>
              </a:r>
              <a:endParaRPr lang="en-CA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5800" y="1905000"/>
              <a:ext cx="3352800" cy="1447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EXE</a:t>
              </a:r>
            </a:p>
            <a:p>
              <a:pPr algn="ctr"/>
              <a:endParaRPr lang="en-CA" dirty="0"/>
            </a:p>
            <a:p>
              <a:r>
                <a:rPr lang="en-CA" sz="1400" dirty="0">
                  <a:solidFill>
                    <a:srgbClr val="008000"/>
                  </a:solidFill>
                  <a:latin typeface="Consolas"/>
                </a:rPr>
                <a:t>// </a:t>
              </a:r>
              <a:r>
                <a:rPr lang="en-CA" sz="1400" dirty="0" smtClean="0">
                  <a:solidFill>
                    <a:srgbClr val="008000"/>
                  </a:solidFill>
                  <a:latin typeface="Consolas"/>
                </a:rPr>
                <a:t>main</a:t>
              </a:r>
              <a:endParaRPr lang="en-CA" sz="1400" dirty="0">
                <a:solidFill>
                  <a:srgbClr val="008000"/>
                </a:solidFill>
                <a:latin typeface="Consolas"/>
              </a:endParaRPr>
            </a:p>
            <a:p>
              <a:r>
                <a:rPr lang="en-CA" sz="1400" dirty="0" smtClean="0">
                  <a:latin typeface="Consolas"/>
                </a:rPr>
                <a:t>T * item = foo();</a:t>
              </a:r>
            </a:p>
            <a:p>
              <a:r>
                <a:rPr lang="en-CA" sz="1400" dirty="0" smtClean="0">
                  <a:latin typeface="Consolas"/>
                </a:rPr>
                <a:t>free(item);</a:t>
              </a:r>
              <a:endParaRPr lang="en-CA" sz="1400" dirty="0">
                <a:latin typeface="Consolas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5800" y="3886200"/>
              <a:ext cx="3352800" cy="1447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DLL</a:t>
              </a:r>
            </a:p>
            <a:p>
              <a:pPr algn="ctr"/>
              <a:endParaRPr lang="en-CA" dirty="0"/>
            </a:p>
            <a:p>
              <a:r>
                <a:rPr lang="en-CA" sz="1400" dirty="0">
                  <a:latin typeface="Consolas"/>
                </a:rPr>
                <a:t>T * foo() {</a:t>
              </a:r>
            </a:p>
            <a:p>
              <a:r>
                <a:rPr lang="en-CA" sz="1400" dirty="0">
                  <a:latin typeface="Consolas"/>
                </a:rPr>
                <a:t>  </a:t>
              </a:r>
              <a:r>
                <a:rPr lang="en-CA" sz="1400" dirty="0">
                  <a:solidFill>
                    <a:srgbClr val="0000FF"/>
                  </a:solidFill>
                  <a:latin typeface="Consolas"/>
                </a:rPr>
                <a:t>return</a:t>
              </a:r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CA" sz="1400" dirty="0" err="1">
                  <a:solidFill>
                    <a:prstClr val="black"/>
                  </a:solidFill>
                  <a:latin typeface="Consolas"/>
                </a:rPr>
                <a:t>malloc</a:t>
              </a:r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CA" sz="1400" dirty="0" err="1">
                  <a:solidFill>
                    <a:srgbClr val="0000FF"/>
                  </a:solidFill>
                  <a:latin typeface="Consolas"/>
                </a:rPr>
                <a:t>sizeof</a:t>
              </a:r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(T));</a:t>
              </a:r>
            </a:p>
            <a:p>
              <a:r>
                <a:rPr lang="en-CA" sz="1400" dirty="0" smtClean="0">
                  <a:solidFill>
                    <a:prstClr val="black"/>
                  </a:solidFill>
                  <a:latin typeface="Consolas"/>
                </a:rPr>
                <a:t>}</a:t>
              </a:r>
              <a:endParaRPr lang="en-CA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44237" y="3886200"/>
              <a:ext cx="3352800" cy="1447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LIB</a:t>
              </a:r>
            </a:p>
            <a:p>
              <a:pPr algn="ctr"/>
              <a:endParaRPr lang="en-CA" dirty="0"/>
            </a:p>
            <a:p>
              <a:r>
                <a:rPr lang="en-CA" sz="1400" dirty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 * </a:t>
              </a:r>
              <a:r>
                <a:rPr lang="en-CA" sz="1400" dirty="0" err="1">
                  <a:solidFill>
                    <a:prstClr val="black"/>
                  </a:solidFill>
                  <a:latin typeface="Consolas"/>
                </a:rPr>
                <a:t>malloc</a:t>
              </a:r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CA" sz="1400" dirty="0" err="1">
                  <a:solidFill>
                    <a:prstClr val="black"/>
                  </a:solidFill>
                  <a:latin typeface="Consolas"/>
                </a:rPr>
                <a:t>size_t</a:t>
              </a:r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 n) {</a:t>
              </a:r>
            </a:p>
            <a:p>
              <a:r>
                <a:rPr lang="en-CA" sz="1400" dirty="0">
                  <a:solidFill>
                    <a:prstClr val="black"/>
                  </a:solidFill>
                  <a:latin typeface="Consolas"/>
                </a:rPr>
                <a:t>  ...</a:t>
              </a:r>
            </a:p>
            <a:p>
              <a:r>
                <a:rPr lang="en-CA" sz="1400" dirty="0" smtClean="0">
                  <a:solidFill>
                    <a:prstClr val="black"/>
                  </a:solidFill>
                  <a:latin typeface="Consolas"/>
                </a:rPr>
                <a:t>}</a:t>
              </a:r>
              <a:endParaRPr lang="en-CA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810000" y="2362200"/>
              <a:ext cx="6096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822560" y="4343400"/>
              <a:ext cx="6096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Up-Down Arrow 12"/>
            <p:cNvSpPr/>
            <p:nvPr/>
          </p:nvSpPr>
          <p:spPr>
            <a:xfrm>
              <a:off x="2133600" y="3268644"/>
              <a:ext cx="457200" cy="693756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53218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CRT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94" y="1600200"/>
            <a:ext cx="6376812" cy="4525963"/>
          </a:xfrm>
        </p:spPr>
      </p:pic>
    </p:spTree>
    <p:extLst>
      <p:ext uri="{BB962C8B-B14F-4D97-AF65-F5344CB8AC3E}">
        <p14:creationId xmlns:p14="http://schemas.microsoft.com/office/powerpoint/2010/main" val="3291204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Cibles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Gestion des configurations</a:t>
            </a:r>
          </a:p>
          <a:p>
            <a:pPr lvl="1"/>
            <a:r>
              <a:rPr lang="fr-CA" dirty="0" smtClean="0"/>
              <a:t>Options</a:t>
            </a:r>
          </a:p>
          <a:p>
            <a:pPr lvl="1"/>
            <a:r>
              <a:rPr lang="fr-CA" dirty="0"/>
              <a:t>C</a:t>
            </a:r>
            <a:r>
              <a:rPr lang="fr-CA" dirty="0" smtClean="0"/>
              <a:t>ouplé aux définitions conditionnelles</a:t>
            </a:r>
          </a:p>
          <a:p>
            <a:pPr marL="914400" lvl="2" indent="0">
              <a:buNone/>
            </a:pPr>
            <a:r>
              <a:rPr lang="en-CA" dirty="0">
                <a:solidFill>
                  <a:srgbClr val="0000FF"/>
                </a:solidFill>
                <a:latin typeface="Consolas"/>
              </a:rPr>
              <a:t>#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ifdef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 _DEBUG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r>
              <a:rPr lang="fr-CA" dirty="0" smtClean="0"/>
              <a:t>Exemple d’organisation :</a:t>
            </a:r>
            <a:endParaRPr lang="en-CA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987759"/>
              </p:ext>
            </p:extLst>
          </p:nvPr>
        </p:nvGraphicFramePr>
        <p:xfrm>
          <a:off x="1066800" y="4434840"/>
          <a:ext cx="7010400" cy="1584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dirty="0" err="1" smtClean="0"/>
                        <a:t>Debug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dirty="0" smtClean="0"/>
                        <a:t>Release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dirty="0" err="1" smtClean="0"/>
                        <a:t>Retail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2000" dirty="0" smtClean="0"/>
                        <a:t>Symboles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dirty="0" smtClean="0"/>
                        <a:t>X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dirty="0" smtClean="0"/>
                        <a:t>X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2000" dirty="0" smtClean="0"/>
                        <a:t>Optimisations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dirty="0" smtClean="0"/>
                        <a:t>X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dirty="0" smtClean="0"/>
                        <a:t>X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2000" dirty="0" smtClean="0"/>
                        <a:t>Validation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dirty="0" smtClean="0"/>
                        <a:t>X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dirty="0" smtClean="0"/>
                        <a:t>X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Game Plugin &amp; Library</a:t>
            </a:r>
          </a:p>
          <a:p>
            <a:r>
              <a:rPr lang="fr-CA" dirty="0" smtClean="0"/>
              <a:t>#3</a:t>
            </a:r>
          </a:p>
          <a:p>
            <a:r>
              <a:rPr lang="en-CA" sz="2400" dirty="0"/>
              <a:t>8ff5e54 - 82b154a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6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Utiliser le linkage dynamique explicite</a:t>
            </a:r>
          </a:p>
          <a:p>
            <a:pPr lvl="1"/>
            <a:r>
              <a:rPr lang="fr-CA" dirty="0" smtClean="0"/>
              <a:t>Créer les classes</a:t>
            </a:r>
          </a:p>
          <a:p>
            <a:pPr lvl="2"/>
            <a:r>
              <a:rPr lang="fr-CA" dirty="0" smtClean="0"/>
              <a:t>Plugin et Library</a:t>
            </a:r>
          </a:p>
          <a:p>
            <a:pPr lvl="3"/>
            <a:r>
              <a:rPr lang="fr-CA" dirty="0" err="1" smtClean="0"/>
              <a:t>LoadLibrary</a:t>
            </a:r>
            <a:r>
              <a:rPr lang="fr-CA" dirty="0" smtClean="0"/>
              <a:t>/</a:t>
            </a:r>
            <a:r>
              <a:rPr lang="fr-CA" dirty="0" err="1" smtClean="0"/>
              <a:t>FreeLibrary</a:t>
            </a:r>
            <a:endParaRPr lang="fr-CA" dirty="0" smtClean="0"/>
          </a:p>
          <a:p>
            <a:pPr lvl="3"/>
            <a:r>
              <a:rPr lang="fr-CA" dirty="0" err="1" smtClean="0"/>
              <a:t>GetProcAddress</a:t>
            </a:r>
            <a:endParaRPr lang="fr-CA" dirty="0" smtClean="0"/>
          </a:p>
          <a:p>
            <a:pPr lvl="1"/>
            <a:r>
              <a:rPr lang="fr-CA" dirty="0" smtClean="0"/>
              <a:t>Invoquer la fonction d’initialisation du plugin</a:t>
            </a:r>
          </a:p>
          <a:p>
            <a:pPr lvl="2"/>
            <a:r>
              <a:rPr lang="fr-CA" dirty="0" smtClean="0"/>
              <a:t>Plugin::</a:t>
            </a:r>
            <a:r>
              <a:rPr lang="fr-CA" dirty="0" err="1" smtClean="0"/>
              <a:t>initialize</a:t>
            </a:r>
            <a:r>
              <a:rPr lang="fr-CA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3827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et comprendre des applications complexes en C++</a:t>
            </a:r>
          </a:p>
          <a:p>
            <a:r>
              <a:rPr lang="fr-FR" dirty="0" smtClean="0"/>
              <a:t>Bref :</a:t>
            </a:r>
          </a:p>
          <a:p>
            <a:pPr lvl="1"/>
            <a:r>
              <a:rPr lang="fr-FR" dirty="0" smtClean="0"/>
              <a:t>Avoir </a:t>
            </a:r>
            <a:r>
              <a:rPr lang="fr-FR" dirty="0"/>
              <a:t>une connaissance </a:t>
            </a:r>
            <a:r>
              <a:rPr lang="fr-FR" dirty="0" smtClean="0"/>
              <a:t>approfondie du </a:t>
            </a:r>
            <a:r>
              <a:rPr lang="fr-FR" dirty="0"/>
              <a:t>C</a:t>
            </a:r>
            <a:r>
              <a:rPr lang="fr-FR" dirty="0" smtClean="0"/>
              <a:t>++</a:t>
            </a:r>
          </a:p>
          <a:p>
            <a:pPr lvl="1"/>
            <a:r>
              <a:rPr lang="fr-FR" dirty="0" smtClean="0"/>
              <a:t>Utiliser les </a:t>
            </a:r>
            <a:r>
              <a:rPr lang="fr-FR" dirty="0"/>
              <a:t>outils de </a:t>
            </a:r>
            <a:r>
              <a:rPr lang="fr-FR" dirty="0" smtClean="0"/>
              <a:t>développement</a:t>
            </a:r>
          </a:p>
          <a:p>
            <a:pPr lvl="1"/>
            <a:r>
              <a:rPr lang="fr-FR" dirty="0" smtClean="0"/>
              <a:t>Appliquer </a:t>
            </a:r>
            <a:r>
              <a:rPr lang="fr-FR" dirty="0"/>
              <a:t>ces </a:t>
            </a:r>
            <a:r>
              <a:rPr lang="fr-FR" dirty="0" smtClean="0"/>
              <a:t>principes et les bonnes pratiques dans </a:t>
            </a:r>
            <a:r>
              <a:rPr lang="fr-FR" dirty="0"/>
              <a:t>le développement </a:t>
            </a:r>
            <a:r>
              <a:rPr lang="fr-FR" dirty="0" smtClean="0"/>
              <a:t>d'une </a:t>
            </a:r>
            <a:r>
              <a:rPr lang="fr-FR" dirty="0"/>
              <a:t>application </a:t>
            </a:r>
            <a:r>
              <a:rPr lang="fr-FR" dirty="0" smtClean="0"/>
              <a:t>en </a:t>
            </a:r>
            <a:r>
              <a:rPr lang="fr-FR" dirty="0"/>
              <a:t>C++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5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Combien d’entre vous ont :</a:t>
            </a:r>
          </a:p>
          <a:p>
            <a:pPr lvl="1"/>
            <a:r>
              <a:rPr lang="fr-CA" dirty="0" smtClean="0"/>
              <a:t>Un constructeur copie ?</a:t>
            </a:r>
          </a:p>
          <a:p>
            <a:pPr lvl="1"/>
            <a:r>
              <a:rPr lang="fr-CA" dirty="0" smtClean="0"/>
              <a:t>Un opérateur d’assignation ?</a:t>
            </a:r>
          </a:p>
          <a:p>
            <a:pPr lvl="1"/>
            <a:r>
              <a:rPr lang="fr-CA" dirty="0" smtClean="0"/>
              <a:t>Désactiver les mécanismes de copies ?</a:t>
            </a:r>
          </a:p>
          <a:p>
            <a:pPr lvl="1"/>
            <a:r>
              <a:rPr lang="fr-CA" dirty="0" smtClean="0"/>
              <a:t>Une fonction swap ?</a:t>
            </a:r>
          </a:p>
          <a:p>
            <a:pPr lvl="1"/>
            <a:r>
              <a:rPr lang="fr-CA" dirty="0" smtClean="0"/>
              <a:t>Une garantie d’exception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2459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Gestion</a:t>
            </a:r>
            <a:r>
              <a:rPr lang="en-CA" dirty="0" smtClean="0"/>
              <a:t> d</a:t>
            </a:r>
            <a:r>
              <a:rPr lang="fr-CA" dirty="0" smtClean="0"/>
              <a:t>’erreur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Identifier les assomptions et les invariants</a:t>
            </a:r>
          </a:p>
          <a:p>
            <a:pPr lvl="1"/>
            <a:r>
              <a:rPr lang="fr-CA" dirty="0" err="1" smtClean="0"/>
              <a:t>assert</a:t>
            </a:r>
            <a:endParaRPr lang="fr-CA" dirty="0" smtClean="0"/>
          </a:p>
          <a:p>
            <a:pPr lvl="1"/>
            <a:r>
              <a:rPr lang="fr-CA" dirty="0" err="1" smtClean="0"/>
              <a:t>static_assert</a:t>
            </a:r>
            <a:endParaRPr lang="fr-CA" dirty="0" smtClean="0"/>
          </a:p>
          <a:p>
            <a:r>
              <a:rPr lang="fr-CA" dirty="0" smtClean="0"/>
              <a:t>Techniques de gestion d’erreurs</a:t>
            </a:r>
          </a:p>
          <a:p>
            <a:pPr lvl="1"/>
            <a:r>
              <a:rPr lang="fr-CA" dirty="0" smtClean="0"/>
              <a:t>Codes d’erreurs</a:t>
            </a:r>
          </a:p>
          <a:p>
            <a:pPr lvl="2"/>
            <a:r>
              <a:rPr lang="fr-CA" dirty="0" smtClean="0"/>
              <a:t>Extensions globales </a:t>
            </a:r>
            <a:r>
              <a:rPr lang="fr-CA" dirty="0" err="1" smtClean="0"/>
              <a:t>e.g</a:t>
            </a:r>
            <a:r>
              <a:rPr lang="fr-CA" dirty="0" smtClean="0"/>
              <a:t>. </a:t>
            </a:r>
            <a:r>
              <a:rPr lang="fr-CA" dirty="0" err="1" smtClean="0"/>
              <a:t>errno</a:t>
            </a:r>
            <a:endParaRPr lang="fr-CA" dirty="0" smtClean="0"/>
          </a:p>
          <a:p>
            <a:pPr lvl="1"/>
            <a:r>
              <a:rPr lang="fr-CA" dirty="0" smtClean="0"/>
              <a:t>Exceptions</a:t>
            </a:r>
          </a:p>
          <a:p>
            <a:pPr lvl="1"/>
            <a:r>
              <a:rPr lang="fr-CA" dirty="0" smtClean="0"/>
              <a:t>Fautes du système</a:t>
            </a:r>
          </a:p>
        </p:txBody>
      </p:sp>
    </p:spTree>
    <p:extLst>
      <p:ext uri="{BB962C8B-B14F-4D97-AF65-F5344CB8AC3E}">
        <p14:creationId xmlns:p14="http://schemas.microsoft.com/office/powerpoint/2010/main" val="3577131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taille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intentionnellement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trop grande i.e. 80G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 = 100000;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n = 100000;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memory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[m * n];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(memory)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smtClean="0">
                <a:solidFill>
                  <a:srgbClr val="A31515"/>
                </a:solidFill>
                <a:latin typeface="Consolas"/>
              </a:rPr>
              <a:t>"allocated: "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&lt;&lt; memory</a:t>
            </a:r>
            <a:r>
              <a:rPr lang="en-CA" sz="1400" dirty="0">
                <a:latin typeface="Consolas"/>
              </a:rPr>
              <a:t> &lt;&lt; </a:t>
            </a:r>
            <a:r>
              <a:rPr lang="en-CA" sz="1400" dirty="0" err="1">
                <a:latin typeface="Consolas"/>
              </a:rPr>
              <a:t>std</a:t>
            </a:r>
            <a:r>
              <a:rPr lang="en-CA" sz="1400" dirty="0">
                <a:latin typeface="Consolas"/>
              </a:rPr>
              <a:t>::</a:t>
            </a:r>
            <a:r>
              <a:rPr lang="en-CA" sz="1400" dirty="0" err="1">
                <a:latin typeface="Consolas"/>
              </a:rPr>
              <a:t>endl</a:t>
            </a:r>
            <a:r>
              <a:rPr lang="en-CA" sz="1400" dirty="0" smtClean="0">
                <a:latin typeface="Consolas"/>
              </a:rPr>
              <a:t>;</a:t>
            </a: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(...)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cerr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"fail!"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2709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Throw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clear(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data,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n)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(!data)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"missing data"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= 0; i != n * m; ++i)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data[i] =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cas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normal</a:t>
            </a: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clear(memory, m, n);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cas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null</a:t>
            </a:r>
            <a:endParaRPr lang="en-CA" sz="14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clear(0</a:t>
            </a:r>
            <a:r>
              <a:rPr lang="en-CA" sz="1400" dirty="0">
                <a:latin typeface="Consolas"/>
              </a:rPr>
              <a:t>, m, n);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cas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débordement</a:t>
            </a:r>
            <a:endParaRPr lang="en-CA" sz="14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clear(memory</a:t>
            </a:r>
            <a:r>
              <a:rPr lang="en-CA" sz="1400" dirty="0">
                <a:latin typeface="Consolas"/>
              </a:rPr>
              <a:t>, m, n * 2</a:t>
            </a:r>
            <a:r>
              <a:rPr lang="en-CA" sz="1400" dirty="0" smtClean="0">
                <a:latin typeface="Consolas"/>
              </a:rPr>
              <a:t>);</a:t>
            </a:r>
          </a:p>
          <a:p>
            <a:pPr marL="0" indent="0">
              <a:buNone/>
            </a:pPr>
            <a:endParaRPr lang="en-CA" sz="1400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7275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Acces</a:t>
            </a:r>
            <a:r>
              <a:rPr lang="fr-CA" dirty="0" smtClean="0"/>
              <a:t> violation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12" y="2734311"/>
            <a:ext cx="5020376" cy="2257740"/>
          </a:xfrm>
        </p:spPr>
      </p:pic>
    </p:spTree>
    <p:extLst>
      <p:ext uri="{BB962C8B-B14F-4D97-AF65-F5344CB8AC3E}">
        <p14:creationId xmlns:p14="http://schemas.microsoft.com/office/powerpoint/2010/main" val="3187967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C++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94" y="1600200"/>
            <a:ext cx="6376812" cy="4525963"/>
          </a:xfrm>
        </p:spPr>
      </p:pic>
    </p:spTree>
    <p:extLst>
      <p:ext uri="{BB962C8B-B14F-4D97-AF65-F5344CB8AC3E}">
        <p14:creationId xmlns:p14="http://schemas.microsoft.com/office/powerpoint/2010/main" val="1015372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SEH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94" y="1600200"/>
            <a:ext cx="6376812" cy="4525963"/>
          </a:xfrm>
        </p:spPr>
      </p:pic>
    </p:spTree>
    <p:extLst>
      <p:ext uri="{BB962C8B-B14F-4D97-AF65-F5344CB8AC3E}">
        <p14:creationId xmlns:p14="http://schemas.microsoft.com/office/powerpoint/2010/main" val="4138556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/* ... */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::exception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&amp; e)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cerr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"fail! 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e.what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* text)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cerr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"fail! 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text;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(...)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cerr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"fail!"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rethrow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96724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Brise le flow d’exécution</a:t>
            </a:r>
          </a:p>
          <a:p>
            <a:pPr lvl="1"/>
            <a:r>
              <a:rPr lang="fr-CA" dirty="0" smtClean="0"/>
              <a:t>Sortie récursive des contextes i.e. </a:t>
            </a:r>
            <a:r>
              <a:rPr lang="fr-CA" i="1" dirty="0" err="1" smtClean="0"/>
              <a:t>unwinding</a:t>
            </a:r>
            <a:endParaRPr lang="fr-CA" i="1" dirty="0" smtClean="0"/>
          </a:p>
          <a:p>
            <a:pPr lvl="1"/>
            <a:r>
              <a:rPr lang="fr-CA" dirty="0" smtClean="0"/>
              <a:t>Destruction des objets</a:t>
            </a:r>
          </a:p>
          <a:p>
            <a:pPr lvl="2"/>
            <a:r>
              <a:rPr lang="fr-CA" dirty="0" smtClean="0"/>
              <a:t>Uniquement pour les variables locales</a:t>
            </a:r>
          </a:p>
          <a:p>
            <a:pPr lvl="2"/>
            <a:r>
              <a:rPr lang="fr-CA" dirty="0" smtClean="0"/>
              <a:t>Internes de l’opérateur new</a:t>
            </a:r>
          </a:p>
          <a:p>
            <a:pPr lvl="1"/>
            <a:r>
              <a:rPr lang="fr-CA" dirty="0" smtClean="0"/>
              <a:t>Destructeurs</a:t>
            </a:r>
          </a:p>
          <a:p>
            <a:pPr lvl="2"/>
            <a:r>
              <a:rPr lang="fr-CA" dirty="0" smtClean="0"/>
              <a:t>Seulement si la construction est complète</a:t>
            </a:r>
          </a:p>
          <a:p>
            <a:pPr lvl="2"/>
            <a:r>
              <a:rPr lang="fr-CA" dirty="0" smtClean="0"/>
              <a:t>Termine l’application s’il y a une autre exception</a:t>
            </a:r>
          </a:p>
          <a:p>
            <a:pPr lvl="2"/>
            <a:r>
              <a:rPr lang="fr-CA" dirty="0" smtClean="0"/>
              <a:t>Éliminez les exceptions dans les destructeurs (!)</a:t>
            </a:r>
          </a:p>
        </p:txBody>
      </p:sp>
    </p:spTree>
    <p:extLst>
      <p:ext uri="{BB962C8B-B14F-4D97-AF65-F5344CB8AC3E}">
        <p14:creationId xmlns:p14="http://schemas.microsoft.com/office/powerpoint/2010/main" val="3813024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_i) : i(_i)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ctor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 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i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~A()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dtor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 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i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751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Cheminement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06400" y="4482600"/>
            <a:ext cx="234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smtClean="0"/>
              <a:t>CPP023</a:t>
            </a:r>
            <a:endParaRPr lang="fr-CA" sz="1600" dirty="0" smtClean="0"/>
          </a:p>
          <a:p>
            <a:pPr algn="ctr"/>
            <a:r>
              <a:rPr lang="fr-CA" sz="1600" dirty="0" smtClean="0"/>
              <a:t>Langage C++</a:t>
            </a:r>
            <a:endParaRPr lang="en-CA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402000" y="4482600"/>
            <a:ext cx="234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smtClean="0"/>
              <a:t>CPP052</a:t>
            </a:r>
            <a:endParaRPr lang="fr-CA" sz="1600" dirty="0" smtClean="0"/>
          </a:p>
          <a:p>
            <a:pPr algn="ctr"/>
            <a:r>
              <a:rPr lang="fr-CA" sz="1600" dirty="0" smtClean="0"/>
              <a:t>Langage C++ avancé</a:t>
            </a:r>
            <a:endParaRPr lang="en-CA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402000" y="3294356"/>
            <a:ext cx="234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smtClean="0"/>
              <a:t>DEV019</a:t>
            </a:r>
            <a:endParaRPr lang="fr-CA" sz="1600" dirty="0" smtClean="0"/>
          </a:p>
          <a:p>
            <a:pPr algn="ctr"/>
            <a:r>
              <a:rPr lang="fr-CA" sz="1600" dirty="0" smtClean="0"/>
              <a:t>Concepts de l’orienté objet</a:t>
            </a:r>
            <a:endParaRPr lang="en-CA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6297600" y="3294356"/>
            <a:ext cx="234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dirty="0" smtClean="0"/>
              <a:t>DEV172</a:t>
            </a:r>
          </a:p>
          <a:p>
            <a:pPr algn="ctr"/>
            <a:r>
              <a:rPr lang="fr-CA" sz="1600" dirty="0" smtClean="0"/>
              <a:t>Modèles de conception (Design Patterns)</a:t>
            </a:r>
            <a:endParaRPr lang="en-CA" sz="1600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46400" y="5022600"/>
            <a:ext cx="555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742000" y="3834356"/>
            <a:ext cx="555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0"/>
            <a:endCxn id="6" idx="1"/>
          </p:cNvCxnSpPr>
          <p:nvPr/>
        </p:nvCxnSpPr>
        <p:spPr>
          <a:xfrm rot="5400000" flipH="1" flipV="1">
            <a:off x="2215078" y="3295678"/>
            <a:ext cx="648244" cy="17256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06400" y="2057400"/>
            <a:ext cx="2340000" cy="108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dirty="0" smtClean="0"/>
              <a:t>Java, C#, …</a:t>
            </a:r>
            <a:endParaRPr lang="en-CA" sz="1600" dirty="0"/>
          </a:p>
        </p:txBody>
      </p:sp>
      <p:cxnSp>
        <p:nvCxnSpPr>
          <p:cNvPr id="40" name="Straight Connector 39"/>
          <p:cNvCxnSpPr>
            <a:stCxn id="36" idx="2"/>
          </p:cNvCxnSpPr>
          <p:nvPr/>
        </p:nvCxnSpPr>
        <p:spPr>
          <a:xfrm>
            <a:off x="1676400" y="3137400"/>
            <a:ext cx="0" cy="696955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    </a:t>
            </a:r>
            <a:r>
              <a:rPr lang="en-CA" sz="1400" dirty="0">
                <a:latin typeface="Consolas"/>
              </a:rPr>
              <a:t>A a(0);</a:t>
            </a: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    A * b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A(0);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A c(1);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(...)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cerr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"fail!"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ctor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0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ctor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0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ctor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1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dtor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0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fail!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4222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_i;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i = _i++;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ctor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 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i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~A()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dtor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 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i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9814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latin typeface="Consolas"/>
              </a:rPr>
              <a:t>// début de la séquence à 0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A::_i;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A * a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A[1024];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(...)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cerr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"fail!"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ctor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0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ctor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1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dtor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0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fail!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1016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Chemins d’exécution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dépendances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"String.hpp"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"Employee.hpp"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fonction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triviale</a:t>
            </a:r>
            <a:endParaRPr lang="fr-FR" sz="14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String </a:t>
            </a:r>
            <a:r>
              <a:rPr lang="en-CA" sz="1400" dirty="0" err="1">
                <a:latin typeface="Consolas"/>
              </a:rPr>
              <a:t>EvaluateSalaryAndReturnName</a:t>
            </a:r>
            <a:r>
              <a:rPr lang="en-CA" sz="1400" dirty="0">
                <a:latin typeface="Consolas"/>
              </a:rPr>
              <a:t>(Employee e)</a:t>
            </a: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e.Title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==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"CEO"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e.Salary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&gt; 200000)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e.First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en-CA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e.Last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 is overpaid"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e.First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e.Last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2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Réponse : 23</a:t>
            </a:r>
          </a:p>
          <a:p>
            <a:pPr lvl="1"/>
            <a:r>
              <a:rPr lang="fr-CA" dirty="0" smtClean="0"/>
              <a:t>Quel est votre score ?</a:t>
            </a:r>
          </a:p>
          <a:p>
            <a:pPr lvl="2"/>
            <a:r>
              <a:rPr lang="fr-CA" dirty="0" smtClean="0"/>
              <a:t>3</a:t>
            </a:r>
          </a:p>
          <a:p>
            <a:pPr lvl="2"/>
            <a:r>
              <a:rPr lang="fr-CA" dirty="0" smtClean="0"/>
              <a:t>≤ 14 : vous avez des notions sur les exceptions</a:t>
            </a:r>
          </a:p>
          <a:p>
            <a:pPr lvl="2"/>
            <a:r>
              <a:rPr lang="fr-CA" dirty="0" smtClean="0"/>
              <a:t>≥ 15 : vous êtes un guru potentiel</a:t>
            </a:r>
          </a:p>
          <a:p>
            <a:pPr lvl="3"/>
            <a:r>
              <a:rPr lang="fr-CA" dirty="0" smtClean="0"/>
              <a:t>Nombre </a:t>
            </a:r>
            <a:r>
              <a:rPr lang="fr-CA" dirty="0"/>
              <a:t>de chemins conventionnels : </a:t>
            </a:r>
            <a:r>
              <a:rPr lang="fr-CA" dirty="0" smtClean="0"/>
              <a:t>3</a:t>
            </a:r>
          </a:p>
          <a:p>
            <a:pPr lvl="3"/>
            <a:r>
              <a:rPr lang="fr-CA" dirty="0" smtClean="0"/>
              <a:t>Nombre </a:t>
            </a:r>
            <a:r>
              <a:rPr lang="fr-CA" dirty="0"/>
              <a:t>de constructeurs copie de paramètres : </a:t>
            </a:r>
            <a:r>
              <a:rPr lang="fr-CA" dirty="0" smtClean="0"/>
              <a:t>1</a:t>
            </a:r>
          </a:p>
          <a:p>
            <a:pPr lvl="3"/>
            <a:r>
              <a:rPr lang="fr-CA" dirty="0" smtClean="0"/>
              <a:t>Nombre d’appels </a:t>
            </a:r>
            <a:r>
              <a:rPr lang="fr-CA" dirty="0"/>
              <a:t>de fonction : </a:t>
            </a:r>
            <a:r>
              <a:rPr lang="fr-CA" dirty="0" smtClean="0"/>
              <a:t>6</a:t>
            </a:r>
          </a:p>
          <a:p>
            <a:pPr lvl="3"/>
            <a:r>
              <a:rPr lang="fr-CA" dirty="0" smtClean="0"/>
              <a:t>Nombre </a:t>
            </a:r>
            <a:r>
              <a:rPr lang="fr-CA" dirty="0"/>
              <a:t>de temporaires possiblement construites : </a:t>
            </a:r>
            <a:r>
              <a:rPr lang="fr-CA" dirty="0" smtClean="0"/>
              <a:t>3</a:t>
            </a:r>
          </a:p>
          <a:p>
            <a:pPr lvl="3"/>
            <a:r>
              <a:rPr lang="fr-CA" dirty="0" smtClean="0"/>
              <a:t>Nombre </a:t>
            </a:r>
            <a:r>
              <a:rPr lang="fr-CA" dirty="0"/>
              <a:t>d’opérateurs : 10</a:t>
            </a:r>
          </a:p>
          <a:p>
            <a:pPr lvl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9329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Dirigé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 smtClean="0"/>
              <a:t>Stack</a:t>
            </a:r>
            <a:r>
              <a:rPr lang="en-CA" dirty="0" smtClean="0"/>
              <a:t>&lt;T&gt;</a:t>
            </a:r>
          </a:p>
          <a:p>
            <a:r>
              <a:rPr lang="en-CA" dirty="0" smtClean="0"/>
              <a:t>#4</a:t>
            </a:r>
          </a:p>
          <a:p>
            <a:r>
              <a:rPr lang="en-CA" sz="2400" dirty="0"/>
              <a:t>82b154a - 55d6a07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9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Stack</a:t>
            </a:r>
            <a:r>
              <a:rPr lang="en-CA" dirty="0" smtClean="0"/>
              <a:t>&lt;T&gt;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T&gt;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Stack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Stack();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~Stack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Stack(Stack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&amp;);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Stack &amp;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=(Stack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&amp;);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size();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push(T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item);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 pop();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 *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859805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Stack&lt;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stack;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stack.push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stack.push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(1);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stack.push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(2);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stack.pop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stack.pop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stack.pop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stack.pop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en-CA" sz="1400" dirty="0">
                <a:latin typeface="Consolas"/>
              </a:rPr>
              <a:t>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devrait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lancer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une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exception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::exception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e)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e.what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(...)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"fail!"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5858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Code (push)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push(T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item)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(count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== total)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total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total == 0 ? 2 : total * 2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 more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T[total];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::copy(items, items + count, more);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[]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items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more;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items[count++]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item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9215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(push)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push(T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item) 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if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(count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== total)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grow = total == 0 ? 2 : total * 2;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 more =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more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T[grow];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::copy(items, items + count, more);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(...)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[] more;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[]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total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grow;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items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more;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items[count + 1]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item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++count;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6839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Méthodologie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Formation axée sur la pratique</a:t>
            </a:r>
          </a:p>
          <a:p>
            <a:pPr lvl="1"/>
            <a:r>
              <a:rPr lang="fr-CA" dirty="0" smtClean="0"/>
              <a:t>Exemples de code</a:t>
            </a:r>
          </a:p>
          <a:p>
            <a:pPr lvl="1"/>
            <a:r>
              <a:rPr lang="fr-CA" dirty="0" smtClean="0"/>
              <a:t>Environnement de développement i.e. </a:t>
            </a:r>
            <a:r>
              <a:rPr lang="fr-CA" i="1" dirty="0" smtClean="0"/>
              <a:t>IDE</a:t>
            </a:r>
          </a:p>
          <a:p>
            <a:pPr lvl="1"/>
            <a:r>
              <a:rPr lang="fr-CA" dirty="0"/>
              <a:t>Exercices dirigés</a:t>
            </a:r>
          </a:p>
          <a:p>
            <a:pPr lvl="1"/>
            <a:r>
              <a:rPr lang="fr-CA" dirty="0" smtClean="0"/>
              <a:t>Projet C++</a:t>
            </a:r>
          </a:p>
          <a:p>
            <a:pPr lvl="2"/>
            <a:r>
              <a:rPr lang="fr-CA" dirty="0" smtClean="0"/>
              <a:t>10 itérations</a:t>
            </a:r>
          </a:p>
        </p:txBody>
      </p:sp>
    </p:spTree>
    <p:extLst>
      <p:ext uri="{BB962C8B-B14F-4D97-AF65-F5344CB8AC3E}">
        <p14:creationId xmlns:p14="http://schemas.microsoft.com/office/powerpoint/2010/main" val="11746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(pop)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T </a:t>
            </a:r>
            <a:r>
              <a:rPr lang="en-CA" sz="1400" dirty="0">
                <a:latin typeface="Consolas"/>
              </a:rPr>
              <a:t>pop()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(!count)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::exception(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"stack is empty"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items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[--count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012260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Code (pop, top)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pop()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(!count)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::exception(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"stack is empty"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--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count;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T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top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(!count)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::exception(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"stack is empty"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items[count];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453359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Code (top)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top()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(!count)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::exception(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"stack is empty"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items[count];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&amp; top()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(!count)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::exception(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"stack is empty"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items[count];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9368846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StackBase</a:t>
            </a:r>
            <a:r>
              <a:rPr lang="en-CA" dirty="0" smtClean="0"/>
              <a:t>&lt;T&gt;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T&gt;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StackBase</a:t>
            </a: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StackBase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n = 0) :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items(n ?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static_cast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&lt;T *&gt;(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(n *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(T))) : 0),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count(0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),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total(n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~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StackBase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da-DK" sz="14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da-DK" sz="1400" dirty="0" smtClean="0">
                <a:solidFill>
                  <a:prstClr val="black"/>
                </a:solidFill>
                <a:latin typeface="Consolas"/>
              </a:rPr>
              <a:t>(T </a:t>
            </a:r>
            <a:r>
              <a:rPr lang="da-DK" sz="1400" dirty="0">
                <a:solidFill>
                  <a:prstClr val="black"/>
                </a:solidFill>
                <a:latin typeface="Consolas"/>
              </a:rPr>
              <a:t>* i = items, * end = i + count; i != end; ++i)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i-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&gt;~T();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(items);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count;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total;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48488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(1 de 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T&gt;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Stack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StackBase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&lt;T&gt;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Stack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Stack(Stack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other) :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StackBase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other.count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(count 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other.count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(items + count) T(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other.items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[count]);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++count;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Stack &amp;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=(Stack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other) {</a:t>
            </a: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!= &amp;other)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StackBase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copy(other);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swap(copy);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4816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(2 de 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swap(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StackBase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other)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::swap(items,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other.items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::swap(count,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other.count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::swap(total,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other.total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pop()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(!count)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::exception(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"stack is empty"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--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count;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items[count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].~T();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71995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(3 de 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push(T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item)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(count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== total)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StackBase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copy(total == 0 ? 2 : total * 2);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= 0; i != count; ++i)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copy.items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+ i) T(items[i]);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++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copy.count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swap(copy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(items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+ count) T(item);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++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count;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961815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Garantie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Aucune</a:t>
            </a:r>
          </a:p>
          <a:p>
            <a:pPr lvl="1"/>
            <a:r>
              <a:rPr lang="fr-CA" dirty="0" smtClean="0"/>
              <a:t>Fuites de ressources</a:t>
            </a:r>
          </a:p>
          <a:p>
            <a:pPr lvl="1"/>
            <a:r>
              <a:rPr lang="fr-CA" dirty="0" smtClean="0"/>
              <a:t>État indéterminé</a:t>
            </a:r>
          </a:p>
          <a:p>
            <a:r>
              <a:rPr lang="fr-CA" dirty="0" smtClean="0"/>
              <a:t>Base</a:t>
            </a:r>
          </a:p>
          <a:p>
            <a:pPr lvl="1"/>
            <a:r>
              <a:rPr lang="fr-CA" dirty="0" smtClean="0"/>
              <a:t>Sans fuites de ressources</a:t>
            </a:r>
          </a:p>
          <a:p>
            <a:r>
              <a:rPr lang="fr-CA" dirty="0" smtClean="0"/>
              <a:t>Forte</a:t>
            </a:r>
          </a:p>
          <a:p>
            <a:pPr lvl="1"/>
            <a:r>
              <a:rPr lang="fr-CA" dirty="0" smtClean="0"/>
              <a:t>Sans effets</a:t>
            </a:r>
          </a:p>
          <a:p>
            <a:r>
              <a:rPr lang="fr-CA" dirty="0" smtClean="0"/>
              <a:t>Pas d’exception</a:t>
            </a:r>
          </a:p>
          <a:p>
            <a:pPr lvl="1"/>
            <a:r>
              <a:rPr lang="fr-CA" dirty="0" smtClean="0"/>
              <a:t>Ne lance pas d’exception i.e. </a:t>
            </a:r>
            <a:r>
              <a:rPr lang="fr-CA" i="1" dirty="0" smtClean="0"/>
              <a:t>no-</a:t>
            </a:r>
            <a:r>
              <a:rPr lang="fr-CA" i="1" dirty="0" err="1" smtClean="0"/>
              <a:t>throw</a:t>
            </a:r>
            <a:endParaRPr lang="fr-CA" i="1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8004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Points positifs</a:t>
            </a:r>
          </a:p>
          <a:p>
            <a:pPr lvl="1"/>
            <a:r>
              <a:rPr lang="fr-CA" dirty="0" smtClean="0"/>
              <a:t>Simplifie le flow normal d’exécution</a:t>
            </a:r>
          </a:p>
          <a:p>
            <a:pPr lvl="1"/>
            <a:r>
              <a:rPr lang="fr-CA" dirty="0" smtClean="0"/>
              <a:t>Permet de gérer les erreurs à la construction</a:t>
            </a:r>
          </a:p>
          <a:p>
            <a:pPr lvl="1"/>
            <a:r>
              <a:rPr lang="fr-CA" dirty="0" smtClean="0"/>
              <a:t>Difficile </a:t>
            </a:r>
            <a:r>
              <a:rPr lang="en-CA" dirty="0" smtClean="0"/>
              <a:t>à ignorer</a:t>
            </a:r>
          </a:p>
          <a:p>
            <a:pPr lvl="1"/>
            <a:r>
              <a:rPr lang="fr-CA" dirty="0" smtClean="0"/>
              <a:t>Permet la propagation d’erreurs</a:t>
            </a:r>
          </a:p>
          <a:p>
            <a:pPr lvl="2"/>
            <a:r>
              <a:rPr lang="fr-CA" dirty="0" smtClean="0"/>
              <a:t>Objets complexes</a:t>
            </a:r>
          </a:p>
          <a:p>
            <a:pPr lvl="2"/>
            <a:r>
              <a:rPr lang="fr-CA" dirty="0" smtClean="0"/>
              <a:t>Gestion d’erreurs à un plus haut niveau</a:t>
            </a:r>
          </a:p>
          <a:p>
            <a:pPr lvl="1"/>
            <a:r>
              <a:rPr lang="fr-CA" dirty="0" smtClean="0"/>
              <a:t>Filtration d’erreurs par type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21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Points négatifs</a:t>
            </a:r>
          </a:p>
          <a:p>
            <a:pPr lvl="1"/>
            <a:r>
              <a:rPr lang="fr-CA" dirty="0" smtClean="0"/>
              <a:t>Ajoute plusieurs chemins d’exécution invisibles</a:t>
            </a:r>
          </a:p>
          <a:p>
            <a:pPr lvl="1"/>
            <a:r>
              <a:rPr lang="fr-CA" dirty="0" smtClean="0"/>
              <a:t>Fuites de ressources</a:t>
            </a:r>
          </a:p>
          <a:p>
            <a:pPr lvl="1"/>
            <a:r>
              <a:rPr lang="fr-CA" dirty="0" smtClean="0"/>
              <a:t>Difficile à apprendre et à utiliser correctement</a:t>
            </a:r>
          </a:p>
          <a:p>
            <a:pPr lvl="1"/>
            <a:r>
              <a:rPr lang="fr-CA" dirty="0" smtClean="0"/>
              <a:t>Brise une règle de design du C++</a:t>
            </a:r>
          </a:p>
          <a:p>
            <a:pPr lvl="2"/>
            <a:r>
              <a:rPr lang="fr-CA" dirty="0" smtClean="0"/>
              <a:t>Dégradation généralisée de la performance</a:t>
            </a:r>
          </a:p>
          <a:p>
            <a:pPr lvl="2"/>
            <a:r>
              <a:rPr lang="fr-CA" dirty="0" smtClean="0"/>
              <a:t>Coût variable au lancement</a:t>
            </a:r>
          </a:p>
          <a:p>
            <a:pPr lvl="1"/>
            <a:r>
              <a:rPr lang="fr-CA" dirty="0" smtClean="0"/>
              <a:t>Complexe à introduire au code existant</a:t>
            </a:r>
          </a:p>
          <a:p>
            <a:pPr lvl="1"/>
            <a:r>
              <a:rPr lang="fr-CA" dirty="0" smtClean="0"/>
              <a:t>Facile à abuser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962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7043"/>
            <a:ext cx="4038600" cy="2572277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Visual Studio 2010</a:t>
            </a:r>
          </a:p>
          <a:p>
            <a:pPr lvl="1"/>
            <a:r>
              <a:rPr lang="en-CA" dirty="0" smtClean="0"/>
              <a:t>C++03</a:t>
            </a:r>
          </a:p>
          <a:p>
            <a:pPr lvl="1"/>
            <a:r>
              <a:rPr lang="en-CA" dirty="0" smtClean="0"/>
              <a:t>C++11 (</a:t>
            </a:r>
            <a:r>
              <a:rPr lang="en-CA" dirty="0" err="1" smtClean="0"/>
              <a:t>partiel</a:t>
            </a:r>
            <a:r>
              <a:rPr lang="en-CA" dirty="0" smtClean="0"/>
              <a:t>)</a:t>
            </a:r>
          </a:p>
          <a:p>
            <a:r>
              <a:rPr lang="en-CA" dirty="0" smtClean="0"/>
              <a:t>Eclipse CDT</a:t>
            </a:r>
          </a:p>
          <a:p>
            <a:pPr lvl="1"/>
            <a:r>
              <a:rPr lang="en-CA" dirty="0" smtClean="0"/>
              <a:t>GCC</a:t>
            </a:r>
          </a:p>
          <a:p>
            <a:pPr lvl="1"/>
            <a:r>
              <a:rPr lang="en-CA" dirty="0" smtClean="0"/>
              <a:t>LLVM plugin + clang</a:t>
            </a:r>
          </a:p>
          <a:p>
            <a:r>
              <a:rPr lang="en-CA" dirty="0" smtClean="0">
                <a:hlinkClick r:id="rId4"/>
              </a:rPr>
              <a:t>liveworkspace.org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5359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Gestion des ressources</a:t>
            </a:r>
          </a:p>
          <a:p>
            <a:pPr lvl="1"/>
            <a:r>
              <a:rPr lang="fr-CA" i="1" dirty="0" smtClean="0"/>
              <a:t>Resource </a:t>
            </a:r>
            <a:r>
              <a:rPr lang="fr-CA" i="1" dirty="0"/>
              <a:t>Acquisition Is </a:t>
            </a:r>
            <a:r>
              <a:rPr lang="fr-CA" i="1" dirty="0" err="1" smtClean="0"/>
              <a:t>Initialization</a:t>
            </a:r>
            <a:r>
              <a:rPr lang="fr-CA" i="1" dirty="0" smtClean="0"/>
              <a:t> - RAII</a:t>
            </a:r>
          </a:p>
          <a:p>
            <a:r>
              <a:rPr lang="fr-CA" dirty="0" smtClean="0"/>
              <a:t>Concept :</a:t>
            </a:r>
          </a:p>
          <a:p>
            <a:pPr lvl="1"/>
            <a:r>
              <a:rPr lang="fr-CA" dirty="0" smtClean="0"/>
              <a:t>Réserve la ressource (souvent au constructeur)</a:t>
            </a:r>
          </a:p>
          <a:p>
            <a:pPr lvl="1"/>
            <a:r>
              <a:rPr lang="fr-CA" dirty="0" smtClean="0"/>
              <a:t>Libère la ressource au destructeur</a:t>
            </a:r>
          </a:p>
          <a:p>
            <a:pPr lvl="2"/>
            <a:r>
              <a:rPr lang="fr-CA" dirty="0" smtClean="0"/>
              <a:t>Automatique</a:t>
            </a:r>
          </a:p>
          <a:p>
            <a:pPr lvl="2"/>
            <a:r>
              <a:rPr lang="fr-CA" dirty="0" smtClean="0"/>
              <a:t>Garantie d’appel lors d’exception i.e. </a:t>
            </a:r>
            <a:r>
              <a:rPr lang="fr-CA" i="1" dirty="0" smtClean="0"/>
              <a:t>exception-</a:t>
            </a:r>
            <a:r>
              <a:rPr lang="fr-CA" i="1" dirty="0" err="1" smtClean="0"/>
              <a:t>safe</a:t>
            </a:r>
            <a:endParaRPr lang="fr-CA" i="1" dirty="0" smtClean="0"/>
          </a:p>
          <a:p>
            <a:pPr lvl="1"/>
            <a:r>
              <a:rPr lang="fr-CA" dirty="0" smtClean="0"/>
              <a:t>Gestion des copies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Gestion de la mémoire i.e. </a:t>
            </a:r>
            <a:r>
              <a:rPr lang="fr-CA" i="1" dirty="0" smtClean="0"/>
              <a:t>smart pointers</a:t>
            </a:r>
          </a:p>
          <a:p>
            <a:pPr lvl="1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unique_ptr</a:t>
            </a:r>
            <a:endParaRPr lang="fr-CA" dirty="0" smtClean="0"/>
          </a:p>
          <a:p>
            <a:pPr lvl="2"/>
            <a:r>
              <a:rPr lang="fr-CA" dirty="0" smtClean="0"/>
              <a:t>Libère l’objet alloué à la destruction i.e. </a:t>
            </a:r>
            <a:r>
              <a:rPr lang="fr-CA" i="1" dirty="0" smtClean="0"/>
              <a:t>delete</a:t>
            </a:r>
          </a:p>
          <a:p>
            <a:pPr lvl="2"/>
            <a:r>
              <a:rPr lang="fr-CA" dirty="0" smtClean="0"/>
              <a:t>Prend possession du pointeur</a:t>
            </a:r>
          </a:p>
          <a:p>
            <a:pPr lvl="1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shared_ptr</a:t>
            </a:r>
            <a:endParaRPr lang="fr-CA" dirty="0" smtClean="0"/>
          </a:p>
          <a:p>
            <a:pPr lvl="2"/>
            <a:r>
              <a:rPr lang="fr-CA" dirty="0" smtClean="0"/>
              <a:t>Permet le partage par comptage i.e. </a:t>
            </a:r>
            <a:r>
              <a:rPr lang="fr-CA" i="1" dirty="0" err="1" smtClean="0"/>
              <a:t>reference</a:t>
            </a:r>
            <a:r>
              <a:rPr lang="fr-CA" i="1" dirty="0" smtClean="0"/>
              <a:t> </a:t>
            </a:r>
            <a:r>
              <a:rPr lang="fr-CA" i="1" dirty="0" err="1" smtClean="0"/>
              <a:t>counted</a:t>
            </a:r>
            <a:endParaRPr lang="fr-CA" i="1" dirty="0" smtClean="0"/>
          </a:p>
          <a:p>
            <a:pPr lvl="2"/>
            <a:r>
              <a:rPr lang="fr-CA" dirty="0" smtClean="0"/>
              <a:t>Libère l’objet alloué lorsqu’il n’y a plus de référence</a:t>
            </a:r>
          </a:p>
          <a:p>
            <a:pPr lvl="3"/>
            <a:r>
              <a:rPr lang="fr-CA" dirty="0" smtClean="0"/>
              <a:t>Attention aux références circulaires</a:t>
            </a:r>
          </a:p>
          <a:p>
            <a:pPr lvl="1"/>
            <a:r>
              <a:rPr lang="fr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8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string) : text(string)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~A()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text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 text;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unique_ptr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&lt;A&gt;&gt; Type;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Type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(Type::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value_type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(Type::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value_type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277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Autres :</a:t>
            </a:r>
          </a:p>
          <a:p>
            <a:pPr lvl="1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unique_ptr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shared_ptr</a:t>
            </a:r>
            <a:endParaRPr lang="fr-CA" dirty="0" smtClean="0"/>
          </a:p>
          <a:p>
            <a:pPr lvl="1"/>
            <a:r>
              <a:rPr lang="fr-CA" dirty="0" err="1" smtClean="0"/>
              <a:t>std</a:t>
            </a:r>
            <a:r>
              <a:rPr lang="fr-CA" dirty="0" smtClean="0"/>
              <a:t>::string,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map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::set…</a:t>
            </a:r>
          </a:p>
          <a:p>
            <a:pPr lvl="1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mutex</a:t>
            </a:r>
            <a:endParaRPr lang="fr-CA" dirty="0" smtClean="0"/>
          </a:p>
          <a:p>
            <a:pPr lvl="1"/>
            <a:r>
              <a:rPr lang="fr-CA" dirty="0" err="1"/>
              <a:t>s</a:t>
            </a:r>
            <a:r>
              <a:rPr lang="fr-CA" dirty="0" err="1" smtClean="0"/>
              <a:t>td</a:t>
            </a:r>
            <a:r>
              <a:rPr lang="fr-CA" dirty="0" smtClean="0"/>
              <a:t>::</a:t>
            </a:r>
            <a:r>
              <a:rPr lang="fr-CA" dirty="0" err="1" smtClean="0"/>
              <a:t>lock_guard</a:t>
            </a:r>
            <a:r>
              <a:rPr lang="fr-CA" dirty="0" smtClean="0"/>
              <a:t>&lt;T&gt;</a:t>
            </a:r>
          </a:p>
          <a:p>
            <a:pPr lvl="1"/>
            <a:r>
              <a:rPr lang="fr-CA" dirty="0" err="1"/>
              <a:t>s</a:t>
            </a:r>
            <a:r>
              <a:rPr lang="fr-CA" dirty="0" err="1" smtClean="0"/>
              <a:t>td</a:t>
            </a:r>
            <a:r>
              <a:rPr lang="fr-CA" dirty="0" smtClean="0"/>
              <a:t>::</a:t>
            </a:r>
            <a:r>
              <a:rPr lang="fr-CA" dirty="0" err="1" smtClean="0"/>
              <a:t>ifstream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ofstream</a:t>
            </a:r>
            <a:endParaRPr lang="fr-CA" dirty="0" smtClean="0"/>
          </a:p>
          <a:p>
            <a:pPr lvl="1"/>
            <a:r>
              <a:rPr lang="fr-CA" dirty="0" err="1"/>
              <a:t>s</a:t>
            </a:r>
            <a:r>
              <a:rPr lang="fr-CA" dirty="0" err="1" smtClean="0"/>
              <a:t>td</a:t>
            </a:r>
            <a:r>
              <a:rPr lang="fr-CA" dirty="0" smtClean="0"/>
              <a:t>::thread</a:t>
            </a:r>
          </a:p>
          <a:p>
            <a:pPr lvl="1"/>
            <a:r>
              <a:rPr lang="fr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746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Spécifications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 de limiter les exceptions émises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 foo </a:t>
            </a:r>
            <a:r>
              <a:rPr lang="en-CA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914400" lvl="2" indent="0">
              <a:buNone/>
            </a:pPr>
            <a:r>
              <a:rPr lang="en-CA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fr-CA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CA" dirty="0" err="1" smtClean="0">
                <a:solidFill>
                  <a:prstClr val="black"/>
                </a:solidFill>
                <a:latin typeface="Consolas"/>
              </a:rPr>
              <a:t>goo</a:t>
            </a:r>
            <a:r>
              <a:rPr lang="fr-CA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(A, B);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r>
              <a:rPr lang="fr-CA" dirty="0" smtClean="0"/>
              <a:t>Problématiques</a:t>
            </a:r>
          </a:p>
          <a:p>
            <a:pPr lvl="1"/>
            <a:r>
              <a:rPr lang="fr-CA" dirty="0" smtClean="0"/>
              <a:t>Garantie renforcée par le compilateur</a:t>
            </a:r>
          </a:p>
          <a:p>
            <a:pPr lvl="1"/>
            <a:r>
              <a:rPr lang="fr-CA" dirty="0" smtClean="0"/>
              <a:t>Limite les optimisations</a:t>
            </a:r>
          </a:p>
          <a:p>
            <a:pPr lvl="1"/>
            <a:r>
              <a:rPr lang="fr-CA" dirty="0" smtClean="0"/>
              <a:t>Comportement spécifique selon le compilateur</a:t>
            </a:r>
          </a:p>
          <a:p>
            <a:r>
              <a:rPr lang="fr-CA" dirty="0" smtClean="0"/>
              <a:t>À éviter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8614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Game Plugin &amp; Library</a:t>
            </a:r>
          </a:p>
          <a:p>
            <a:r>
              <a:rPr lang="fr-CA" dirty="0" smtClean="0"/>
              <a:t>#5</a:t>
            </a:r>
          </a:p>
          <a:p>
            <a:r>
              <a:rPr lang="en-CA" sz="2400" dirty="0"/>
              <a:t>55d6a07 - 43e55f9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9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Modifier la classe Plugin et Library</a:t>
            </a:r>
          </a:p>
          <a:p>
            <a:pPr lvl="2"/>
            <a:r>
              <a:rPr lang="fr-CA" dirty="0" smtClean="0"/>
              <a:t>Gestion des copies</a:t>
            </a:r>
          </a:p>
          <a:p>
            <a:pPr lvl="2"/>
            <a:r>
              <a:rPr lang="fr-CA" dirty="0" smtClean="0"/>
              <a:t>Forte garantie d’exceptions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22494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Qu’est-ce qu’un modèle de code ?</a:t>
            </a:r>
          </a:p>
          <a:p>
            <a:pPr lvl="1"/>
            <a:r>
              <a:rPr lang="fr-CA" dirty="0" smtClean="0"/>
              <a:t>Code avec types (ou valeurs) à définir plus tard</a:t>
            </a:r>
          </a:p>
          <a:p>
            <a:r>
              <a:rPr lang="fr-CA" dirty="0" smtClean="0"/>
              <a:t>Instanciation</a:t>
            </a:r>
          </a:p>
          <a:p>
            <a:pPr lvl="1"/>
            <a:r>
              <a:rPr lang="fr-CA" dirty="0" smtClean="0"/>
              <a:t>Action de spécification des types (ou valeurs)</a:t>
            </a:r>
          </a:p>
          <a:p>
            <a:pPr lvl="1"/>
            <a:r>
              <a:rPr lang="fr-CA" dirty="0" smtClean="0"/>
              <a:t>Génération de code</a:t>
            </a:r>
          </a:p>
          <a:p>
            <a:pPr lvl="2"/>
            <a:r>
              <a:rPr lang="fr-CA" dirty="0" smtClean="0"/>
              <a:t>Natif lors de la compilation</a:t>
            </a:r>
          </a:p>
          <a:p>
            <a:pPr lvl="2"/>
            <a:r>
              <a:rPr lang="fr-CA" dirty="0" smtClean="0"/>
              <a:t>Au point d’instanciation</a:t>
            </a:r>
          </a:p>
          <a:p>
            <a:pPr lvl="2"/>
            <a:r>
              <a:rPr lang="fr-CA" dirty="0" smtClean="0"/>
              <a:t>Sur demande i.e. </a:t>
            </a:r>
            <a:r>
              <a:rPr lang="fr-CA" i="1" dirty="0" err="1" smtClean="0"/>
              <a:t>lazy</a:t>
            </a:r>
            <a:r>
              <a:rPr lang="fr-CA" i="1" dirty="0" smtClean="0"/>
              <a:t> </a:t>
            </a:r>
            <a:r>
              <a:rPr lang="fr-CA" i="1" dirty="0" err="1" smtClean="0"/>
              <a:t>generation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3492338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Template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latin typeface="Consolas"/>
              </a:rPr>
              <a:t>// spécifie une classe où T n'est pas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d</a:t>
            </a:r>
            <a:r>
              <a:rPr lang="fr-CA" sz="1400" dirty="0" err="1" smtClean="0">
                <a:solidFill>
                  <a:srgbClr val="008000"/>
                </a:solidFill>
                <a:latin typeface="Consolas"/>
              </a:rPr>
              <a:t>éfini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Data 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T member;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instanciation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avec T=double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Data&lt;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a.member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1.0;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  // instanciation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avec T=Data&lt;double&gt; and T=double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Data&lt;Data&lt;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&gt;&gt; b;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b.member.member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a.member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62157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Template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avec </a:t>
            </a:r>
            <a:r>
              <a:rPr lang="en-CA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paramètre</a:t>
            </a:r>
            <a:r>
              <a:rPr lang="en-CA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par </a:t>
            </a:r>
            <a:r>
              <a:rPr lang="en-CA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défaut</a:t>
            </a:r>
            <a:endParaRPr lang="en-CA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T,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U = T&gt;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T 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member;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U 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data;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};</a:t>
            </a:r>
            <a:endParaRPr lang="en-CA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avec </a:t>
            </a:r>
            <a:r>
              <a:rPr lang="en-CA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valeur</a:t>
            </a:r>
            <a:endParaRPr lang="en-CA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T, </a:t>
            </a:r>
            <a:r>
              <a:rPr lang="en-CA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N&gt;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T 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items[N];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};</a:t>
            </a:r>
            <a:endParaRPr lang="en-CA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fr-CA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avec </a:t>
            </a:r>
            <a:r>
              <a:rPr lang="en-CA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valeur</a:t>
            </a:r>
            <a:r>
              <a:rPr lang="en-CA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par </a:t>
            </a:r>
            <a:r>
              <a:rPr lang="en-CA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défaut</a:t>
            </a:r>
            <a:endParaRPr lang="en-CA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T, </a:t>
            </a:r>
            <a:r>
              <a:rPr lang="en-CA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 = 32&gt;</a:t>
            </a:r>
            <a:endParaRPr lang="en-CA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T items[N];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0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Système distribué de contrôle des versions</a:t>
            </a:r>
          </a:p>
          <a:p>
            <a:r>
              <a:rPr lang="fr-CA" dirty="0" smtClean="0"/>
              <a:t>Quelques commandes :</a:t>
            </a:r>
          </a:p>
          <a:p>
            <a:pPr lvl="1"/>
            <a:r>
              <a:rPr lang="fr-CA" dirty="0"/>
              <a:t>$ </a:t>
            </a:r>
            <a:r>
              <a:rPr lang="fr-CA"/>
              <a:t>git </a:t>
            </a:r>
            <a:r>
              <a:rPr lang="fr-CA" smtClean="0"/>
              <a:t>log --</a:t>
            </a:r>
            <a:r>
              <a:rPr lang="fr-CA" dirty="0" err="1" smtClean="0"/>
              <a:t>oneline</a:t>
            </a:r>
            <a:r>
              <a:rPr lang="fr-CA" dirty="0" smtClean="0"/>
              <a:t> </a:t>
            </a:r>
            <a:r>
              <a:rPr lang="fr-CA" dirty="0" smtClean="0"/>
              <a:t>master</a:t>
            </a:r>
          </a:p>
          <a:p>
            <a:pPr lvl="1"/>
            <a:r>
              <a:rPr lang="fr-CA" dirty="0" smtClean="0"/>
              <a:t>$ git </a:t>
            </a:r>
            <a:r>
              <a:rPr lang="fr-CA" dirty="0" err="1" smtClean="0"/>
              <a:t>checkout</a:t>
            </a:r>
            <a:r>
              <a:rPr lang="fr-CA" dirty="0" smtClean="0"/>
              <a:t> </a:t>
            </a:r>
            <a:r>
              <a:rPr lang="fr-CA" dirty="0"/>
              <a:t>a8a5547</a:t>
            </a:r>
            <a:endParaRPr lang="fr-CA" dirty="0" smtClean="0"/>
          </a:p>
          <a:p>
            <a:pPr lvl="1"/>
            <a:r>
              <a:rPr lang="fr-CA" dirty="0" smtClean="0"/>
              <a:t>$ git </a:t>
            </a:r>
            <a:r>
              <a:rPr lang="fr-CA" dirty="0" err="1" smtClean="0"/>
              <a:t>checkout</a:t>
            </a:r>
            <a:r>
              <a:rPr lang="fr-CA" dirty="0" smtClean="0"/>
              <a:t> master</a:t>
            </a:r>
          </a:p>
          <a:p>
            <a:pPr lvl="1"/>
            <a:r>
              <a:rPr lang="fr-CA" dirty="0" smtClean="0"/>
              <a:t>$ git </a:t>
            </a:r>
            <a:r>
              <a:rPr lang="fr-CA" dirty="0" err="1" smtClean="0"/>
              <a:t>add</a:t>
            </a:r>
            <a:endParaRPr lang="fr-CA" dirty="0" smtClean="0"/>
          </a:p>
          <a:p>
            <a:pPr lvl="1"/>
            <a:r>
              <a:rPr lang="fr-CA" dirty="0" smtClean="0"/>
              <a:t>$ git commit</a:t>
            </a:r>
          </a:p>
          <a:p>
            <a:pPr lvl="1"/>
            <a:r>
              <a:rPr lang="fr-CA" dirty="0" smtClean="0"/>
              <a:t>$ git </a:t>
            </a:r>
            <a:r>
              <a:rPr lang="fr-CA" dirty="0" err="1" smtClean="0"/>
              <a:t>status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7300148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Template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avec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classe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de base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indéfinie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Data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avec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classe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de base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générique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indéfinie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Data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Base&lt;T&gt;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avec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classe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générique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par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défaut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U = Base&lt;T&gt;&gt;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Data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05565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Sur demande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les classes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peuvent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inclure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des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membres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Data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&amp; foo(T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p)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member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p;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assume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que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l’operator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=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existe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    return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member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member;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Data&lt;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k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a.foo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(32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92940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Sur demande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les classes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peuvent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inclure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des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membres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T&gt;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Data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&amp; foo(T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p)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 member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p.getValue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assume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que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getValue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existe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    return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member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member;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Data&lt;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k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a.foo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(32);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erreur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: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getValue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n’est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pas un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membre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de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T=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int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30265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T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divide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(T i, T j = 2)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/ j;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= divide(1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instanciation implicite T=</a:t>
            </a:r>
            <a:r>
              <a:rPr lang="fr-FR" sz="1400" dirty="0" err="1" smtClean="0">
                <a:solidFill>
                  <a:srgbClr val="008000"/>
                </a:solidFill>
                <a:latin typeface="Consolas"/>
              </a:rPr>
              <a:t>int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= divide&lt;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&gt;(1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instanciation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explicite T=</a:t>
            </a:r>
            <a:r>
              <a:rPr lang="fr-FR" sz="1400" dirty="0" err="1" smtClean="0">
                <a:solidFill>
                  <a:srgbClr val="008000"/>
                </a:solidFill>
                <a:latin typeface="Consolas"/>
              </a:rPr>
              <a:t>int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= divide(1.0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instanciation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implicite T=double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d =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divide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(1.0, 2);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oups!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33185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Limité aux fonctions</a:t>
            </a:r>
          </a:p>
          <a:p>
            <a:pPr lvl="1"/>
            <a:r>
              <a:rPr lang="fr-CA" dirty="0" smtClean="0"/>
              <a:t>N’est pas disponible pour les types</a:t>
            </a:r>
          </a:p>
          <a:p>
            <a:r>
              <a:rPr lang="fr-CA" dirty="0" smtClean="0"/>
              <a:t>En fonction des paramètres</a:t>
            </a:r>
          </a:p>
          <a:p>
            <a:r>
              <a:rPr lang="fr-CA" dirty="0" smtClean="0"/>
              <a:t>Préfère la signature :</a:t>
            </a:r>
          </a:p>
          <a:p>
            <a:pPr lvl="1"/>
            <a:r>
              <a:rPr lang="fr-CA" dirty="0" smtClean="0"/>
              <a:t>Fonction sans </a:t>
            </a:r>
            <a:r>
              <a:rPr lang="fr-CA" dirty="0" err="1" smtClean="0"/>
              <a:t>template</a:t>
            </a:r>
            <a:endParaRPr lang="fr-CA" dirty="0" smtClean="0"/>
          </a:p>
          <a:p>
            <a:pPr lvl="1"/>
            <a:r>
              <a:rPr lang="fr-CA" dirty="0" smtClean="0"/>
              <a:t>Avec la meilleure correspondance</a:t>
            </a:r>
          </a:p>
          <a:p>
            <a:pPr lvl="2"/>
            <a:r>
              <a:rPr lang="fr-CA" dirty="0" smtClean="0"/>
              <a:t>Ou avec promotions</a:t>
            </a:r>
          </a:p>
          <a:p>
            <a:pPr lvl="2"/>
            <a:r>
              <a:rPr lang="fr-CA" dirty="0" smtClean="0"/>
              <a:t>Ou avec conversion (une par paramètre)</a:t>
            </a:r>
          </a:p>
        </p:txBody>
      </p:sp>
    </p:spTree>
    <p:extLst>
      <p:ext uri="{BB962C8B-B14F-4D97-AF65-F5344CB8AC3E}">
        <p14:creationId xmlns:p14="http://schemas.microsoft.com/office/powerpoint/2010/main" val="9987556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divide(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 = 2)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/ j;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T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divide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(T i, T j = 2)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/ j;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= divide(1);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fonction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b =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divide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&gt;(1);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 err="1">
                <a:solidFill>
                  <a:srgbClr val="008000"/>
                </a:solidFill>
                <a:latin typeface="Consolas"/>
              </a:rPr>
              <a:t>template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= divide(1.0);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template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d =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divide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(1.0, 2);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fonction avec conversion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62575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Typename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method()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::U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ptr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T::U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pourrait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être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un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membre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i.e. a * b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syntaxe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plus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claire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method()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T::U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T::U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est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défini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comme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un type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11985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Types dépendants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Source d’ambiguïtés</a:t>
            </a:r>
          </a:p>
          <a:p>
            <a:pPr lvl="1"/>
            <a:r>
              <a:rPr lang="fr-CA" dirty="0" smtClean="0"/>
              <a:t>Quelle est la nature de l’identificateur ?</a:t>
            </a:r>
          </a:p>
          <a:p>
            <a:r>
              <a:rPr lang="fr-CA" dirty="0" smtClean="0"/>
              <a:t>Résolution :</a:t>
            </a:r>
          </a:p>
          <a:p>
            <a:pPr lvl="1"/>
            <a:r>
              <a:rPr lang="fr-CA" dirty="0" smtClean="0"/>
              <a:t>Pour les types</a:t>
            </a:r>
          </a:p>
          <a:p>
            <a:pPr lvl="2"/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A&lt;T&gt;::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U</a:t>
            </a:r>
            <a:endParaRPr lang="fr-CA" dirty="0" smtClean="0"/>
          </a:p>
          <a:p>
            <a:pPr lvl="1"/>
            <a:r>
              <a:rPr lang="fr-CA" dirty="0" smtClean="0"/>
              <a:t>Pour les membres :</a:t>
            </a:r>
          </a:p>
          <a:p>
            <a:pPr lvl="2"/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A&lt;T&gt;::foo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lvl="2"/>
            <a:r>
              <a:rPr lang="en-CA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-&gt;foo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en-CA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A&lt;T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&gt;::foo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CA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803476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d</a:t>
            </a:r>
            <a:r>
              <a:rPr lang="fr-CA" dirty="0" err="1" smtClean="0"/>
              <a:t>épendants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Base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Base&lt;T&gt;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g()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Base&lt;T&gt;::f();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spécification complète du nom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Base&lt;T&gt;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Base&lt;T&gt;::f;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importation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  f();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32600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d</a:t>
            </a:r>
            <a:r>
              <a:rPr lang="fr-CA" dirty="0" err="1"/>
              <a:t>épendants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U&gt;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f() {}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U&gt;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g() {}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A&lt;T&gt;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U&gt;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h()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      A&lt;T&gt;::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template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f&lt;U&gt;();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fonction statique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  A&lt;T&gt; 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g&lt;U&gt;();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fonction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membre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770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Contexte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40000" cy="4525963"/>
          </a:xfrm>
        </p:spPr>
        <p:txBody>
          <a:bodyPr/>
          <a:lstStyle/>
          <a:p>
            <a:pPr marL="457200" lvl="1" indent="0" algn="just">
              <a:buNone/>
            </a:pPr>
            <a:endParaRPr lang="en-CA" i="1" dirty="0" smtClean="0"/>
          </a:p>
          <a:p>
            <a:pPr marL="457200" lvl="1" indent="0" algn="just">
              <a:buNone/>
            </a:pPr>
            <a:r>
              <a:rPr lang="en-CA" i="1" dirty="0" smtClean="0"/>
              <a:t>Well</a:t>
            </a:r>
            <a:r>
              <a:rPr lang="en-CA" i="1" dirty="0"/>
              <a:t>, one day, when I was sitting in my office, I thought of this little scheme, which would redress the balance a little. I thought 'I wonder what would happen, if there were a language so complicated, so difficult to learn, that nobody would ever be able to swamp the market with programmers</a:t>
            </a:r>
            <a:r>
              <a:rPr lang="en-CA" i="1" dirty="0" smtClean="0"/>
              <a:t>?'</a:t>
            </a:r>
          </a:p>
          <a:p>
            <a:pPr marL="457200" lvl="1" indent="0" algn="r">
              <a:buNone/>
            </a:pPr>
            <a:r>
              <a:rPr lang="en-CA" dirty="0" smtClean="0"/>
              <a:t>-- </a:t>
            </a:r>
            <a:r>
              <a:rPr lang="en-CA" dirty="0" err="1" smtClean="0"/>
              <a:t>Stroustrup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0088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Templates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Utilisations typiques</a:t>
            </a:r>
          </a:p>
          <a:p>
            <a:pPr lvl="1"/>
            <a:r>
              <a:rPr lang="fr-CA" dirty="0" smtClean="0"/>
              <a:t>Conteneurs</a:t>
            </a:r>
          </a:p>
          <a:p>
            <a:pPr lvl="1"/>
            <a:r>
              <a:rPr lang="fr-CA" dirty="0" smtClean="0"/>
              <a:t>Foncteurs i.e. </a:t>
            </a:r>
            <a:r>
              <a:rPr lang="fr-CA" i="1" dirty="0" err="1" smtClean="0"/>
              <a:t>function</a:t>
            </a:r>
            <a:r>
              <a:rPr lang="fr-CA" i="1" dirty="0" smtClean="0"/>
              <a:t> </a:t>
            </a:r>
            <a:r>
              <a:rPr lang="fr-CA" i="1" dirty="0" err="1" smtClean="0"/>
              <a:t>objects</a:t>
            </a:r>
            <a:r>
              <a:rPr lang="fr-CA" i="1" dirty="0" smtClean="0"/>
              <a:t>, </a:t>
            </a:r>
            <a:r>
              <a:rPr lang="fr-CA" i="1" dirty="0" err="1" smtClean="0"/>
              <a:t>functors</a:t>
            </a:r>
            <a:endParaRPr lang="fr-CA" dirty="0" smtClean="0"/>
          </a:p>
          <a:p>
            <a:pPr lvl="1"/>
            <a:r>
              <a:rPr lang="fr-CA" dirty="0" smtClean="0"/>
              <a:t>Politiques</a:t>
            </a:r>
          </a:p>
          <a:p>
            <a:pPr lvl="1"/>
            <a:r>
              <a:rPr lang="fr-CA" dirty="0" smtClean="0"/>
              <a:t>Polymorphisme statique</a:t>
            </a:r>
          </a:p>
          <a:p>
            <a:pPr lvl="1"/>
            <a:r>
              <a:rPr lang="fr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6860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Game Bot</a:t>
            </a:r>
            <a:endParaRPr lang="fr-CA" dirty="0"/>
          </a:p>
          <a:p>
            <a:r>
              <a:rPr lang="fr-CA" dirty="0" smtClean="0"/>
              <a:t>#6</a:t>
            </a:r>
          </a:p>
          <a:p>
            <a:r>
              <a:rPr lang="en-CA" sz="2400" dirty="0"/>
              <a:t>cf4706a - 764a1ef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Architecture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1828800"/>
            <a:ext cx="3429000" cy="403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dirty="0" smtClean="0"/>
              <a:t>Display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1219199" y="2542652"/>
            <a:ext cx="3124201" cy="30961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dirty="0" smtClean="0"/>
              <a:t>World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5715000" y="1828800"/>
            <a:ext cx="1905000" cy="1066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Bot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28800" y="3276600"/>
            <a:ext cx="1828800" cy="838200"/>
            <a:chOff x="4304253" y="2844102"/>
            <a:chExt cx="1828800" cy="838200"/>
          </a:xfrm>
        </p:grpSpPr>
        <p:sp>
          <p:nvSpPr>
            <p:cNvPr id="16" name="Rounded Rectangle 15"/>
            <p:cNvSpPr/>
            <p:nvPr/>
          </p:nvSpPr>
          <p:spPr>
            <a:xfrm>
              <a:off x="4304253" y="2844102"/>
              <a:ext cx="15240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456653" y="2996502"/>
              <a:ext cx="15240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09053" y="3148902"/>
              <a:ext cx="15240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Bot *</a:t>
              </a:r>
              <a:endParaRPr lang="en-CA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15000" y="3369547"/>
            <a:ext cx="1905000" cy="1371600"/>
            <a:chOff x="4571581" y="3810000"/>
            <a:chExt cx="1905000" cy="1371600"/>
          </a:xfrm>
        </p:grpSpPr>
        <p:sp>
          <p:nvSpPr>
            <p:cNvPr id="25" name="Rounded Rectangle 24"/>
            <p:cNvSpPr/>
            <p:nvPr/>
          </p:nvSpPr>
          <p:spPr>
            <a:xfrm>
              <a:off x="4571581" y="3810000"/>
              <a:ext cx="1600200" cy="1066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 smtClean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23981" y="3962400"/>
              <a:ext cx="1600200" cy="1066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 smtClean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76381" y="4114800"/>
              <a:ext cx="1600200" cy="1066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 smtClean="0"/>
                <a:t>MyBot</a:t>
              </a:r>
              <a:endParaRPr lang="fr-CA" dirty="0" smtClean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5715000" y="5160247"/>
            <a:ext cx="19050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Factory</a:t>
            </a:r>
            <a:endParaRPr lang="en-CA" dirty="0"/>
          </a:p>
        </p:txBody>
      </p:sp>
      <p:sp>
        <p:nvSpPr>
          <p:cNvPr id="32" name="Rounded Rectangle 31"/>
          <p:cNvSpPr/>
          <p:nvPr/>
        </p:nvSpPr>
        <p:spPr>
          <a:xfrm>
            <a:off x="5334000" y="3200400"/>
            <a:ext cx="2667000" cy="2667000"/>
          </a:xfrm>
          <a:prstGeom prst="roundRect">
            <a:avLst>
              <a:gd name="adj" fmla="val 4610"/>
            </a:avLst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Up Arrow 37"/>
          <p:cNvSpPr/>
          <p:nvPr/>
        </p:nvSpPr>
        <p:spPr>
          <a:xfrm>
            <a:off x="6400800" y="2819400"/>
            <a:ext cx="533400" cy="609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Up Arrow 38"/>
          <p:cNvSpPr/>
          <p:nvPr/>
        </p:nvSpPr>
        <p:spPr>
          <a:xfrm>
            <a:off x="6400800" y="4648200"/>
            <a:ext cx="533400" cy="609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ight Arrow 39"/>
          <p:cNvSpPr/>
          <p:nvPr/>
        </p:nvSpPr>
        <p:spPr>
          <a:xfrm>
            <a:off x="4000290" y="4700326"/>
            <a:ext cx="1409909" cy="5574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4419600"/>
            <a:ext cx="1828800" cy="838200"/>
            <a:chOff x="4304253" y="2844102"/>
            <a:chExt cx="18288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4304253" y="2844102"/>
              <a:ext cx="1524000" cy="533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456653" y="2996502"/>
              <a:ext cx="1524000" cy="533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09053" y="3148902"/>
              <a:ext cx="1524000" cy="533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Plugin</a:t>
              </a:r>
              <a:endParaRPr lang="en-CA" dirty="0"/>
            </a:p>
          </p:txBody>
        </p:sp>
      </p:grpSp>
      <p:sp>
        <p:nvSpPr>
          <p:cNvPr id="34" name="Right Arrow 33"/>
          <p:cNvSpPr/>
          <p:nvPr/>
        </p:nvSpPr>
        <p:spPr>
          <a:xfrm rot="10800000">
            <a:off x="4000291" y="3557325"/>
            <a:ext cx="1409909" cy="5574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1882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Exporter la classe Bot</a:t>
            </a:r>
          </a:p>
          <a:p>
            <a:pPr lvl="2"/>
            <a:r>
              <a:rPr lang="fr-CA" dirty="0" smtClean="0"/>
              <a:t>Permettre sa dérivation dans la librairie dynamique</a:t>
            </a:r>
          </a:p>
          <a:p>
            <a:pPr lvl="2"/>
            <a:r>
              <a:rPr lang="fr-CA" dirty="0" smtClean="0"/>
              <a:t>Faites votre version</a:t>
            </a:r>
          </a:p>
          <a:p>
            <a:pPr lvl="2"/>
            <a:r>
              <a:rPr lang="fr-CA" dirty="0" smtClean="0"/>
              <a:t>Créer une instance dans World::World</a:t>
            </a:r>
          </a:p>
          <a:p>
            <a:pPr lvl="1"/>
            <a:r>
              <a:rPr lang="fr-CA" dirty="0" smtClean="0"/>
              <a:t>Notes :</a:t>
            </a:r>
          </a:p>
          <a:p>
            <a:pPr lvl="2"/>
            <a:r>
              <a:rPr lang="fr-CA" dirty="0" smtClean="0"/>
              <a:t>Gérer l’allocation de mémoire de façon générique</a:t>
            </a:r>
          </a:p>
          <a:p>
            <a:pPr lvl="2"/>
            <a:r>
              <a:rPr lang="fr-CA" dirty="0" smtClean="0"/>
              <a:t>Forte garantie d’exception</a:t>
            </a:r>
          </a:p>
        </p:txBody>
      </p:sp>
    </p:spTree>
    <p:extLst>
      <p:ext uri="{BB962C8B-B14F-4D97-AF65-F5344CB8AC3E}">
        <p14:creationId xmlns:p14="http://schemas.microsoft.com/office/powerpoint/2010/main" val="3476107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Revue :</a:t>
            </a:r>
          </a:p>
          <a:p>
            <a:pPr lvl="1"/>
            <a:r>
              <a:rPr lang="fr-CA" dirty="0" smtClean="0"/>
              <a:t>Gestion de la mémoire i.e. CRT ?</a:t>
            </a:r>
          </a:p>
          <a:p>
            <a:pPr lvl="1"/>
            <a:r>
              <a:rPr lang="fr-CA" dirty="0"/>
              <a:t>Frontières de </a:t>
            </a:r>
            <a:r>
              <a:rPr lang="fr-CA" dirty="0" smtClean="0"/>
              <a:t>module </a:t>
            </a:r>
            <a:r>
              <a:rPr lang="fr-CA" dirty="0"/>
              <a:t>i.e. </a:t>
            </a:r>
            <a:r>
              <a:rPr lang="fr-CA" i="1" dirty="0"/>
              <a:t>module </a:t>
            </a:r>
            <a:r>
              <a:rPr lang="fr-CA" i="1" dirty="0" err="1" smtClean="0"/>
              <a:t>boundaries</a:t>
            </a:r>
            <a:endParaRPr lang="fr-CA" dirty="0" smtClean="0"/>
          </a:p>
          <a:p>
            <a:pPr lvl="1"/>
            <a:r>
              <a:rPr lang="fr-CA" dirty="0" smtClean="0"/>
              <a:t>Sécurité ?</a:t>
            </a:r>
          </a:p>
          <a:p>
            <a:pPr lvl="1"/>
            <a:r>
              <a:rPr lang="fr-CA" dirty="0" smtClean="0"/>
              <a:t>Compatibilité binaire ?</a:t>
            </a:r>
          </a:p>
        </p:txBody>
      </p:sp>
    </p:spTree>
    <p:extLst>
      <p:ext uri="{BB962C8B-B14F-4D97-AF65-F5344CB8AC3E}">
        <p14:creationId xmlns:p14="http://schemas.microsoft.com/office/powerpoint/2010/main" val="9065106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STL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Conteneurs</a:t>
            </a:r>
          </a:p>
          <a:p>
            <a:pPr lvl="1"/>
            <a:r>
              <a:rPr lang="fr-CA" dirty="0" smtClean="0"/>
              <a:t>Stockage des éléments par valeur</a:t>
            </a:r>
          </a:p>
          <a:p>
            <a:pPr lvl="1"/>
            <a:r>
              <a:rPr lang="fr-CA" dirty="0" smtClean="0"/>
              <a:t>Simples</a:t>
            </a:r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fr-CA" dirty="0" smtClean="0"/>
              <a:t>&lt;T&gt;,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list</a:t>
            </a:r>
            <a:r>
              <a:rPr lang="fr-CA" dirty="0" smtClean="0"/>
              <a:t>&lt;T&gt;,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deque</a:t>
            </a:r>
            <a:r>
              <a:rPr lang="fr-CA" dirty="0" smtClean="0"/>
              <a:t>&lt;T&gt;</a:t>
            </a:r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::queue&lt;T, C&gt;,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stack</a:t>
            </a:r>
            <a:r>
              <a:rPr lang="fr-CA" dirty="0" smtClean="0"/>
              <a:t>&lt;T, C&gt;</a:t>
            </a:r>
          </a:p>
          <a:p>
            <a:pPr lvl="1"/>
            <a:r>
              <a:rPr lang="fr-CA" dirty="0" smtClean="0"/>
              <a:t>Associatifs</a:t>
            </a:r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::set&lt;T&gt;,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map</a:t>
            </a:r>
            <a:r>
              <a:rPr lang="fr-CA" dirty="0" smtClean="0"/>
              <a:t>&lt;K, V&gt;</a:t>
            </a:r>
          </a:p>
          <a:p>
            <a:pPr lvl="1"/>
            <a:r>
              <a:rPr lang="fr-CA" dirty="0" smtClean="0"/>
              <a:t>Texte</a:t>
            </a:r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::string,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basic_string</a:t>
            </a:r>
            <a:r>
              <a:rPr lang="en-CA" dirty="0" smtClean="0"/>
              <a:t>&lt;T&gt;</a:t>
            </a:r>
            <a:endParaRPr lang="fr-CA" dirty="0"/>
          </a:p>
          <a:p>
            <a:pPr lvl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3461811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std</a:t>
            </a:r>
            <a:r>
              <a:rPr lang="fr-CA" dirty="0"/>
              <a:t>::</a:t>
            </a:r>
            <a:r>
              <a:rPr lang="fr-CA" dirty="0" err="1"/>
              <a:t>vector</a:t>
            </a:r>
            <a:r>
              <a:rPr lang="en-CA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1.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CA" sz="1400" dirty="0" smtClean="0">
                <a:solidFill>
                  <a:srgbClr val="008000"/>
                </a:solidFill>
                <a:latin typeface="Consolas"/>
              </a:rPr>
              <a:t>libère la mémoire allouée</a:t>
            </a:r>
            <a:endParaRPr lang="en-CA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free_memory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::vector&lt;T&gt; &amp; items)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items.clear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les objets sont détruits mais la mémoire reste </a:t>
            </a:r>
            <a:r>
              <a:rPr lang="fr-FR" sz="1400" dirty="0" err="1">
                <a:solidFill>
                  <a:srgbClr val="008000"/>
                </a:solidFill>
                <a:latin typeface="Consolas"/>
              </a:rPr>
              <a:t>alouée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::vector&lt;T&gt; local;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items.swap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(local);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2.</a:t>
            </a: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CA" sz="1400" dirty="0" smtClean="0">
                <a:solidFill>
                  <a:srgbClr val="008000"/>
                </a:solidFill>
                <a:latin typeface="Consolas"/>
              </a:rPr>
              <a:t>enlève un élément en évitant O(N) copies (l’ordre est perdu)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remove_swap_with_last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::vector&lt;T&gt; &amp; items,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::swap(items[i],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items.pop_back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 //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op</a:t>
            </a:r>
            <a:r>
              <a:rPr lang="fr-CA" sz="1400" dirty="0" err="1" smtClean="0">
                <a:solidFill>
                  <a:srgbClr val="008000"/>
                </a:solidFill>
                <a:latin typeface="Consolas"/>
              </a:rPr>
              <a:t>ération</a:t>
            </a:r>
            <a:r>
              <a:rPr lang="fr-CA" sz="1400" dirty="0" smtClean="0">
                <a:solidFill>
                  <a:srgbClr val="008000"/>
                </a:solidFill>
                <a:latin typeface="Consolas"/>
              </a:rPr>
              <a:t> à complexité constante O(1)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5210423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STL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itération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forEach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 first, T last, F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function)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(first != last)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function(*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first);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++first;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appel de fonction pour chaque caractère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buffer[] =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"Hello"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forEach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(buffer, buffer +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(buffer),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putchar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19213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STL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Itérateurs</a:t>
            </a:r>
            <a:endParaRPr lang="fr-CA" dirty="0" smtClean="0"/>
          </a:p>
          <a:p>
            <a:pPr lvl="1"/>
            <a:r>
              <a:rPr lang="fr-CA" dirty="0" smtClean="0"/>
              <a:t>Permet d’accéder et de parcourir les éléments</a:t>
            </a:r>
          </a:p>
          <a:p>
            <a:pPr lvl="2"/>
            <a:r>
              <a:rPr lang="fr-CA" dirty="0" smtClean="0"/>
              <a:t>Entrée/Sortie</a:t>
            </a:r>
          </a:p>
          <a:p>
            <a:pPr lvl="2"/>
            <a:r>
              <a:rPr lang="fr-CA" dirty="0" smtClean="0"/>
              <a:t>Vers l’avant i.e. </a:t>
            </a:r>
            <a:r>
              <a:rPr lang="fr-CA" i="1" dirty="0" err="1" smtClean="0"/>
              <a:t>forward</a:t>
            </a:r>
            <a:endParaRPr lang="fr-CA" i="1" dirty="0" smtClean="0"/>
          </a:p>
          <a:p>
            <a:pPr lvl="2"/>
            <a:r>
              <a:rPr lang="fr-CA" dirty="0" smtClean="0"/>
              <a:t>Bidirectionnel</a:t>
            </a:r>
          </a:p>
          <a:p>
            <a:pPr lvl="2"/>
            <a:r>
              <a:rPr lang="fr-CA" dirty="0" smtClean="0"/>
              <a:t>Sans restriction i.e. </a:t>
            </a:r>
            <a:r>
              <a:rPr lang="fr-CA" i="1" dirty="0" err="1" smtClean="0"/>
              <a:t>random</a:t>
            </a:r>
            <a:r>
              <a:rPr lang="fr-CA" i="1" dirty="0" smtClean="0"/>
              <a:t> </a:t>
            </a:r>
            <a:r>
              <a:rPr lang="fr-CA" i="1" dirty="0" err="1" smtClean="0"/>
              <a:t>access</a:t>
            </a:r>
            <a:endParaRPr lang="fr-CA" i="1" dirty="0" smtClean="0"/>
          </a:p>
          <a:p>
            <a:pPr lvl="1"/>
            <a:r>
              <a:rPr lang="fr-CA" dirty="0" smtClean="0"/>
              <a:t>Outils prédéfinis</a:t>
            </a:r>
          </a:p>
          <a:p>
            <a:pPr lvl="2"/>
            <a:r>
              <a:rPr lang="fr-CA" dirty="0" err="1"/>
              <a:t>std</a:t>
            </a:r>
            <a:r>
              <a:rPr lang="fr-CA" dirty="0"/>
              <a:t>::</a:t>
            </a:r>
            <a:r>
              <a:rPr lang="fr-CA" dirty="0" err="1" smtClean="0"/>
              <a:t>back_inserter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front_inserter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inserter</a:t>
            </a:r>
            <a:endParaRPr lang="fr-CA" dirty="0" smtClean="0"/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reverse_iterator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6361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Algorithmes</a:t>
            </a:r>
          </a:p>
          <a:p>
            <a:pPr lvl="1"/>
            <a:r>
              <a:rPr lang="fr-CA" dirty="0" smtClean="0"/>
              <a:t>Actions exprimées avec des </a:t>
            </a:r>
            <a:r>
              <a:rPr lang="fr-CA" dirty="0" err="1" smtClean="0"/>
              <a:t>itérateurs</a:t>
            </a:r>
            <a:endParaRPr lang="fr-CA" dirty="0" smtClean="0"/>
          </a:p>
          <a:p>
            <a:pPr lvl="1"/>
            <a:r>
              <a:rPr lang="fr-CA" dirty="0" smtClean="0"/>
              <a:t>Non mutable</a:t>
            </a:r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for_each</a:t>
            </a:r>
            <a:endParaRPr lang="fr-CA" dirty="0" smtClean="0"/>
          </a:p>
          <a:p>
            <a:pPr lvl="2"/>
            <a:r>
              <a:rPr lang="fr-CA" dirty="0" err="1" smtClean="0"/>
              <a:t>std</a:t>
            </a:r>
            <a:r>
              <a:rPr lang="fr-CA" dirty="0"/>
              <a:t>::</a:t>
            </a:r>
            <a:r>
              <a:rPr lang="fr-CA" dirty="0" err="1" smtClean="0"/>
              <a:t>find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find_if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find_end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first_first_of</a:t>
            </a:r>
            <a:endParaRPr lang="fr-CA" dirty="0" smtClean="0"/>
          </a:p>
          <a:p>
            <a:pPr lvl="2"/>
            <a:r>
              <a:rPr lang="fr-CA" dirty="0" err="1"/>
              <a:t>std</a:t>
            </a:r>
            <a:r>
              <a:rPr lang="fr-CA" dirty="0"/>
              <a:t>::</a:t>
            </a:r>
            <a:r>
              <a:rPr lang="fr-CA" dirty="0" smtClean="0"/>
              <a:t>count,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count_if</a:t>
            </a:r>
            <a:endParaRPr lang="fr-CA" dirty="0"/>
          </a:p>
          <a:p>
            <a:pPr lvl="1"/>
            <a:r>
              <a:rPr lang="fr-CA" dirty="0" smtClean="0"/>
              <a:t>Mutable</a:t>
            </a:r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::copy,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copy_backward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::reverse</a:t>
            </a:r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fill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generate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transform</a:t>
            </a:r>
            <a:endParaRPr lang="fr-CA" dirty="0" smtClean="0"/>
          </a:p>
          <a:p>
            <a:pPr lvl="2"/>
            <a:r>
              <a:rPr lang="fr-CA" dirty="0" err="1" smtClean="0"/>
              <a:t>std</a:t>
            </a:r>
            <a:r>
              <a:rPr lang="fr-CA" dirty="0" smtClean="0"/>
              <a:t>::sort,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lower_bound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upper_bound</a:t>
            </a:r>
            <a:endParaRPr lang="fr-CA" dirty="0" smtClean="0"/>
          </a:p>
          <a:p>
            <a:pPr lvl="2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2611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105877</TotalTime>
  <Words>7422</Words>
  <Application>Microsoft Office PowerPoint</Application>
  <PresentationFormat>On-screen Show (4:3)</PresentationFormat>
  <Paragraphs>2043</Paragraphs>
  <Slides>142</Slides>
  <Notes>142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3" baseType="lpstr">
      <vt:lpstr>Office Theme</vt:lpstr>
      <vt:lpstr>Langage C++ avancé</vt:lpstr>
      <vt:lpstr>Présentations</vt:lpstr>
      <vt:lpstr>Logistique</vt:lpstr>
      <vt:lpstr>Objectif</vt:lpstr>
      <vt:lpstr>Cheminement</vt:lpstr>
      <vt:lpstr>Méthodologie</vt:lpstr>
      <vt:lpstr>IDE</vt:lpstr>
      <vt:lpstr>GIT</vt:lpstr>
      <vt:lpstr>Contexte</vt:lpstr>
      <vt:lpstr>Introduction</vt:lpstr>
      <vt:lpstr>Vision</vt:lpstr>
      <vt:lpstr>Plan</vt:lpstr>
      <vt:lpstr>Compilation</vt:lpstr>
      <vt:lpstr>Exécutable</vt:lpstr>
      <vt:lpstr>Binaires</vt:lpstr>
      <vt:lpstr>Mémoire</vt:lpstr>
      <vt:lpstr>Mémoire</vt:lpstr>
      <vt:lpstr>Exercice Dirigé</vt:lpstr>
      <vt:lpstr>PowerPoint Presentation</vt:lpstr>
      <vt:lpstr>C/C++</vt:lpstr>
      <vt:lpstr>Linker</vt:lpstr>
      <vt:lpstr>Post-Build</vt:lpstr>
      <vt:lpstr>Sortie</vt:lpstr>
      <vt:lpstr>Désassembleur</vt:lpstr>
      <vt:lpstr>Dépendances</vt:lpstr>
      <vt:lpstr>Librairie dynamique</vt:lpstr>
      <vt:lpstr>freeglut.h</vt:lpstr>
      <vt:lpstr>Décorations</vt:lpstr>
      <vt:lpstr>Exercice Pratique</vt:lpstr>
      <vt:lpstr>Projet</vt:lpstr>
      <vt:lpstr>Décorations</vt:lpstr>
      <vt:lpstr>Décorations</vt:lpstr>
      <vt:lpstr>Dépendances</vt:lpstr>
      <vt:lpstr>CRT</vt:lpstr>
      <vt:lpstr>CRT</vt:lpstr>
      <vt:lpstr>CRT</vt:lpstr>
      <vt:lpstr>Cibles</vt:lpstr>
      <vt:lpstr>Exercice Pratique</vt:lpstr>
      <vt:lpstr>Projet</vt:lpstr>
      <vt:lpstr>Discussion</vt:lpstr>
      <vt:lpstr>Gestion d’erreur</vt:lpstr>
      <vt:lpstr>Try</vt:lpstr>
      <vt:lpstr>Throw</vt:lpstr>
      <vt:lpstr>Acces violation</vt:lpstr>
      <vt:lpstr>C++</vt:lpstr>
      <vt:lpstr>SEH</vt:lpstr>
      <vt:lpstr>Catch</vt:lpstr>
      <vt:lpstr>Exceptions</vt:lpstr>
      <vt:lpstr>Exceptions</vt:lpstr>
      <vt:lpstr>Exceptions</vt:lpstr>
      <vt:lpstr>Exceptions</vt:lpstr>
      <vt:lpstr>Exceptions</vt:lpstr>
      <vt:lpstr>Chemins d’exécution ?</vt:lpstr>
      <vt:lpstr>Exceptions</vt:lpstr>
      <vt:lpstr>Exercice Dirigé</vt:lpstr>
      <vt:lpstr>Stack&lt;T&gt;</vt:lpstr>
      <vt:lpstr>Test</vt:lpstr>
      <vt:lpstr>Code (push)</vt:lpstr>
      <vt:lpstr>Code (push)</vt:lpstr>
      <vt:lpstr>Code (pop)</vt:lpstr>
      <vt:lpstr>Code (pop, top)</vt:lpstr>
      <vt:lpstr>Code (top)</vt:lpstr>
      <vt:lpstr>StackBase&lt;T&gt;</vt:lpstr>
      <vt:lpstr>Code (1 de 3)</vt:lpstr>
      <vt:lpstr>Code (2 de 3)</vt:lpstr>
      <vt:lpstr>Code (3 de 3)</vt:lpstr>
      <vt:lpstr>Garantie</vt:lpstr>
      <vt:lpstr>Exceptions</vt:lpstr>
      <vt:lpstr>Exceptions</vt:lpstr>
      <vt:lpstr>RAII</vt:lpstr>
      <vt:lpstr>RAII</vt:lpstr>
      <vt:lpstr>RAII</vt:lpstr>
      <vt:lpstr>RAII</vt:lpstr>
      <vt:lpstr>Spécifications</vt:lpstr>
      <vt:lpstr>Exercice Pratique</vt:lpstr>
      <vt:lpstr>Projet</vt:lpstr>
      <vt:lpstr>Template</vt:lpstr>
      <vt:lpstr>Template</vt:lpstr>
      <vt:lpstr>Template</vt:lpstr>
      <vt:lpstr>Template</vt:lpstr>
      <vt:lpstr>Sur demande</vt:lpstr>
      <vt:lpstr>Sur demande</vt:lpstr>
      <vt:lpstr>Déduction</vt:lpstr>
      <vt:lpstr>Déduction</vt:lpstr>
      <vt:lpstr>Déduction</vt:lpstr>
      <vt:lpstr>Typename</vt:lpstr>
      <vt:lpstr>Types dépendants</vt:lpstr>
      <vt:lpstr>Types dépendants</vt:lpstr>
      <vt:lpstr>Types dépendants</vt:lpstr>
      <vt:lpstr>Templates</vt:lpstr>
      <vt:lpstr>Exercice Pratique</vt:lpstr>
      <vt:lpstr>Architecture</vt:lpstr>
      <vt:lpstr>Projet</vt:lpstr>
      <vt:lpstr>Discussion</vt:lpstr>
      <vt:lpstr>STL</vt:lpstr>
      <vt:lpstr>std::vector&lt;T&gt;</vt:lpstr>
      <vt:lpstr>STL</vt:lpstr>
      <vt:lpstr>STL</vt:lpstr>
      <vt:lpstr>STL</vt:lpstr>
      <vt:lpstr>Foncteurs</vt:lpstr>
      <vt:lpstr>Foncteurs</vt:lpstr>
      <vt:lpstr>Itérateurs</vt:lpstr>
      <vt:lpstr>STL</vt:lpstr>
      <vt:lpstr>Algorithmes</vt:lpstr>
      <vt:lpstr>Exercice Pratique</vt:lpstr>
      <vt:lpstr>Projet</vt:lpstr>
      <vt:lpstr>Polymorphisme</vt:lpstr>
      <vt:lpstr>Polymorphisme statique</vt:lpstr>
      <vt:lpstr>CRTP</vt:lpstr>
      <vt:lpstr>CRTP</vt:lpstr>
      <vt:lpstr>Exercice Pratique</vt:lpstr>
      <vt:lpstr>Projet</vt:lpstr>
      <vt:lpstr>Politiques</vt:lpstr>
      <vt:lpstr>Politiques</vt:lpstr>
      <vt:lpstr>Politiques</vt:lpstr>
      <vt:lpstr>Exercice Pratique</vt:lpstr>
      <vt:lpstr>Projet</vt:lpstr>
      <vt:lpstr>Spécialisation</vt:lpstr>
      <vt:lpstr>Spécialisation</vt:lpstr>
      <vt:lpstr>Spécialisation partielle</vt:lpstr>
      <vt:lpstr>Méta programmation</vt:lpstr>
      <vt:lpstr>Traits</vt:lpstr>
      <vt:lpstr>Traits</vt:lpstr>
      <vt:lpstr>Traits</vt:lpstr>
      <vt:lpstr>Templates</vt:lpstr>
      <vt:lpstr>Templates</vt:lpstr>
      <vt:lpstr>SFINAE</vt:lpstr>
      <vt:lpstr>SFINAE</vt:lpstr>
      <vt:lpstr>SFINAE</vt:lpstr>
      <vt:lpstr>SFINAE</vt:lpstr>
      <vt:lpstr>SFINAE</vt:lpstr>
      <vt:lpstr>SFINAE</vt:lpstr>
      <vt:lpstr>Exercice Pratique</vt:lpstr>
      <vt:lpstr>Projet</vt:lpstr>
      <vt:lpstr>C++11</vt:lpstr>
      <vt:lpstr>C++11</vt:lpstr>
      <vt:lpstr>C++11</vt:lpstr>
      <vt:lpstr>C++11</vt:lpstr>
      <vt:lpstr>C++11</vt:lpstr>
      <vt:lpstr>Avant de quitter</vt:lpstr>
      <vt:lpstr>Références</vt:lpstr>
      <vt:lpstr>Sites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C++</dc:title>
  <dc:creator>Eric</dc:creator>
  <cp:lastModifiedBy>Eric</cp:lastModifiedBy>
  <cp:revision>623</cp:revision>
  <dcterms:created xsi:type="dcterms:W3CDTF">2006-08-16T00:00:00Z</dcterms:created>
  <dcterms:modified xsi:type="dcterms:W3CDTF">2013-03-10T23:37:45Z</dcterms:modified>
</cp:coreProperties>
</file>