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261" r:id="rId2"/>
    <p:sldId id="263" r:id="rId3"/>
    <p:sldId id="256" r:id="rId4"/>
    <p:sldId id="257" r:id="rId5"/>
    <p:sldId id="259" r:id="rId6"/>
    <p:sldId id="262" r:id="rId7"/>
    <p:sldId id="260" r:id="rId8"/>
    <p:sldId id="264" r:id="rId9"/>
    <p:sldId id="266" r:id="rId10"/>
    <p:sldId id="265" r:id="rId11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9145" autoAdjust="0"/>
  </p:normalViewPr>
  <p:slideViewPr>
    <p:cSldViewPr>
      <p:cViewPr varScale="1">
        <p:scale>
          <a:sx n="68" d="100"/>
          <a:sy n="68" d="100"/>
        </p:scale>
        <p:origin x="82" y="4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28D51FF-FEBD-4F38-B452-1C2C1D20BF6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461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92B04-9BF3-42C7-9730-094CB85D40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45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DC162-EE6D-4303-9FC1-6BF049DC133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58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8C32F-1D40-4BF7-89F7-201B8F93C0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50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BA775-10BF-4648-A1B6-F69E72B7BEA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54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CF672-EA4B-4E37-BDA9-0C09D69417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94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24717-C0F0-4AFB-A7F7-54AE18F3376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67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F48D8-3497-40B6-B85B-7253A716B59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82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5AA2-4826-499A-8572-B4036D5176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B8604-6979-4525-8898-C3FA55B653B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24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13162-FA17-401E-B5CC-B06CAFF6DF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00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6139A-6636-4F55-AA1E-204F640EA2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52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0F0FAB6-E0FB-4719-87F3-96A6FCD669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"/>
          <p:cNvSpPr txBox="1">
            <a:spLocks noChangeArrowheads="1"/>
          </p:cNvSpPr>
          <p:nvPr/>
        </p:nvSpPr>
        <p:spPr bwMode="auto">
          <a:xfrm>
            <a:off x="323850" y="549275"/>
            <a:ext cx="223202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3600" b="1" dirty="0"/>
              <a:t>Audited </a:t>
            </a:r>
            <a:r>
              <a:rPr lang="en-CA" altLang="en-US" sz="3600" b="1" dirty="0" smtClean="0"/>
              <a:t>2024 </a:t>
            </a:r>
            <a:r>
              <a:rPr lang="en-CA" altLang="en-US" sz="3600" b="1" dirty="0"/>
              <a:t>Revenues and Expenses.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3600" b="1" dirty="0"/>
              <a:t>See APS Bulletin </a:t>
            </a:r>
            <a:r>
              <a:rPr lang="en-CA" altLang="en-US" sz="3600" b="1" dirty="0" smtClean="0"/>
              <a:t>June 2025</a:t>
            </a:r>
            <a:endParaRPr lang="en-CA" alt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0"/>
            <a:ext cx="529331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458200" cy="1143000"/>
          </a:xfrm>
        </p:spPr>
        <p:txBody>
          <a:bodyPr/>
          <a:lstStyle/>
          <a:p>
            <a:r>
              <a:rPr lang="en-CA" b="1" dirty="0" smtClean="0"/>
              <a:t>Appointment of Auditors for 2025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12" y="1647365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Motion to appoint the following APS members as auditors for the </a:t>
            </a:r>
            <a:r>
              <a:rPr lang="en-US" dirty="0" smtClean="0"/>
              <a:t>2025 </a:t>
            </a:r>
            <a:r>
              <a:rPr lang="en-US" dirty="0"/>
              <a:t>APS Treasurer Books and Minutes:</a:t>
            </a:r>
          </a:p>
          <a:p>
            <a:r>
              <a:rPr lang="en-US" dirty="0"/>
              <a:t>	</a:t>
            </a:r>
            <a:r>
              <a:rPr lang="en-US" dirty="0" smtClean="0"/>
              <a:t>Jennifer Hibbard</a:t>
            </a:r>
          </a:p>
          <a:p>
            <a:r>
              <a:rPr lang="en-US" dirty="0"/>
              <a:t>	</a:t>
            </a:r>
            <a:r>
              <a:rPr lang="en-US" dirty="0" smtClean="0"/>
              <a:t>Lorraine </a:t>
            </a:r>
            <a:r>
              <a:rPr lang="en-US" dirty="0" err="1" smtClean="0"/>
              <a:t>Stratkotter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If for some unforeseen reason, either person cannot perform this function, the APS Executive will appoint another APS member to audit the </a:t>
            </a:r>
            <a:r>
              <a:rPr lang="en-US" sz="2800" dirty="0" smtClean="0"/>
              <a:t>2025 </a:t>
            </a:r>
            <a:r>
              <a:rPr lang="en-US" sz="2800" dirty="0"/>
              <a:t>APS Treasurer Books and Minutes.</a:t>
            </a:r>
          </a:p>
        </p:txBody>
      </p:sp>
    </p:spTree>
    <p:extLst>
      <p:ext uri="{BB962C8B-B14F-4D97-AF65-F5344CB8AC3E}">
        <p14:creationId xmlns:p14="http://schemas.microsoft.com/office/powerpoint/2010/main" val="67291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Statement of Society’s Financial Position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76872"/>
            <a:ext cx="7772400" cy="3320008"/>
          </a:xfrm>
        </p:spPr>
        <p:txBody>
          <a:bodyPr/>
          <a:lstStyle/>
          <a:p>
            <a:r>
              <a:rPr lang="en-US" sz="2800" dirty="0"/>
              <a:t>In accordance with Article 6.7 of the APS Bylaws, the Treasurer shall prepare for submission a statement of the Society’s financial position detailing the Revenues, Expenses, and Inventory of the Society</a:t>
            </a:r>
            <a:r>
              <a:rPr lang="en-US" sz="2800" dirty="0" smtClean="0"/>
              <a:t>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535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APS 2024 Revenues &amp; Expenses</a:t>
            </a:r>
            <a:endParaRPr lang="en-GB" altLang="en-US" sz="3600" b="1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700213"/>
            <a:ext cx="8856662" cy="4968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 smtClean="0"/>
              <a:t>		</a:t>
            </a:r>
            <a:r>
              <a:rPr lang="en-US" altLang="en-US" sz="3600" b="1" dirty="0" smtClean="0"/>
              <a:t>Revenues:		28,763.17 	Expenses:		27,195.62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		------------------------------------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		Net:			      	</a:t>
            </a:r>
            <a:r>
              <a:rPr lang="en-US" altLang="en-US" sz="3600" b="1" dirty="0"/>
              <a:t> </a:t>
            </a:r>
            <a:r>
              <a:rPr lang="en-US" altLang="en-US" sz="3600" b="1" dirty="0" smtClean="0"/>
              <a:t> 1,567.55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3200" b="1" dirty="0" smtClean="0"/>
              <a:t>   Thank you  Matthew Rhodes and Lorraine </a:t>
            </a:r>
            <a:r>
              <a:rPr lang="en-US" altLang="en-US" sz="3200" b="1" dirty="0" err="1" smtClean="0"/>
              <a:t>Stratkotter</a:t>
            </a:r>
            <a:r>
              <a:rPr lang="en-US" altLang="en-US" sz="3200" b="1" dirty="0" smtClean="0"/>
              <a:t> for auditing the 2024 Treasurer Books + Minutes!</a:t>
            </a:r>
            <a:endParaRPr lang="en-GB" altLang="en-US" sz="3200" b="1" dirty="0" smtClean="0"/>
          </a:p>
          <a:p>
            <a:pPr eaLnBrk="1" hangingPunct="1">
              <a:buFontTx/>
              <a:buNone/>
            </a:pPr>
            <a:endParaRPr lang="en-GB" alt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APS Status on Dec. 31, 2024</a:t>
            </a:r>
            <a:endParaRPr lang="en-GB" altLang="en-US" b="1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90600"/>
            <a:ext cx="8893175" cy="563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 b="1" dirty="0" smtClean="0"/>
              <a:t>Money in </a:t>
            </a:r>
            <a:r>
              <a:rPr lang="en-US" altLang="en-US" sz="3600" b="1" dirty="0" err="1" smtClean="0"/>
              <a:t>Chequing</a:t>
            </a:r>
            <a:r>
              <a:rPr lang="en-US" altLang="en-US" sz="3600" b="1" dirty="0" smtClean="0"/>
              <a:t>:	 19,423.15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GICs:				 16,400.00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Inventory Cost:	 	   1,424.44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Reserved Funds ($12,426.76) include:		   </a:t>
            </a:r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		2025 Symposium:			2,417.00</a:t>
            </a:r>
          </a:p>
          <a:p>
            <a:pPr eaLnBrk="1" hangingPunct="1">
              <a:buNone/>
            </a:pPr>
            <a:r>
              <a:rPr lang="en-US" altLang="en-US" sz="2800" b="1" dirty="0" smtClean="0"/>
              <a:t>		Hope </a:t>
            </a:r>
            <a:r>
              <a:rPr lang="en-US" altLang="en-US" sz="2800" b="1" dirty="0"/>
              <a:t>Johnson Award:		</a:t>
            </a:r>
            <a:r>
              <a:rPr lang="en-US" altLang="en-US" sz="2800" b="1" dirty="0" smtClean="0"/>
              <a:t>1,355.23</a:t>
            </a:r>
            <a:endParaRPr lang="en-US" altLang="en-US" sz="2800" b="1" dirty="0"/>
          </a:p>
          <a:p>
            <a:pPr eaLnBrk="1" hangingPunct="1">
              <a:buNone/>
            </a:pPr>
            <a:r>
              <a:rPr lang="en-US" altLang="en-US" sz="2800" b="1" dirty="0" smtClean="0"/>
              <a:t>		Public </a:t>
            </a:r>
            <a:r>
              <a:rPr lang="en-US" altLang="en-US" sz="2800" b="1" dirty="0"/>
              <a:t>Outreach:			   </a:t>
            </a:r>
            <a:r>
              <a:rPr lang="en-US" altLang="en-US" sz="2800" b="1" dirty="0" smtClean="0"/>
              <a:t>621.04</a:t>
            </a:r>
          </a:p>
          <a:p>
            <a:pPr eaLnBrk="1" hangingPunct="1">
              <a:buNone/>
            </a:pPr>
            <a:r>
              <a:rPr lang="en-US" altLang="en-US" sz="2800" b="1" dirty="0" smtClean="0"/>
              <a:t>		Library</a:t>
            </a:r>
            <a:r>
              <a:rPr lang="en-US" altLang="en-US" sz="2800" b="1" dirty="0"/>
              <a:t>:				   </a:t>
            </a:r>
            <a:r>
              <a:rPr lang="en-US" altLang="en-US" sz="2800" b="1" dirty="0" smtClean="0"/>
              <a:t>592.67</a:t>
            </a:r>
          </a:p>
          <a:p>
            <a:pPr eaLnBrk="1" hangingPunct="1">
              <a:buNone/>
            </a:pPr>
            <a:r>
              <a:rPr lang="en-US" altLang="en-US" sz="2800" b="1" dirty="0" smtClean="0"/>
              <a:t>		Future </a:t>
            </a:r>
            <a:r>
              <a:rPr lang="en-US" altLang="en-US" sz="2800" b="1" dirty="0"/>
              <a:t>T-shirt purchase:	   </a:t>
            </a:r>
            <a:r>
              <a:rPr lang="en-US" altLang="en-US" sz="2800" b="1" dirty="0" smtClean="0"/>
              <a:t>639.45</a:t>
            </a:r>
            <a:endParaRPr lang="en-US" altLang="en-US" sz="2800" b="1" dirty="0"/>
          </a:p>
          <a:p>
            <a:pPr eaLnBrk="1" hangingPunct="1">
              <a:buNone/>
            </a:pPr>
            <a:r>
              <a:rPr lang="en-US" altLang="en-US" sz="2800" b="1" dirty="0" smtClean="0"/>
              <a:t>		Future </a:t>
            </a:r>
            <a:r>
              <a:rPr lang="en-US" altLang="en-US" sz="2800" b="1" dirty="0"/>
              <a:t>Liability Insurance:	6</a:t>
            </a:r>
            <a:r>
              <a:rPr lang="en-US" altLang="en-US" sz="2800" b="1" dirty="0" smtClean="0"/>
              <a:t>,801.37</a:t>
            </a:r>
            <a:endParaRPr lang="en-US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153400" cy="282359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Guide To Common Vertebrate Fossils from the Cretaceous of Alberta </a:t>
            </a:r>
            <a:br>
              <a:rPr lang="en-US" altLang="en-US" b="1" dirty="0" smtClean="0"/>
            </a:br>
            <a:r>
              <a:rPr lang="en-US" altLang="en-US" b="1" dirty="0" smtClean="0"/>
              <a:t>Summary to Dec. 31, 2024</a:t>
            </a:r>
            <a:endParaRPr lang="en-GB" altLang="en-US" sz="36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3501008"/>
            <a:ext cx="8064500" cy="273632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 b="1" dirty="0" smtClean="0"/>
              <a:t>Sold:  			1520 (128 in 2024)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Donated:		  	</a:t>
            </a:r>
            <a:r>
              <a:rPr lang="en-US" altLang="en-US" sz="3600" b="1" dirty="0"/>
              <a:t> </a:t>
            </a:r>
            <a:r>
              <a:rPr lang="en-US" altLang="en-US" sz="3600" b="1" dirty="0" smtClean="0"/>
              <a:t> 153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Printed:			1698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Net Revenue: 	$8,207.96</a:t>
            </a:r>
          </a:p>
          <a:p>
            <a:pPr eaLnBrk="1" hangingPunct="1">
              <a:buFontTx/>
              <a:buNone/>
            </a:pPr>
            <a:endParaRPr lang="en-GB" altLang="en-US" sz="3200" b="1" dirty="0" smtClean="0"/>
          </a:p>
          <a:p>
            <a:pPr eaLnBrk="1" hangingPunct="1">
              <a:buFontTx/>
              <a:buNone/>
            </a:pPr>
            <a:endParaRPr lang="en-GB" altLang="en-US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153400" cy="2088232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Now There Was A Lady! </a:t>
            </a:r>
            <a:br>
              <a:rPr lang="en-US" altLang="en-US" b="1" dirty="0" smtClean="0"/>
            </a:br>
            <a:r>
              <a:rPr lang="en-US" altLang="en-US" b="1" dirty="0" smtClean="0"/>
              <a:t>Hope Johnson LL.D. 1916-2010</a:t>
            </a:r>
            <a:br>
              <a:rPr lang="en-US" altLang="en-US" b="1" dirty="0" smtClean="0"/>
            </a:br>
            <a:r>
              <a:rPr lang="en-US" altLang="en-US" b="1" dirty="0" smtClean="0"/>
              <a:t>Summary to Dec. 31, 2024</a:t>
            </a:r>
            <a:endParaRPr lang="en-GB" altLang="en-US" sz="3600" b="1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2554506"/>
            <a:ext cx="8064500" cy="382682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600" b="1" dirty="0" smtClean="0"/>
              <a:t>Sold:  				 101 (</a:t>
            </a:r>
            <a:r>
              <a:rPr lang="en-US" altLang="en-US" sz="3600" b="1" dirty="0"/>
              <a:t>3</a:t>
            </a:r>
            <a:r>
              <a:rPr lang="en-US" altLang="en-US" sz="3600" b="1" dirty="0" smtClean="0"/>
              <a:t> in 2024)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Donated:			  	  29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Printed:			</a:t>
            </a:r>
            <a:r>
              <a:rPr lang="en-US" altLang="en-US" sz="3600" b="1" dirty="0"/>
              <a:t>	</a:t>
            </a:r>
            <a:r>
              <a:rPr lang="en-US" altLang="en-US" sz="3600" b="1" dirty="0" smtClean="0"/>
              <a:t>130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Net Loss: 		    $12.12 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Currently this book is out of print until there is demand to print more copies</a:t>
            </a:r>
          </a:p>
          <a:p>
            <a:pPr eaLnBrk="1" hangingPunct="1">
              <a:buFontTx/>
              <a:buNone/>
            </a:pPr>
            <a:r>
              <a:rPr lang="en-US" altLang="en-US" sz="3600" b="1" dirty="0"/>
              <a:t> </a:t>
            </a:r>
            <a:r>
              <a:rPr lang="en-US" altLang="en-US" sz="3600" b="1" dirty="0" smtClean="0"/>
              <a:t>  </a:t>
            </a:r>
            <a:endParaRPr lang="en-GB" altLang="en-US" sz="3200" b="1" dirty="0" smtClean="0"/>
          </a:p>
          <a:p>
            <a:pPr eaLnBrk="1" hangingPunct="1">
              <a:buFontTx/>
              <a:buNone/>
            </a:pPr>
            <a:endParaRPr lang="en-GB" alt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1459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692696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APS Status on April 30, 2025</a:t>
            </a:r>
            <a:endParaRPr lang="en-GB" altLang="en-US" sz="4000" b="1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620688"/>
            <a:ext cx="8893175" cy="56388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3600" b="1" dirty="0" smtClean="0"/>
              <a:t>Money in </a:t>
            </a:r>
            <a:r>
              <a:rPr lang="en-US" altLang="en-US" sz="3600" b="1" dirty="0" err="1" smtClean="0"/>
              <a:t>Chequing</a:t>
            </a:r>
            <a:r>
              <a:rPr lang="en-US" altLang="en-US" sz="3600" b="1" dirty="0" smtClean="0"/>
              <a:t>:      	  </a:t>
            </a:r>
            <a:r>
              <a:rPr lang="en-US" altLang="en-US" sz="3600" b="1" dirty="0" smtClean="0"/>
              <a:t>14,893.69</a:t>
            </a:r>
            <a:endParaRPr lang="en-US" altLang="en-US" sz="3600" b="1" dirty="0" smtClean="0"/>
          </a:p>
          <a:p>
            <a:pPr eaLnBrk="1" hangingPunct="1">
              <a:buNone/>
            </a:pPr>
            <a:r>
              <a:rPr lang="en-US" altLang="en-US" sz="2400" b="1" dirty="0" smtClean="0"/>
              <a:t>(after deducting </a:t>
            </a:r>
            <a:r>
              <a:rPr lang="en-US" altLang="en-US" sz="2400" b="1" dirty="0" err="1" smtClean="0"/>
              <a:t>cheques</a:t>
            </a:r>
            <a:r>
              <a:rPr lang="en-US" altLang="en-US" sz="2400" b="1" dirty="0" smtClean="0"/>
              <a:t> and expenses not yet reimbursed)</a:t>
            </a:r>
          </a:p>
          <a:p>
            <a:pPr eaLnBrk="1" hangingPunct="1">
              <a:buNone/>
            </a:pPr>
            <a:r>
              <a:rPr lang="en-US" altLang="en-US" sz="3600" b="1" dirty="0" smtClean="0"/>
              <a:t>GICs:			     	 	  16,400.00</a:t>
            </a:r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Inventory Cost:	 	   	    </a:t>
            </a:r>
            <a:r>
              <a:rPr lang="en-US" altLang="en-US" sz="3600" b="1" dirty="0" smtClean="0"/>
              <a:t>2,974.64</a:t>
            </a:r>
            <a:endParaRPr lang="en-US" altLang="en-US" sz="2800" b="1" dirty="0" smtClean="0"/>
          </a:p>
          <a:p>
            <a:pPr eaLnBrk="1" hangingPunct="1">
              <a:buFontTx/>
              <a:buNone/>
            </a:pPr>
            <a:r>
              <a:rPr lang="en-US" altLang="en-US" sz="3600" b="1" dirty="0" smtClean="0"/>
              <a:t>Reserved Funds ($</a:t>
            </a:r>
            <a:r>
              <a:rPr lang="en-US" altLang="en-US" sz="3600" b="1" dirty="0" smtClean="0"/>
              <a:t>12,183.76) </a:t>
            </a:r>
            <a:r>
              <a:rPr lang="en-US" altLang="en-US" sz="3600" b="1" dirty="0" smtClean="0"/>
              <a:t>include:</a:t>
            </a:r>
            <a:r>
              <a:rPr lang="en-US" altLang="en-US" b="1" dirty="0" smtClean="0"/>
              <a:t>	     </a:t>
            </a:r>
            <a:r>
              <a:rPr lang="en-US" altLang="en-US" b="1" dirty="0" smtClean="0"/>
              <a:t>  </a:t>
            </a:r>
            <a:endParaRPr lang="en-US" altLang="en-US" b="1" dirty="0" smtClean="0"/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		2026 Symposium </a:t>
            </a:r>
            <a:r>
              <a:rPr lang="en-US" altLang="en-US" sz="2800" b="1" dirty="0"/>
              <a:t>	</a:t>
            </a:r>
            <a:r>
              <a:rPr lang="en-US" altLang="en-US" sz="2800" b="1" dirty="0" smtClean="0"/>
              <a:t>	</a:t>
            </a:r>
            <a:r>
              <a:rPr lang="en-US" altLang="en-US" sz="2800" b="1" dirty="0"/>
              <a:t>	</a:t>
            </a:r>
            <a:r>
              <a:rPr lang="en-US" altLang="en-US" sz="2800" b="1" dirty="0" smtClean="0"/>
              <a:t>1,974.00   </a:t>
            </a:r>
            <a:endParaRPr lang="en-US" altLang="en-US" sz="2800" b="1" dirty="0" smtClean="0"/>
          </a:p>
          <a:p>
            <a:pPr eaLnBrk="1" hangingPunct="1">
              <a:buNone/>
            </a:pPr>
            <a:r>
              <a:rPr lang="en-US" altLang="en-US" sz="2800" b="1" dirty="0" smtClean="0"/>
              <a:t>		Hope </a:t>
            </a:r>
            <a:r>
              <a:rPr lang="en-US" altLang="en-US" sz="2800" b="1" dirty="0"/>
              <a:t>Johnson Award:		</a:t>
            </a:r>
            <a:r>
              <a:rPr lang="en-US" altLang="en-US" sz="2800" b="1" dirty="0" smtClean="0"/>
              <a:t>1,355.23</a:t>
            </a:r>
            <a:endParaRPr lang="en-US" altLang="en-US" sz="2800" b="1" dirty="0"/>
          </a:p>
          <a:p>
            <a:pPr eaLnBrk="1" hangingPunct="1">
              <a:buNone/>
            </a:pPr>
            <a:r>
              <a:rPr lang="en-US" altLang="en-US" sz="2800" b="1" dirty="0" smtClean="0"/>
              <a:t>		Public </a:t>
            </a:r>
            <a:r>
              <a:rPr lang="en-US" altLang="en-US" sz="2800" b="1" dirty="0"/>
              <a:t>Outreach:			</a:t>
            </a:r>
            <a:r>
              <a:rPr lang="en-US" altLang="en-US" sz="2800" b="1" dirty="0" smtClean="0"/>
              <a:t>   621.04</a:t>
            </a:r>
            <a:endParaRPr lang="en-US" altLang="en-US" sz="2800" b="1" dirty="0"/>
          </a:p>
          <a:p>
            <a:pPr eaLnBrk="1" hangingPunct="1">
              <a:buFontTx/>
              <a:buNone/>
            </a:pPr>
            <a:r>
              <a:rPr lang="en-US" altLang="en-US" sz="2800" b="1" dirty="0" smtClean="0"/>
              <a:t>		Library</a:t>
            </a:r>
            <a:r>
              <a:rPr lang="en-US" altLang="en-US" sz="2800" b="1" dirty="0"/>
              <a:t>:				  </a:t>
            </a:r>
            <a:r>
              <a:rPr lang="en-US" altLang="en-US" sz="2800" b="1" dirty="0" smtClean="0"/>
              <a:t> 592.67</a:t>
            </a:r>
          </a:p>
          <a:p>
            <a:pPr eaLnBrk="1" hangingPunct="1">
              <a:buNone/>
            </a:pPr>
            <a:r>
              <a:rPr lang="en-US" altLang="en-US" sz="2800" b="1" dirty="0" smtClean="0"/>
              <a:t>		Future </a:t>
            </a:r>
            <a:r>
              <a:rPr lang="en-US" altLang="en-US" sz="2800" b="1" dirty="0"/>
              <a:t>T-shirt purchase:	</a:t>
            </a:r>
            <a:r>
              <a:rPr lang="en-US" altLang="en-US" sz="2800" b="1" dirty="0" smtClean="0"/>
              <a:t>   839.45</a:t>
            </a:r>
            <a:r>
              <a:rPr lang="en-US" altLang="en-US" sz="2800" b="1" dirty="0"/>
              <a:t> </a:t>
            </a:r>
            <a:r>
              <a:rPr lang="en-US" altLang="en-US" sz="2800" b="1" dirty="0" smtClean="0"/>
              <a:t> </a:t>
            </a:r>
            <a:endParaRPr lang="en-US" altLang="en-US" sz="2800" b="1" dirty="0"/>
          </a:p>
          <a:p>
            <a:pPr eaLnBrk="1" hangingPunct="1">
              <a:buNone/>
            </a:pPr>
            <a:r>
              <a:rPr lang="en-US" altLang="en-US" sz="2800" b="1" dirty="0" smtClean="0"/>
              <a:t>		Future </a:t>
            </a:r>
            <a:r>
              <a:rPr lang="en-US" altLang="en-US" sz="2800" b="1" dirty="0"/>
              <a:t>Liability Insurance:	 </a:t>
            </a:r>
            <a:r>
              <a:rPr lang="en-US" altLang="en-US" sz="2800" b="1" dirty="0" smtClean="0"/>
              <a:t>6,801.37</a:t>
            </a:r>
            <a:endParaRPr lang="en-US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Statement of Society’s Financial Position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accordance with Article 6.7 of the APS Bylaws, the Treasurer shall prepare for submission a statement of the Society’s financial position detailing the Revenues, Expenses, and Inventory of the Society</a:t>
            </a:r>
            <a:r>
              <a:rPr lang="en-US" sz="2800" dirty="0" smtClean="0"/>
              <a:t>.</a:t>
            </a:r>
            <a:endParaRPr lang="en-US" dirty="0"/>
          </a:p>
          <a:p>
            <a:r>
              <a:rPr lang="en-US" sz="2800" dirty="0"/>
              <a:t>Motion: to approve the audited </a:t>
            </a:r>
            <a:r>
              <a:rPr lang="en-US" sz="2800" dirty="0" smtClean="0"/>
              <a:t>Revenue and Expenses Sheet </a:t>
            </a:r>
            <a:r>
              <a:rPr lang="en-US" sz="2800" dirty="0"/>
              <a:t>for </a:t>
            </a:r>
            <a:r>
              <a:rPr lang="en-US" sz="2800" dirty="0" smtClean="0"/>
              <a:t>2024, </a:t>
            </a:r>
            <a:r>
              <a:rPr lang="en-US" sz="2800" dirty="0"/>
              <a:t>and Statement of the Society’s Financial Position detailing the Revenues, Expenses and Inventory of the Society at December 31, </a:t>
            </a:r>
            <a:r>
              <a:rPr lang="en-US" sz="2800" dirty="0" smtClean="0"/>
              <a:t>2024 </a:t>
            </a:r>
            <a:r>
              <a:rPr lang="en-US" sz="2800" dirty="0"/>
              <a:t>as presented.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342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Statement of Society’s Financial Position</a:t>
            </a:r>
            <a:endParaRPr lang="en-C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92896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Books and Records of the Society </a:t>
            </a:r>
          </a:p>
          <a:p>
            <a:r>
              <a:rPr lang="en-US" dirty="0"/>
              <a:t>In accordance with Article 8.8 of the APS Bylaws, the Books and Records of the Society are being made available for inspection by any Member of the Society.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65687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241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Times New Roman</vt:lpstr>
      <vt:lpstr>Default Design</vt:lpstr>
      <vt:lpstr>PowerPoint Presentation</vt:lpstr>
      <vt:lpstr>Statement of Society’s Financial Position</vt:lpstr>
      <vt:lpstr>APS 2024 Revenues &amp; Expenses</vt:lpstr>
      <vt:lpstr>APS Status on Dec. 31, 2024</vt:lpstr>
      <vt:lpstr>Guide To Common Vertebrate Fossils from the Cretaceous of Alberta  Summary to Dec. 31, 2024</vt:lpstr>
      <vt:lpstr>Now There Was A Lady!  Hope Johnson LL.D. 1916-2010 Summary to Dec. 31, 2024</vt:lpstr>
      <vt:lpstr>APS Status on April 30, 2025</vt:lpstr>
      <vt:lpstr>Statement of Society’s Financial Position</vt:lpstr>
      <vt:lpstr>Statement of Society’s Financial Position</vt:lpstr>
      <vt:lpstr>Appointment of Auditors for 2025</vt:lpstr>
    </vt:vector>
  </TitlesOfParts>
  <Company>Marsovsky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 2005 Revenues &amp; Expenses</dc:title>
  <dc:creator>Mona Marsovsky</dc:creator>
  <cp:lastModifiedBy>Mona</cp:lastModifiedBy>
  <cp:revision>339</cp:revision>
  <cp:lastPrinted>2025-05-01T12:26:06Z</cp:lastPrinted>
  <dcterms:created xsi:type="dcterms:W3CDTF">2006-04-29T19:54:53Z</dcterms:created>
  <dcterms:modified xsi:type="dcterms:W3CDTF">2025-05-01T12:26:08Z</dcterms:modified>
</cp:coreProperties>
</file>