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D31AC-3ACB-4EDE-9E9B-35D2C10C0BBD}" v="21" dt="2024-12-10T21:10:39.181"/>
    <p1510:client id="{387934A2-98D8-45F8-AF78-9EF197310EF7}" v="215" dt="2024-12-12T00:18:37.140"/>
    <p1510:client id="{42882744-864D-4972-930E-65D3D819C31F}" v="2" dt="2024-12-11T22:11:41.220"/>
    <p1510:client id="{55D6D5A2-5B75-4C60-B74B-903D6EC55F3D}" v="7" dt="2024-12-10T21:06:43.285"/>
    <p1510:client id="{674E9715-19DF-49B5-9B12-6F1330151A8E}" v="532" dt="2024-12-11T22:05:27.202"/>
    <p1510:client id="{72A80562-8FD9-88C3-3ACD-38407D45E168}" v="366" dt="2024-12-11T23:41:10.133"/>
    <p1510:client id="{7442DC6E-E9F0-4118-8D22-6AF852B11504}" v="1239" dt="2024-12-11T02:57:20.579"/>
    <p1510:client id="{AB9110F8-C92D-46A0-9CBF-933AC6F30595}" v="215" dt="2024-12-10T23:09:26.431"/>
    <p1510:client id="{B11D15B1-CCEF-4170-8E4A-85F5337A5458}" v="32" dt="2024-12-12T00:54:23.347"/>
    <p1510:client id="{CA8A54DB-680E-48A8-872F-743C9B63967E}" v="4" dt="2024-12-10T21:09:21.424"/>
    <p1510:client id="{FF54A17E-0681-7C74-58C6-A348F1B374E9}" v="185" dt="2024-12-11T04:26:04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EE7B7-A003-422C-88A7-EF02801DF4BF}" type="datetimeFigureOut"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4759-5C92-4E3C-9C62-09BB03A58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/>
              <a:t>Generate synthetic variations in the training data to mimic real-world conditions. This could include: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/>
              <a:t>Simulating changes in lighting intensity (e.g., day, night, overcast).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/>
              <a:t>Adding weather effects such as rain, fog, snow, or shadows.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/>
              <a:t>Using libraries like </a:t>
            </a:r>
            <a:r>
              <a:rPr lang="en-US" err="1"/>
              <a:t>Albumentations</a:t>
            </a:r>
            <a:r>
              <a:rPr lang="en-US"/>
              <a:t> or Photoshop scripting to apply these effects.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4759-5C92-4E3C-9C62-09BB03A580B4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2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5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5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9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2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0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8ABDDA-8337-4D30-93BD-1BB4A0DAC3B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B94F653-26CC-44A9-8A05-CC0B026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7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F78F-972E-15B7-8F9A-3DB2B6801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323" y="1353312"/>
            <a:ext cx="10044248" cy="3035808"/>
          </a:xfrm>
        </p:spPr>
        <p:txBody>
          <a:bodyPr/>
          <a:lstStyle/>
          <a:p>
            <a:r>
              <a:rPr lang="en-US" sz="4800"/>
              <a:t>Robust models for detecting bridge defects under natural distribution shifts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49A4D-4AC4-CE4C-4C1E-CF4ECA37C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Team 4: Eric Rodriguez, Nicholas Miller, </a:t>
            </a:r>
            <a:r>
              <a:rPr lang="en-US" err="1"/>
              <a:t>Kanitta</a:t>
            </a:r>
            <a:r>
              <a:rPr lang="en-US"/>
              <a:t> </a:t>
            </a:r>
            <a:r>
              <a:rPr lang="en-US" err="1"/>
              <a:t>Srichan</a:t>
            </a:r>
            <a:r>
              <a:rPr lang="en-US"/>
              <a:t>,       Daniel Anthony</a:t>
            </a:r>
          </a:p>
        </p:txBody>
      </p:sp>
    </p:spTree>
    <p:extLst>
      <p:ext uri="{BB962C8B-B14F-4D97-AF65-F5344CB8AC3E}">
        <p14:creationId xmlns:p14="http://schemas.microsoft.com/office/powerpoint/2010/main" val="28366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D8F5-4E63-DC7E-CA32-F3675A17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0448-9A9E-1DB2-E53E-5A6EDBB1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Traditional vs. Machine Learning Approach</a:t>
            </a:r>
          </a:p>
          <a:p>
            <a:pPr>
              <a:buClr>
                <a:srgbClr val="9E3611"/>
              </a:buClr>
            </a:pPr>
            <a:endParaRPr lang="en-US" sz="16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81A99C-723E-8591-2978-18CB819D3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3187"/>
              </p:ext>
            </p:extLst>
          </p:nvPr>
        </p:nvGraphicFramePr>
        <p:xfrm>
          <a:off x="633999" y="1080398"/>
          <a:ext cx="6882270" cy="437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51">
                  <a:extLst>
                    <a:ext uri="{9D8B030D-6E8A-4147-A177-3AD203B41FA5}">
                      <a16:colId xmlns:a16="http://schemas.microsoft.com/office/drawing/2014/main" val="3869442803"/>
                    </a:ext>
                  </a:extLst>
                </a:gridCol>
                <a:gridCol w="2444317">
                  <a:extLst>
                    <a:ext uri="{9D8B030D-6E8A-4147-A177-3AD203B41FA5}">
                      <a16:colId xmlns:a16="http://schemas.microsoft.com/office/drawing/2014/main" val="3711679609"/>
                    </a:ext>
                  </a:extLst>
                </a:gridCol>
                <a:gridCol w="2500302">
                  <a:extLst>
                    <a:ext uri="{9D8B030D-6E8A-4147-A177-3AD203B41FA5}">
                      <a16:colId xmlns:a16="http://schemas.microsoft.com/office/drawing/2014/main" val="2118069332"/>
                    </a:ext>
                  </a:extLst>
                </a:gridCol>
              </a:tblGrid>
              <a:tr h="37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Aspect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Traditional Methods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Our ML Approach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959436"/>
                  </a:ext>
                </a:extLst>
              </a:tr>
              <a:tr h="6724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Efficiency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Labor-intensive, time-consuming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Automated, faster image analysis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77716"/>
                  </a:ext>
                </a:extLst>
              </a:tr>
              <a:tr h="6724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Accuracy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Prone to human error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Improved defect detection accuracy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35078"/>
                  </a:ext>
                </a:extLst>
              </a:tr>
              <a:tr h="6724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Scalability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Limited by manual effort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Easily scalable with additional data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416657"/>
                  </a:ext>
                </a:extLst>
              </a:tr>
              <a:tr h="6724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Defect Detection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Subjective, based on inspector’s experience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Consistent, data-driven analysis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91514"/>
                  </a:ext>
                </a:extLst>
              </a:tr>
              <a:tr h="634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Challenges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High cost, inconsistent outcomes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Addressed dataset quality and generalization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077812"/>
                  </a:ext>
                </a:extLst>
              </a:tr>
              <a:tr h="6724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Real-World Deployment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Difficult to standardize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Robust to distribution shifts with diverse data</a:t>
                      </a:r>
                    </a:p>
                  </a:txBody>
                  <a:tcPr marL="16796" marR="16796" marT="16796" marB="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76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34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3726-07AF-543D-A05D-7B8EA42C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01" y="103632"/>
            <a:ext cx="10960768" cy="1609344"/>
          </a:xfrm>
        </p:spPr>
        <p:txBody>
          <a:bodyPr/>
          <a:lstStyle/>
          <a:p>
            <a:r>
              <a:rPr lang="en-US"/>
              <a:t>Defining Distribution Shift &amp; robustness</a:t>
            </a:r>
            <a:endParaRPr lang="en-US">
              <a:latin typeface="Rockwell Condensed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5DF1C4-2DA3-DCFE-37E4-327E8486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163" y="1718572"/>
            <a:ext cx="6040979" cy="41422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Relative Robustness  = Measure of Robustness to Natural Distribution Shift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 sz="2000"/>
              <a:t>Difference between Accuracy of Model with Intervention and  Accuracy of Model without Intervention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 sz="2000"/>
              <a:t>Interventions used: Size, Diversity, Arch</a:t>
            </a:r>
          </a:p>
          <a:p>
            <a:pPr marL="274320" lvl="1" indent="0">
              <a:buClr>
                <a:srgbClr val="9E3611"/>
              </a:buClr>
              <a:buNone/>
            </a:pPr>
            <a:endParaRPr lang="en-US"/>
          </a:p>
          <a:p>
            <a:pPr>
              <a:buClr>
                <a:srgbClr val="9E3611"/>
              </a:buClr>
            </a:pPr>
            <a:r>
              <a:rPr lang="en-US"/>
              <a:t>Robustness to Adversarial Attacks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Gradient Sign Attack aka Fast Gradient Sign Method (FGSM)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Implemented with </a:t>
            </a:r>
            <a:r>
              <a:rPr lang="en-US" err="1"/>
              <a:t>Foolbox</a:t>
            </a:r>
            <a:r>
              <a:rPr lang="en-US"/>
              <a:t> </a:t>
            </a:r>
          </a:p>
          <a:p>
            <a:pPr lvl="2">
              <a:spcAft>
                <a:spcPts val="0"/>
              </a:spcAft>
              <a:buClr>
                <a:srgbClr val="9E3611"/>
              </a:buClr>
            </a:pPr>
            <a:r>
              <a:rPr lang="en-US"/>
              <a:t>Adds perturbations to the image by evaluating how each pixel contributes to the loss</a:t>
            </a:r>
          </a:p>
          <a:p>
            <a:pPr lvl="2">
              <a:spcAft>
                <a:spcPts val="0"/>
              </a:spcAft>
              <a:buClr>
                <a:srgbClr val="9E3611"/>
              </a:buClr>
            </a:pPr>
            <a:r>
              <a:rPr lang="en-US">
                <a:solidFill>
                  <a:srgbClr val="202124"/>
                </a:solidFill>
                <a:latin typeface="Rockwell"/>
                <a:ea typeface="Roboto"/>
                <a:cs typeface="Roboto"/>
              </a:rPr>
              <a:t>Uses the gradients of the loss with respect to the input image to create a new image that maximizes the loss</a:t>
            </a:r>
            <a:endParaRPr lang="en-US">
              <a:latin typeface="Rockwell"/>
            </a:endParaRPr>
          </a:p>
        </p:txBody>
      </p:sp>
      <p:pic>
        <p:nvPicPr>
          <p:cNvPr id="4" name="Content Placeholder 2" descr="A screenshot of a crack in a wall&#10;&#10;Description automatically generated">
            <a:extLst>
              <a:ext uri="{FF2B5EF4-FFF2-40B4-BE49-F238E27FC236}">
                <a16:creationId xmlns:a16="http://schemas.microsoft.com/office/drawing/2014/main" id="{19243872-EB23-587C-5557-228B3EEF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9" y="3789000"/>
            <a:ext cx="3021748" cy="3140334"/>
          </a:xfrm>
          <a:prstGeom prst="rect">
            <a:avLst/>
          </a:prstGeom>
        </p:spPr>
      </p:pic>
      <p:pic>
        <p:nvPicPr>
          <p:cNvPr id="6" name="Picture 5" descr="A collage of images of cracks&#10;&#10;Description automatically generated">
            <a:extLst>
              <a:ext uri="{FF2B5EF4-FFF2-40B4-BE49-F238E27FC236}">
                <a16:creationId xmlns:a16="http://schemas.microsoft.com/office/drawing/2014/main" id="{CA2B4E8D-28EC-D3CB-1F1F-23827AFE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499" y="3790917"/>
            <a:ext cx="3032901" cy="3153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589024-BB9A-9E2C-E6C5-E8A61F4D4118}"/>
              </a:ext>
            </a:extLst>
          </p:cNvPr>
          <p:cNvSpPr txBox="1"/>
          <p:nvPr/>
        </p:nvSpPr>
        <p:spPr>
          <a:xfrm>
            <a:off x="931542" y="1518566"/>
            <a:ext cx="45479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Components of Natural Distribution Shift present our data:​</a:t>
            </a:r>
          </a:p>
          <a:p>
            <a:pPr marL="285750" indent="-285750">
              <a:buFont typeface="Calibri,Sans-Serif"/>
              <a:buChar char="-"/>
            </a:pPr>
            <a:r>
              <a:rPr lang="en-US">
                <a:cs typeface="Arial"/>
              </a:rPr>
              <a:t>Background color​ and Shading​</a:t>
            </a:r>
          </a:p>
          <a:p>
            <a:pPr marL="285750" indent="-285750">
              <a:buFont typeface="Calibri,Sans-Serif"/>
              <a:buChar char="-"/>
            </a:pPr>
            <a:r>
              <a:rPr lang="en-US">
                <a:cs typeface="Arial"/>
              </a:rPr>
              <a:t>Focus​</a:t>
            </a:r>
          </a:p>
          <a:p>
            <a:pPr marL="285750" indent="-285750">
              <a:buFont typeface="Calibri,Sans-Serif"/>
              <a:buChar char="-"/>
            </a:pPr>
            <a:r>
              <a:rPr lang="en-US">
                <a:cs typeface="Arial"/>
              </a:rPr>
              <a:t>Size/shape of crack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3F824-E8FC-919D-DFFF-48294381A5ED}"/>
              </a:ext>
            </a:extLst>
          </p:cNvPr>
          <p:cNvSpPr txBox="1"/>
          <p:nvPr/>
        </p:nvSpPr>
        <p:spPr>
          <a:xfrm>
            <a:off x="709294" y="3431164"/>
            <a:ext cx="16838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Standard Data 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DF7EC-CA77-28B6-AD9E-C9448771EC92}"/>
              </a:ext>
            </a:extLst>
          </p:cNvPr>
          <p:cNvSpPr txBox="1"/>
          <p:nvPr/>
        </p:nvSpPr>
        <p:spPr>
          <a:xfrm>
            <a:off x="3830520" y="3431164"/>
            <a:ext cx="14985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Shifted Data (P)</a:t>
            </a:r>
          </a:p>
        </p:txBody>
      </p:sp>
    </p:spTree>
    <p:extLst>
      <p:ext uri="{BB962C8B-B14F-4D97-AF65-F5344CB8AC3E}">
        <p14:creationId xmlns:p14="http://schemas.microsoft.com/office/powerpoint/2010/main" val="92240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3726-07AF-543D-A05D-7B8EA42C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48" y="129917"/>
            <a:ext cx="9965725" cy="1434290"/>
          </a:xfrm>
        </p:spPr>
        <p:txBody>
          <a:bodyPr/>
          <a:lstStyle/>
          <a:p>
            <a:r>
              <a:rPr lang="en-US"/>
              <a:t>Experiment</a:t>
            </a:r>
          </a:p>
        </p:txBody>
      </p:sp>
      <p:pic>
        <p:nvPicPr>
          <p:cNvPr id="3" name="Content Placeholder 2" descr="A screenshot of a crack in a wall&#10;&#10;Description automatically generated">
            <a:extLst>
              <a:ext uri="{FF2B5EF4-FFF2-40B4-BE49-F238E27FC236}">
                <a16:creationId xmlns:a16="http://schemas.microsoft.com/office/drawing/2014/main" id="{BD3BDD86-9C11-FB06-EDDF-2775B5ED1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0616" y="90016"/>
            <a:ext cx="3145316" cy="3263901"/>
          </a:xfrm>
        </p:spPr>
      </p:pic>
      <p:pic>
        <p:nvPicPr>
          <p:cNvPr id="4" name="Picture 3" descr="A collage of images of cracks&#10;&#10;Description automatically generated">
            <a:extLst>
              <a:ext uri="{FF2B5EF4-FFF2-40B4-BE49-F238E27FC236}">
                <a16:creationId xmlns:a16="http://schemas.microsoft.com/office/drawing/2014/main" id="{F27B20E5-6612-7223-F15A-B5BDC589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423" y="3355081"/>
            <a:ext cx="3125576" cy="3317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A09BC-C1DC-270F-067C-7AF5AD7B03F4}"/>
              </a:ext>
            </a:extLst>
          </p:cNvPr>
          <p:cNvSpPr txBox="1"/>
          <p:nvPr/>
        </p:nvSpPr>
        <p:spPr>
          <a:xfrm>
            <a:off x="6739613" y="1392862"/>
            <a:ext cx="128942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D: Standard Images</a:t>
            </a:r>
            <a:endParaRPr lang="en-US"/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B9A8C-0A18-6FB3-E208-0DF41356488B}"/>
              </a:ext>
            </a:extLst>
          </p:cNvPr>
          <p:cNvSpPr txBox="1"/>
          <p:nvPr/>
        </p:nvSpPr>
        <p:spPr>
          <a:xfrm>
            <a:off x="6735548" y="4551152"/>
            <a:ext cx="128319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P: Shifted Images</a:t>
            </a:r>
            <a:endParaRPr lang="en-US"/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906DCD8B-56CA-4355-45BF-BF64458CB242}"/>
              </a:ext>
            </a:extLst>
          </p:cNvPr>
          <p:cNvSpPr txBox="1">
            <a:spLocks/>
          </p:cNvSpPr>
          <p:nvPr/>
        </p:nvSpPr>
        <p:spPr>
          <a:xfrm>
            <a:off x="418137" y="1565084"/>
            <a:ext cx="6479005" cy="4522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u="sng"/>
              <a:t>(3) Training Sets </a:t>
            </a:r>
            <a:endParaRPr lang="en-US" sz="180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Courier New" pitchFamily="2" charset="2"/>
              <a:buChar char="o"/>
            </a:pPr>
            <a:r>
              <a:rPr lang="en-US" sz="1600"/>
              <a:t>A = Large &amp; Diverse (D &amp; P)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Courier New" pitchFamily="2" charset="2"/>
              <a:buChar char="o"/>
            </a:pPr>
            <a:r>
              <a:rPr lang="en-US" sz="1800"/>
              <a:t>B = Small &amp; Diverse (D &amp; P) </a:t>
            </a:r>
            <a:endParaRPr lang="en-US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Courier New" pitchFamily="2" charset="2"/>
              <a:buChar char="o"/>
            </a:pPr>
            <a:r>
              <a:rPr lang="en-US" sz="1800"/>
              <a:t>C = Small &amp; Standard (D only)</a:t>
            </a:r>
            <a:endParaRPr lang="en-US"/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None/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</a:pPr>
            <a:r>
              <a:rPr lang="en-US" sz="1800" u="sng"/>
              <a:t>(2) Test Sets</a:t>
            </a:r>
            <a:endParaRPr lang="en-US" sz="18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 sz="1600"/>
              <a:t>D = Standard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P</a:t>
            </a:r>
            <a:r>
              <a:rPr lang="en-US" sz="1800"/>
              <a:t> = Shifted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 u="sng"/>
              <a:t>(3) Interventions</a:t>
            </a:r>
            <a:r>
              <a:rPr lang="en-US"/>
              <a:t>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Size: Compare A to 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Diversity: Compare B </a:t>
            </a:r>
            <a:r>
              <a:rPr lang="en-US" sz="1600"/>
              <a:t>to C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 sz="1600"/>
              <a:t>Architecture: Compare A' to A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</a:pPr>
            <a:r>
              <a:rPr lang="en-US" sz="1800" u="sng"/>
              <a:t>(2) Architectures: Baseline (A) &amp; Experimental (A')</a:t>
            </a:r>
            <a:endParaRPr lang="en-US" sz="18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 sz="1600"/>
              <a:t>For each architecture, a model is trained on each training set and evaluated on the two test sets</a:t>
            </a:r>
            <a:endParaRPr lang="en-US"/>
          </a:p>
        </p:txBody>
      </p:sp>
      <p:pic>
        <p:nvPicPr>
          <p:cNvPr id="6" name="Picture 5" descr="A close-up of a data&#10;&#10;Description automatically generated">
            <a:extLst>
              <a:ext uri="{FF2B5EF4-FFF2-40B4-BE49-F238E27FC236}">
                <a16:creationId xmlns:a16="http://schemas.microsoft.com/office/drawing/2014/main" id="{666574FD-4E86-5D40-7410-40BE9999F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381" y="2851234"/>
            <a:ext cx="4180972" cy="12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526B-36B1-2F0E-2CB6-A2648C33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47794"/>
            <a:ext cx="10058400" cy="107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 Architecture &amp; Methods</a:t>
            </a:r>
          </a:p>
        </p:txBody>
      </p:sp>
      <p:pic>
        <p:nvPicPr>
          <p:cNvPr id="8" name="Picture 7" descr="A diagram of a computer algorithm&#10;&#10;Description automatically generated">
            <a:extLst>
              <a:ext uri="{FF2B5EF4-FFF2-40B4-BE49-F238E27FC236}">
                <a16:creationId xmlns:a16="http://schemas.microsoft.com/office/drawing/2014/main" id="{A136E8F7-AE29-4405-AAE8-A4512CB4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89" y="4053474"/>
            <a:ext cx="6916239" cy="223739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A62C24-10E4-2CA0-2415-09DA663BA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089" y="1322883"/>
            <a:ext cx="6916240" cy="2157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A3D05-888E-54E5-8E8E-7718F23AC7B8}"/>
              </a:ext>
            </a:extLst>
          </p:cNvPr>
          <p:cNvSpPr txBox="1"/>
          <p:nvPr/>
        </p:nvSpPr>
        <p:spPr>
          <a:xfrm>
            <a:off x="8367647" y="1575652"/>
            <a:ext cx="3347547" cy="14661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Regularization Techniques: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Data Augmentation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Early Stopping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Dropout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3A943C-3D3A-7590-2F8B-4C3A638C3B19}"/>
              </a:ext>
            </a:extLst>
          </p:cNvPr>
          <p:cNvSpPr txBox="1"/>
          <p:nvPr/>
        </p:nvSpPr>
        <p:spPr>
          <a:xfrm>
            <a:off x="3481029" y="3586842"/>
            <a:ext cx="129579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Fig.1 Base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08BF4-88BF-93E1-01D5-B9389AA9BCED}"/>
              </a:ext>
            </a:extLst>
          </p:cNvPr>
          <p:cNvSpPr txBox="1"/>
          <p:nvPr/>
        </p:nvSpPr>
        <p:spPr>
          <a:xfrm>
            <a:off x="3378056" y="6408301"/>
            <a:ext cx="190333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Fig.2 Experimental 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2D3622-CC77-C59A-A23A-B849AB1CC058}"/>
              </a:ext>
            </a:extLst>
          </p:cNvPr>
          <p:cNvSpPr txBox="1"/>
          <p:nvPr/>
        </p:nvSpPr>
        <p:spPr>
          <a:xfrm>
            <a:off x="8367647" y="4582463"/>
            <a:ext cx="3347547" cy="11778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Model Improvements:</a:t>
            </a:r>
            <a:endParaRPr lang="en-US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Additional Fine-tuning of final 10 layers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Threshold optimization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5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FBE3-BEC9-0C62-47EA-047D1AC6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64" y="93605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Results/Conclusion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518AB9-2C51-7718-2DCC-86525A59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408" y="1399513"/>
            <a:ext cx="4749155" cy="37315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/>
              <a:t>Training on Larger Datasets </a:t>
            </a:r>
            <a:r>
              <a:rPr lang="en-US" sz="1800" i="1"/>
              <a:t>improves </a:t>
            </a:r>
            <a:r>
              <a:rPr lang="en-US" sz="1800"/>
              <a:t>model performance (on experimental arch only) but </a:t>
            </a:r>
            <a:r>
              <a:rPr lang="en-US" sz="1800" i="1"/>
              <a:t>decreases </a:t>
            </a:r>
            <a:r>
              <a:rPr lang="en-US" sz="1800"/>
              <a:t>robustness to adversarial attacks </a:t>
            </a:r>
          </a:p>
          <a:p>
            <a:pPr>
              <a:buClr>
                <a:srgbClr val="9E3611"/>
              </a:buClr>
            </a:pPr>
            <a:r>
              <a:rPr lang="en-US" sz="1800"/>
              <a:t>Training on Diverse Datasets improves robustness to distribution shifts but decreases traditional performance metrics (accuracy)</a:t>
            </a:r>
          </a:p>
          <a:p>
            <a:pPr>
              <a:buClr>
                <a:srgbClr val="9E3611"/>
              </a:buClr>
            </a:pPr>
            <a:r>
              <a:rPr lang="en-US" sz="1800"/>
              <a:t>Additional fine-tuning improves model performance  </a:t>
            </a:r>
          </a:p>
          <a:p>
            <a:pPr>
              <a:buClr>
                <a:srgbClr val="9E3611"/>
              </a:buClr>
            </a:pPr>
            <a:r>
              <a:rPr lang="en-US" sz="1800"/>
              <a:t>Transfer learning is a viable approach for binary image classification with </a:t>
            </a:r>
            <a:r>
              <a:rPr lang="en-US" sz="1800">
                <a:ea typeface="+mn-lt"/>
                <a:cs typeface="+mn-lt"/>
              </a:rPr>
              <a:t>structural health monitoring (</a:t>
            </a:r>
            <a:r>
              <a:rPr lang="en-US" sz="1800"/>
              <a:t>SHM) tasks</a:t>
            </a:r>
          </a:p>
          <a:p>
            <a:pPr>
              <a:buClr>
                <a:srgbClr val="9E3611"/>
              </a:buClr>
            </a:pPr>
            <a:endParaRPr lang="en-US"/>
          </a:p>
        </p:txBody>
      </p:sp>
      <p:pic>
        <p:nvPicPr>
          <p:cNvPr id="4" name="Picture 3" descr="A graph of a curve&#10;&#10;Description automatically generated">
            <a:extLst>
              <a:ext uri="{FF2B5EF4-FFF2-40B4-BE49-F238E27FC236}">
                <a16:creationId xmlns:a16="http://schemas.microsoft.com/office/drawing/2014/main" id="{913B8E28-D9B0-9C09-A36B-79C7BA9E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8" r="12780" b="4"/>
          <a:stretch/>
        </p:blipFill>
        <p:spPr>
          <a:xfrm>
            <a:off x="1508375" y="5129933"/>
            <a:ext cx="1900223" cy="150933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3643368-9777-B5A1-B9A1-DA86BFBB1CCE}"/>
              </a:ext>
            </a:extLst>
          </p:cNvPr>
          <p:cNvSpPr txBox="1"/>
          <p:nvPr/>
        </p:nvSpPr>
        <p:spPr>
          <a:xfrm>
            <a:off x="3560990" y="5583769"/>
            <a:ext cx="159484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Best model could achieve up to 97% accuracy</a:t>
            </a:r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2F9635E-32E7-9DFE-B511-F49C4BE8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32" y="902231"/>
            <a:ext cx="5789695" cy="1781175"/>
          </a:xfrm>
          <a:prstGeom prst="rect">
            <a:avLst/>
          </a:prstGeom>
        </p:spPr>
      </p:pic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D3A9596-DE24-9D2F-C2B2-EFD354B8E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615" y="2681109"/>
            <a:ext cx="5789223" cy="1797708"/>
          </a:xfrm>
          <a:prstGeom prst="rect">
            <a:avLst/>
          </a:prstGeom>
        </p:spPr>
      </p:pic>
      <p:pic>
        <p:nvPicPr>
          <p:cNvPr id="9" name="Picture 8" descr="A screenshot of a test&#10;&#10;Description automatically generated">
            <a:extLst>
              <a:ext uri="{FF2B5EF4-FFF2-40B4-BE49-F238E27FC236}">
                <a16:creationId xmlns:a16="http://schemas.microsoft.com/office/drawing/2014/main" id="{E17CB8AF-5218-BAD3-278B-4EAC83FCE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908" y="4673669"/>
            <a:ext cx="4561396" cy="18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8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290A-65FF-6C0C-CEFC-2295F116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D1F1-4622-956E-916E-792B81BA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1356"/>
            <a:ext cx="10609847" cy="33548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Cost Analysis: Is the increase from 87% to 91% on the shifted dataset via fine-tuning more cost-effective than procuring a training dataset with diversity or size and achieving accuracies of 93-95%</a:t>
            </a:r>
          </a:p>
          <a:p>
            <a:pPr>
              <a:buClr>
                <a:srgbClr val="9E3611"/>
              </a:buClr>
            </a:pPr>
            <a:r>
              <a:rPr lang="en-US"/>
              <a:t>Include an evaluation of effective robustness (Taori et al., 2020)</a:t>
            </a:r>
          </a:p>
          <a:p>
            <a:pPr>
              <a:buClr>
                <a:srgbClr val="9E3611"/>
              </a:buClr>
            </a:pPr>
            <a:r>
              <a:rPr lang="en-US"/>
              <a:t>Include a</a:t>
            </a:r>
            <a:r>
              <a:rPr lang="en-US" sz="2200"/>
              <a:t> comparison of adversarial attacks 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/>
              <a:t>Include additional techniques for improving the baseline model </a:t>
            </a:r>
          </a:p>
          <a:p>
            <a:pPr>
              <a:buClr>
                <a:srgbClr val="9E3611"/>
              </a:buClr>
            </a:pPr>
            <a:r>
              <a:rPr lang="en-US"/>
              <a:t>Additional classes of structural defects such as spalling and corrosion </a:t>
            </a:r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Prepare for distribution shifts caused by weather or lighting</a:t>
            </a:r>
            <a:endParaRPr lang="en-US"/>
          </a:p>
          <a:p>
            <a:pPr>
              <a:buClr>
                <a:srgbClr val="9E3611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Robust models for detecting bridge defects under natural distribution shifts</vt:lpstr>
      <vt:lpstr>Motivation</vt:lpstr>
      <vt:lpstr>Defining Distribution Shift &amp; robustness</vt:lpstr>
      <vt:lpstr>Experiment</vt:lpstr>
      <vt:lpstr>Model Architecture &amp; Methods</vt:lpstr>
      <vt:lpstr>Results/Conclusion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Anthony</dc:creator>
  <cp:revision>3</cp:revision>
  <dcterms:created xsi:type="dcterms:W3CDTF">2024-11-23T17:46:36Z</dcterms:created>
  <dcterms:modified xsi:type="dcterms:W3CDTF">2024-12-12T01:31:39Z</dcterms:modified>
</cp:coreProperties>
</file>