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FA"/>
    <a:srgbClr val="E8F4FA"/>
    <a:srgbClr val="DA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91ADC-0AC9-EACC-A996-B6146646F1C3}" v="1413" dt="2024-12-03T18:18:30.695"/>
    <p1510:client id="{55FFBDCA-B694-0020-648E-3584E40607AE}" v="12" dt="2024-12-04T18:46:22.607"/>
    <p1510:client id="{5EF26086-7F2C-033A-9AE8-E35445150681}" v="7" dt="2024-12-04T16:09:52.371"/>
    <p1510:client id="{9291672D-7371-7EF9-905E-617BD66B43EC}" v="20" dt="2024-12-04T20:08:34.215"/>
    <p1510:client id="{96EDE24A-E042-3322-4489-925726170C41}" v="30" dt="2024-12-03T21:07:34.510"/>
    <p1510:client id="{97939DFD-9E53-8868-F5B1-13E2205355BD}" v="2" dt="2024-12-04T16:49:33.530"/>
    <p1510:client id="{C0D92445-AEEA-6906-8B71-9AE44F5CDB76}" v="42" dt="2024-12-04T01:30:09.430"/>
    <p1510:client id="{F1C2D5B2-10A7-0683-AC77-E694DA8293F0}" v="194" dt="2024-12-03T21:01:04.745"/>
    <p1510:client id="{FCD7FD2E-DFF2-551F-9AF3-6D1A5C864DE9}" v="6" dt="2024-12-04T14:54:55.026"/>
    <p1510:client id="{FFC9A878-67E3-7058-4819-5F3D400B9422}" v="226" dt="2024-12-03T03:14:59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F5F92-9F6C-4313-8896-C0375F073AEB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51F660DF-59DC-4F39-8379-43E3D883B39E}">
      <dgm:prSet phldrT="[Text]" phldr="0"/>
      <dgm:spPr/>
      <dgm:t>
        <a:bodyPr/>
        <a:lstStyle/>
        <a:p>
          <a:pPr rtl="0"/>
          <a:r>
            <a:rPr lang="en-US">
              <a:latin typeface="Batang"/>
              <a:ea typeface="Batang"/>
            </a:rPr>
            <a:t>Develop a model that can predict mortality within 30 days of diagnosis </a:t>
          </a:r>
        </a:p>
      </dgm:t>
    </dgm:pt>
    <dgm:pt modelId="{C6412EAD-5A94-4FF0-90DD-2A345DA6A79F}" type="parTrans" cxnId="{B73DECB0-1B72-475B-AE9B-A857744564E6}">
      <dgm:prSet/>
      <dgm:spPr/>
    </dgm:pt>
    <dgm:pt modelId="{75FE841E-38C7-4D4B-B82F-54F54F4CFE71}" type="sibTrans" cxnId="{B73DECB0-1B72-475B-AE9B-A857744564E6}">
      <dgm:prSet/>
      <dgm:spPr/>
      <dgm:t>
        <a:bodyPr/>
        <a:lstStyle/>
        <a:p>
          <a:endParaRPr lang="en-US"/>
        </a:p>
      </dgm:t>
    </dgm:pt>
    <dgm:pt modelId="{C8A518C2-B7A1-4439-8FE1-7C9EBF4C3A63}">
      <dgm:prSet phldr="0"/>
      <dgm:spPr/>
      <dgm:t>
        <a:bodyPr/>
        <a:lstStyle/>
        <a:p>
          <a:pPr rtl="0"/>
          <a:r>
            <a:rPr lang="en-US">
              <a:latin typeface="Batang"/>
              <a:ea typeface="Batang"/>
            </a:rPr>
            <a:t>Implement to allow for additional intervention</a:t>
          </a:r>
        </a:p>
      </dgm:t>
    </dgm:pt>
    <dgm:pt modelId="{8BD6CF5B-65AF-44E6-A49B-5BDFB841543F}" type="parTrans" cxnId="{AB33F7E7-CEA7-47D2-A2F3-23D8E2742B49}">
      <dgm:prSet/>
      <dgm:spPr/>
    </dgm:pt>
    <dgm:pt modelId="{936D4D20-1E96-47FC-84FE-8BE94B1E27DF}" type="sibTrans" cxnId="{AB33F7E7-CEA7-47D2-A2F3-23D8E2742B49}">
      <dgm:prSet/>
      <dgm:spPr/>
      <dgm:t>
        <a:bodyPr/>
        <a:lstStyle/>
        <a:p>
          <a:endParaRPr lang="en-US"/>
        </a:p>
      </dgm:t>
    </dgm:pt>
    <dgm:pt modelId="{3CEC9C0E-49CF-448F-8274-DA3CE5CFD270}" type="pres">
      <dgm:prSet presAssocID="{BD0F5F92-9F6C-4313-8896-C0375F073AEB}" presName="linearFlow" presStyleCnt="0">
        <dgm:presLayoutVars>
          <dgm:resizeHandles val="exact"/>
        </dgm:presLayoutVars>
      </dgm:prSet>
      <dgm:spPr/>
    </dgm:pt>
    <dgm:pt modelId="{A30564BF-94BD-4620-8CE7-16C65B17472A}" type="pres">
      <dgm:prSet presAssocID="{51F660DF-59DC-4F39-8379-43E3D883B39E}" presName="node" presStyleLbl="node1" presStyleIdx="0" presStyleCnt="2">
        <dgm:presLayoutVars>
          <dgm:bulletEnabled val="1"/>
        </dgm:presLayoutVars>
      </dgm:prSet>
      <dgm:spPr/>
    </dgm:pt>
    <dgm:pt modelId="{3797DCD4-020B-4613-9930-D53C480DE5DA}" type="pres">
      <dgm:prSet presAssocID="{75FE841E-38C7-4D4B-B82F-54F54F4CFE71}" presName="sibTrans" presStyleLbl="sibTrans2D1" presStyleIdx="0" presStyleCnt="1"/>
      <dgm:spPr/>
    </dgm:pt>
    <dgm:pt modelId="{A4BDBEE5-08FC-44AF-B46E-47B7469307DA}" type="pres">
      <dgm:prSet presAssocID="{75FE841E-38C7-4D4B-B82F-54F54F4CFE71}" presName="connectorText" presStyleLbl="sibTrans2D1" presStyleIdx="0" presStyleCnt="1"/>
      <dgm:spPr/>
    </dgm:pt>
    <dgm:pt modelId="{67A3103E-D586-4621-AA8F-476D2748CC50}" type="pres">
      <dgm:prSet presAssocID="{C8A518C2-B7A1-4439-8FE1-7C9EBF4C3A63}" presName="node" presStyleLbl="node1" presStyleIdx="1" presStyleCnt="2">
        <dgm:presLayoutVars>
          <dgm:bulletEnabled val="1"/>
        </dgm:presLayoutVars>
      </dgm:prSet>
      <dgm:spPr/>
    </dgm:pt>
  </dgm:ptLst>
  <dgm:cxnLst>
    <dgm:cxn modelId="{3391E03F-854F-41FF-9132-229F37F5F947}" type="presOf" srcId="{C8A518C2-B7A1-4439-8FE1-7C9EBF4C3A63}" destId="{67A3103E-D586-4621-AA8F-476D2748CC50}" srcOrd="0" destOrd="0" presId="urn:microsoft.com/office/officeart/2005/8/layout/process2"/>
    <dgm:cxn modelId="{70C07051-8EA4-400C-8AFA-2E3C65D92EF2}" type="presOf" srcId="{75FE841E-38C7-4D4B-B82F-54F54F4CFE71}" destId="{A4BDBEE5-08FC-44AF-B46E-47B7469307DA}" srcOrd="1" destOrd="0" presId="urn:microsoft.com/office/officeart/2005/8/layout/process2"/>
    <dgm:cxn modelId="{E18F5155-B502-48EA-AD90-0BEE35E874D2}" type="presOf" srcId="{51F660DF-59DC-4F39-8379-43E3D883B39E}" destId="{A30564BF-94BD-4620-8CE7-16C65B17472A}" srcOrd="0" destOrd="0" presId="urn:microsoft.com/office/officeart/2005/8/layout/process2"/>
    <dgm:cxn modelId="{A5FA8C9F-7074-4975-B220-753F738F90A3}" type="presOf" srcId="{75FE841E-38C7-4D4B-B82F-54F54F4CFE71}" destId="{3797DCD4-020B-4613-9930-D53C480DE5DA}" srcOrd="0" destOrd="0" presId="urn:microsoft.com/office/officeart/2005/8/layout/process2"/>
    <dgm:cxn modelId="{B73DECB0-1B72-475B-AE9B-A857744564E6}" srcId="{BD0F5F92-9F6C-4313-8896-C0375F073AEB}" destId="{51F660DF-59DC-4F39-8379-43E3D883B39E}" srcOrd="0" destOrd="0" parTransId="{C6412EAD-5A94-4FF0-90DD-2A345DA6A79F}" sibTransId="{75FE841E-38C7-4D4B-B82F-54F54F4CFE71}"/>
    <dgm:cxn modelId="{926232C2-0862-4FCC-9335-B39AFDBADA06}" type="presOf" srcId="{BD0F5F92-9F6C-4313-8896-C0375F073AEB}" destId="{3CEC9C0E-49CF-448F-8274-DA3CE5CFD270}" srcOrd="0" destOrd="0" presId="urn:microsoft.com/office/officeart/2005/8/layout/process2"/>
    <dgm:cxn modelId="{AB33F7E7-CEA7-47D2-A2F3-23D8E2742B49}" srcId="{BD0F5F92-9F6C-4313-8896-C0375F073AEB}" destId="{C8A518C2-B7A1-4439-8FE1-7C9EBF4C3A63}" srcOrd="1" destOrd="0" parTransId="{8BD6CF5B-65AF-44E6-A49B-5BDFB841543F}" sibTransId="{936D4D20-1E96-47FC-84FE-8BE94B1E27DF}"/>
    <dgm:cxn modelId="{91226C7A-A8D3-49F4-972C-6D93ED0DDF74}" type="presParOf" srcId="{3CEC9C0E-49CF-448F-8274-DA3CE5CFD270}" destId="{A30564BF-94BD-4620-8CE7-16C65B17472A}" srcOrd="0" destOrd="0" presId="urn:microsoft.com/office/officeart/2005/8/layout/process2"/>
    <dgm:cxn modelId="{750BA45C-8B78-4DEF-8CCC-DCA142B8F642}" type="presParOf" srcId="{3CEC9C0E-49CF-448F-8274-DA3CE5CFD270}" destId="{3797DCD4-020B-4613-9930-D53C480DE5DA}" srcOrd="1" destOrd="0" presId="urn:microsoft.com/office/officeart/2005/8/layout/process2"/>
    <dgm:cxn modelId="{2D40D997-88CE-42C3-9557-114C75C560E1}" type="presParOf" srcId="{3797DCD4-020B-4613-9930-D53C480DE5DA}" destId="{A4BDBEE5-08FC-44AF-B46E-47B7469307DA}" srcOrd="0" destOrd="0" presId="urn:microsoft.com/office/officeart/2005/8/layout/process2"/>
    <dgm:cxn modelId="{600FA083-FD54-44F5-876D-9D1D8DA3778B}" type="presParOf" srcId="{3CEC9C0E-49CF-448F-8274-DA3CE5CFD270}" destId="{67A3103E-D586-4621-AA8F-476D2748CC50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69675-B436-48B5-B176-835FDF4B16BB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E24D5A-3AEE-4853-8B40-6F7E56E0F837}">
      <dgm:prSet/>
      <dgm:spPr/>
      <dgm:t>
        <a:bodyPr/>
        <a:lstStyle/>
        <a:p>
          <a:pPr rtl="0"/>
          <a:r>
            <a:rPr lang="en-US">
              <a:latin typeface="Batang"/>
              <a:ea typeface="Batang"/>
            </a:rPr>
            <a:t>Different models</a:t>
          </a:r>
        </a:p>
      </dgm:t>
    </dgm:pt>
    <dgm:pt modelId="{81243FB4-9A88-465A-9815-5779EFFE69CD}" type="parTrans" cxnId="{74ECC522-1263-40F0-9A7C-E661873E175D}">
      <dgm:prSet/>
      <dgm:spPr/>
      <dgm:t>
        <a:bodyPr/>
        <a:lstStyle/>
        <a:p>
          <a:endParaRPr lang="en-US"/>
        </a:p>
      </dgm:t>
    </dgm:pt>
    <dgm:pt modelId="{A3A5667C-8774-48F7-B0F9-032E58FFED11}" type="sibTrans" cxnId="{74ECC522-1263-40F0-9A7C-E661873E175D}">
      <dgm:prSet/>
      <dgm:spPr/>
      <dgm:t>
        <a:bodyPr/>
        <a:lstStyle/>
        <a:p>
          <a:endParaRPr lang="en-US"/>
        </a:p>
      </dgm:t>
    </dgm:pt>
    <dgm:pt modelId="{6CF01681-5C43-4A22-B68E-8F3E53B644D2}">
      <dgm:prSet/>
      <dgm:spPr/>
      <dgm:t>
        <a:bodyPr/>
        <a:lstStyle/>
        <a:p>
          <a:pPr rtl="0"/>
          <a:r>
            <a:rPr lang="en-US" b="0">
              <a:latin typeface="Batang"/>
              <a:ea typeface="Batang"/>
            </a:rPr>
            <a:t>Test different combinations of models</a:t>
          </a:r>
        </a:p>
      </dgm:t>
    </dgm:pt>
    <dgm:pt modelId="{B5D92098-C590-4251-B656-8F7B5AC4C5DE}" type="parTrans" cxnId="{55AF8E53-292D-4695-8A06-C1540B396A1E}">
      <dgm:prSet/>
      <dgm:spPr/>
      <dgm:t>
        <a:bodyPr/>
        <a:lstStyle/>
        <a:p>
          <a:endParaRPr lang="en-US"/>
        </a:p>
      </dgm:t>
    </dgm:pt>
    <dgm:pt modelId="{2A05B1C7-FF45-44DF-8B80-165623900371}" type="sibTrans" cxnId="{55AF8E53-292D-4695-8A06-C1540B396A1E}">
      <dgm:prSet/>
      <dgm:spPr/>
      <dgm:t>
        <a:bodyPr/>
        <a:lstStyle/>
        <a:p>
          <a:endParaRPr lang="en-US"/>
        </a:p>
      </dgm:t>
    </dgm:pt>
    <dgm:pt modelId="{5B2A45BB-388C-4387-A5F6-4267CB0E0BED}">
      <dgm:prSet/>
      <dgm:spPr/>
      <dgm:t>
        <a:bodyPr/>
        <a:lstStyle/>
        <a:p>
          <a:pPr rtl="0"/>
          <a:r>
            <a:rPr lang="en-US">
              <a:latin typeface="Batang"/>
              <a:ea typeface="Batang"/>
            </a:rPr>
            <a:t>Additional Metrics</a:t>
          </a:r>
        </a:p>
      </dgm:t>
    </dgm:pt>
    <dgm:pt modelId="{B2D6A32B-DB7F-43DC-9C92-50F7D39DF9D8}" type="parTrans" cxnId="{9A9E798B-21ED-47CD-BA26-A84DDCD7DEE6}">
      <dgm:prSet/>
      <dgm:spPr/>
      <dgm:t>
        <a:bodyPr/>
        <a:lstStyle/>
        <a:p>
          <a:endParaRPr lang="en-US"/>
        </a:p>
      </dgm:t>
    </dgm:pt>
    <dgm:pt modelId="{7EE77B2D-7CC8-4F28-B246-91BB21DF0259}" type="sibTrans" cxnId="{9A9E798B-21ED-47CD-BA26-A84DDCD7DEE6}">
      <dgm:prSet/>
      <dgm:spPr/>
      <dgm:t>
        <a:bodyPr/>
        <a:lstStyle/>
        <a:p>
          <a:endParaRPr lang="en-US"/>
        </a:p>
      </dgm:t>
    </dgm:pt>
    <dgm:pt modelId="{76BA07F3-5A01-4972-8417-4DF2B8F0950F}">
      <dgm:prSet/>
      <dgm:spPr/>
      <dgm:t>
        <a:bodyPr/>
        <a:lstStyle/>
        <a:p>
          <a:pPr rtl="0"/>
          <a:r>
            <a:rPr lang="en-US">
              <a:latin typeface="Batang"/>
              <a:ea typeface="Batang"/>
            </a:rPr>
            <a:t>Utilize additional metrics and clinical markers (e.g. demographic information, comorbidity indices)</a:t>
          </a:r>
        </a:p>
      </dgm:t>
    </dgm:pt>
    <dgm:pt modelId="{58A74FA5-607B-427E-AF2D-6E8ED890A59F}" type="parTrans" cxnId="{C7C58AF3-7438-4CF0-9FB6-C82F9946E170}">
      <dgm:prSet/>
      <dgm:spPr/>
      <dgm:t>
        <a:bodyPr/>
        <a:lstStyle/>
        <a:p>
          <a:endParaRPr lang="en-US"/>
        </a:p>
      </dgm:t>
    </dgm:pt>
    <dgm:pt modelId="{D0023CD4-D148-49DD-9839-FA4EF5A0AD3F}" type="sibTrans" cxnId="{C7C58AF3-7438-4CF0-9FB6-C82F9946E170}">
      <dgm:prSet/>
      <dgm:spPr/>
      <dgm:t>
        <a:bodyPr/>
        <a:lstStyle/>
        <a:p>
          <a:endParaRPr lang="en-US"/>
        </a:p>
      </dgm:t>
    </dgm:pt>
    <dgm:pt modelId="{3E0D8EA1-DF37-43AE-91B6-53931A1ECB81}">
      <dgm:prSet/>
      <dgm:spPr/>
      <dgm:t>
        <a:bodyPr/>
        <a:lstStyle/>
        <a:p>
          <a:pPr rtl="0"/>
          <a:r>
            <a:rPr lang="en-US">
              <a:latin typeface="Batang"/>
              <a:ea typeface="Batang"/>
            </a:rPr>
            <a:t>Diversity in Data</a:t>
          </a:r>
        </a:p>
      </dgm:t>
    </dgm:pt>
    <dgm:pt modelId="{CAD4A755-C8A1-40B6-81A7-0F3C628606ED}" type="parTrans" cxnId="{86BED1AA-BDE2-4F6E-9AD3-193405C1CBDA}">
      <dgm:prSet/>
      <dgm:spPr/>
      <dgm:t>
        <a:bodyPr/>
        <a:lstStyle/>
        <a:p>
          <a:endParaRPr lang="en-US"/>
        </a:p>
      </dgm:t>
    </dgm:pt>
    <dgm:pt modelId="{1C59E36B-5DE7-48DE-BF2E-F51A829E2CBD}" type="sibTrans" cxnId="{86BED1AA-BDE2-4F6E-9AD3-193405C1CBDA}">
      <dgm:prSet/>
      <dgm:spPr/>
      <dgm:t>
        <a:bodyPr/>
        <a:lstStyle/>
        <a:p>
          <a:endParaRPr lang="en-US"/>
        </a:p>
      </dgm:t>
    </dgm:pt>
    <dgm:pt modelId="{AFC89410-26CE-4773-AA0C-B5876C30E063}">
      <dgm:prSet/>
      <dgm:spPr/>
      <dgm:t>
        <a:bodyPr/>
        <a:lstStyle/>
        <a:p>
          <a:pPr rtl="0"/>
          <a:r>
            <a:rPr lang="en-US">
              <a:latin typeface="Batang"/>
              <a:ea typeface="Batang"/>
            </a:rPr>
            <a:t>Collect data from diverse populations with similar distributions</a:t>
          </a:r>
        </a:p>
      </dgm:t>
    </dgm:pt>
    <dgm:pt modelId="{7333299B-654B-45C7-9B80-C8E23FF29318}" type="parTrans" cxnId="{5865967B-7944-464D-B48C-AC90DDA3DBCD}">
      <dgm:prSet/>
      <dgm:spPr/>
      <dgm:t>
        <a:bodyPr/>
        <a:lstStyle/>
        <a:p>
          <a:endParaRPr lang="en-US"/>
        </a:p>
      </dgm:t>
    </dgm:pt>
    <dgm:pt modelId="{FA282A71-3E84-442F-9050-84DD740BD40E}" type="sibTrans" cxnId="{5865967B-7944-464D-B48C-AC90DDA3DBCD}">
      <dgm:prSet/>
      <dgm:spPr/>
      <dgm:t>
        <a:bodyPr/>
        <a:lstStyle/>
        <a:p>
          <a:endParaRPr lang="en-US"/>
        </a:p>
      </dgm:t>
    </dgm:pt>
    <dgm:pt modelId="{70247DF2-8496-41AB-8B85-5EAE3D69EE81}" type="pres">
      <dgm:prSet presAssocID="{A6169675-B436-48B5-B176-835FDF4B16BB}" presName="Name0" presStyleCnt="0">
        <dgm:presLayoutVars>
          <dgm:dir/>
          <dgm:animLvl val="lvl"/>
          <dgm:resizeHandles val="exact"/>
        </dgm:presLayoutVars>
      </dgm:prSet>
      <dgm:spPr/>
    </dgm:pt>
    <dgm:pt modelId="{55AB41B6-8A0C-4CCA-948D-CDE9D74F1529}" type="pres">
      <dgm:prSet presAssocID="{27E24D5A-3AEE-4853-8B40-6F7E56E0F837}" presName="composite" presStyleCnt="0"/>
      <dgm:spPr/>
    </dgm:pt>
    <dgm:pt modelId="{FF4ADE3D-671A-4FA0-BFB1-9EF884EAEFBA}" type="pres">
      <dgm:prSet presAssocID="{27E24D5A-3AEE-4853-8B40-6F7E56E0F837}" presName="parTx" presStyleLbl="alignNode1" presStyleIdx="0" presStyleCnt="3">
        <dgm:presLayoutVars>
          <dgm:chMax val="0"/>
          <dgm:chPref val="0"/>
        </dgm:presLayoutVars>
      </dgm:prSet>
      <dgm:spPr/>
    </dgm:pt>
    <dgm:pt modelId="{021D9840-32C2-4AC8-8033-ACF1521FB209}" type="pres">
      <dgm:prSet presAssocID="{27E24D5A-3AEE-4853-8B40-6F7E56E0F837}" presName="desTx" presStyleLbl="alignAccFollowNode1" presStyleIdx="0" presStyleCnt="3">
        <dgm:presLayoutVars/>
      </dgm:prSet>
      <dgm:spPr/>
    </dgm:pt>
    <dgm:pt modelId="{1F8E0DE8-B400-4BD0-AA66-640CAC17DB7B}" type="pres">
      <dgm:prSet presAssocID="{A3A5667C-8774-48F7-B0F9-032E58FFED11}" presName="space" presStyleCnt="0"/>
      <dgm:spPr/>
    </dgm:pt>
    <dgm:pt modelId="{107D6E15-3A41-4235-AA44-AA3993F628F0}" type="pres">
      <dgm:prSet presAssocID="{5B2A45BB-388C-4387-A5F6-4267CB0E0BED}" presName="composite" presStyleCnt="0"/>
      <dgm:spPr/>
    </dgm:pt>
    <dgm:pt modelId="{3100ABE8-0519-4607-9C1E-20B42648BEFD}" type="pres">
      <dgm:prSet presAssocID="{5B2A45BB-388C-4387-A5F6-4267CB0E0BED}" presName="parTx" presStyleLbl="alignNode1" presStyleIdx="1" presStyleCnt="3">
        <dgm:presLayoutVars>
          <dgm:chMax val="0"/>
          <dgm:chPref val="0"/>
        </dgm:presLayoutVars>
      </dgm:prSet>
      <dgm:spPr/>
    </dgm:pt>
    <dgm:pt modelId="{B2107A30-3CC5-4FC1-8813-BDFDADCBE597}" type="pres">
      <dgm:prSet presAssocID="{5B2A45BB-388C-4387-A5F6-4267CB0E0BED}" presName="desTx" presStyleLbl="alignAccFollowNode1" presStyleIdx="1" presStyleCnt="3">
        <dgm:presLayoutVars/>
      </dgm:prSet>
      <dgm:spPr/>
    </dgm:pt>
    <dgm:pt modelId="{58E214F2-02A0-47D9-9ABC-FD8C5176089B}" type="pres">
      <dgm:prSet presAssocID="{7EE77B2D-7CC8-4F28-B246-91BB21DF0259}" presName="space" presStyleCnt="0"/>
      <dgm:spPr/>
    </dgm:pt>
    <dgm:pt modelId="{8C131A11-CA39-4B73-BEE9-990AB4952760}" type="pres">
      <dgm:prSet presAssocID="{3E0D8EA1-DF37-43AE-91B6-53931A1ECB81}" presName="composite" presStyleCnt="0"/>
      <dgm:spPr/>
    </dgm:pt>
    <dgm:pt modelId="{CA20FDD8-396E-4FB1-8932-560E2D14ECEC}" type="pres">
      <dgm:prSet presAssocID="{3E0D8EA1-DF37-43AE-91B6-53931A1ECB81}" presName="parTx" presStyleLbl="alignNode1" presStyleIdx="2" presStyleCnt="3">
        <dgm:presLayoutVars>
          <dgm:chMax val="0"/>
          <dgm:chPref val="0"/>
        </dgm:presLayoutVars>
      </dgm:prSet>
      <dgm:spPr/>
    </dgm:pt>
    <dgm:pt modelId="{A5EF5071-3703-4FD9-BE28-8E6FBABD304F}" type="pres">
      <dgm:prSet presAssocID="{3E0D8EA1-DF37-43AE-91B6-53931A1ECB81}" presName="desTx" presStyleLbl="alignAccFollowNode1" presStyleIdx="2" presStyleCnt="3">
        <dgm:presLayoutVars/>
      </dgm:prSet>
      <dgm:spPr/>
    </dgm:pt>
  </dgm:ptLst>
  <dgm:cxnLst>
    <dgm:cxn modelId="{7CE1B805-627F-4714-B3A6-474B16F03E0A}" type="presOf" srcId="{6CF01681-5C43-4A22-B68E-8F3E53B644D2}" destId="{021D9840-32C2-4AC8-8033-ACF1521FB209}" srcOrd="0" destOrd="0" presId="urn:microsoft.com/office/officeart/2016/7/layout/HorizontalActionList"/>
    <dgm:cxn modelId="{74ECC522-1263-40F0-9A7C-E661873E175D}" srcId="{A6169675-B436-48B5-B176-835FDF4B16BB}" destId="{27E24D5A-3AEE-4853-8B40-6F7E56E0F837}" srcOrd="0" destOrd="0" parTransId="{81243FB4-9A88-465A-9815-5779EFFE69CD}" sibTransId="{A3A5667C-8774-48F7-B0F9-032E58FFED11}"/>
    <dgm:cxn modelId="{FBE89C30-A757-425D-9E91-9CD98DCCAB7D}" type="presOf" srcId="{A6169675-B436-48B5-B176-835FDF4B16BB}" destId="{70247DF2-8496-41AB-8B85-5EAE3D69EE81}" srcOrd="0" destOrd="0" presId="urn:microsoft.com/office/officeart/2016/7/layout/HorizontalActionList"/>
    <dgm:cxn modelId="{401DF164-1A2F-4395-9A81-B2B647F07E19}" type="presOf" srcId="{27E24D5A-3AEE-4853-8B40-6F7E56E0F837}" destId="{FF4ADE3D-671A-4FA0-BFB1-9EF884EAEFBA}" srcOrd="0" destOrd="0" presId="urn:microsoft.com/office/officeart/2016/7/layout/HorizontalActionList"/>
    <dgm:cxn modelId="{E9F2FE4D-2A6C-4700-9229-8BD5B14DF681}" type="presOf" srcId="{5B2A45BB-388C-4387-A5F6-4267CB0E0BED}" destId="{3100ABE8-0519-4607-9C1E-20B42648BEFD}" srcOrd="0" destOrd="0" presId="urn:microsoft.com/office/officeart/2016/7/layout/HorizontalActionList"/>
    <dgm:cxn modelId="{72057E6E-A52B-4FD0-8741-24D17B3A66D4}" type="presOf" srcId="{76BA07F3-5A01-4972-8417-4DF2B8F0950F}" destId="{B2107A30-3CC5-4FC1-8813-BDFDADCBE597}" srcOrd="0" destOrd="0" presId="urn:microsoft.com/office/officeart/2016/7/layout/HorizontalActionList"/>
    <dgm:cxn modelId="{55AF8E53-292D-4695-8A06-C1540B396A1E}" srcId="{27E24D5A-3AEE-4853-8B40-6F7E56E0F837}" destId="{6CF01681-5C43-4A22-B68E-8F3E53B644D2}" srcOrd="0" destOrd="0" parTransId="{B5D92098-C590-4251-B656-8F7B5AC4C5DE}" sibTransId="{2A05B1C7-FF45-44DF-8B80-165623900371}"/>
    <dgm:cxn modelId="{5865967B-7944-464D-B48C-AC90DDA3DBCD}" srcId="{3E0D8EA1-DF37-43AE-91B6-53931A1ECB81}" destId="{AFC89410-26CE-4773-AA0C-B5876C30E063}" srcOrd="0" destOrd="0" parTransId="{7333299B-654B-45C7-9B80-C8E23FF29318}" sibTransId="{FA282A71-3E84-442F-9050-84DD740BD40E}"/>
    <dgm:cxn modelId="{9A9E798B-21ED-47CD-BA26-A84DDCD7DEE6}" srcId="{A6169675-B436-48B5-B176-835FDF4B16BB}" destId="{5B2A45BB-388C-4387-A5F6-4267CB0E0BED}" srcOrd="1" destOrd="0" parTransId="{B2D6A32B-DB7F-43DC-9C92-50F7D39DF9D8}" sibTransId="{7EE77B2D-7CC8-4F28-B246-91BB21DF0259}"/>
    <dgm:cxn modelId="{5C24DDA5-B23C-432C-8C85-20D02EC1971D}" type="presOf" srcId="{3E0D8EA1-DF37-43AE-91B6-53931A1ECB81}" destId="{CA20FDD8-396E-4FB1-8932-560E2D14ECEC}" srcOrd="0" destOrd="0" presId="urn:microsoft.com/office/officeart/2016/7/layout/HorizontalActionList"/>
    <dgm:cxn modelId="{86BED1AA-BDE2-4F6E-9AD3-193405C1CBDA}" srcId="{A6169675-B436-48B5-B176-835FDF4B16BB}" destId="{3E0D8EA1-DF37-43AE-91B6-53931A1ECB81}" srcOrd="2" destOrd="0" parTransId="{CAD4A755-C8A1-40B6-81A7-0F3C628606ED}" sibTransId="{1C59E36B-5DE7-48DE-BF2E-F51A829E2CBD}"/>
    <dgm:cxn modelId="{FA9924B0-E7BA-4866-9337-376721216EDB}" type="presOf" srcId="{AFC89410-26CE-4773-AA0C-B5876C30E063}" destId="{A5EF5071-3703-4FD9-BE28-8E6FBABD304F}" srcOrd="0" destOrd="0" presId="urn:microsoft.com/office/officeart/2016/7/layout/HorizontalActionList"/>
    <dgm:cxn modelId="{C7C58AF3-7438-4CF0-9FB6-C82F9946E170}" srcId="{5B2A45BB-388C-4387-A5F6-4267CB0E0BED}" destId="{76BA07F3-5A01-4972-8417-4DF2B8F0950F}" srcOrd="0" destOrd="0" parTransId="{58A74FA5-607B-427E-AF2D-6E8ED890A59F}" sibTransId="{D0023CD4-D148-49DD-9839-FA4EF5A0AD3F}"/>
    <dgm:cxn modelId="{780AB64B-D839-4051-94CD-4E4B94571A52}" type="presParOf" srcId="{70247DF2-8496-41AB-8B85-5EAE3D69EE81}" destId="{55AB41B6-8A0C-4CCA-948D-CDE9D74F1529}" srcOrd="0" destOrd="0" presId="urn:microsoft.com/office/officeart/2016/7/layout/HorizontalActionList"/>
    <dgm:cxn modelId="{C6BAB114-54BC-4F66-B4A7-8BF588E73FB9}" type="presParOf" srcId="{55AB41B6-8A0C-4CCA-948D-CDE9D74F1529}" destId="{FF4ADE3D-671A-4FA0-BFB1-9EF884EAEFBA}" srcOrd="0" destOrd="0" presId="urn:microsoft.com/office/officeart/2016/7/layout/HorizontalActionList"/>
    <dgm:cxn modelId="{BB848118-B258-4D34-A640-4B77CBFDE643}" type="presParOf" srcId="{55AB41B6-8A0C-4CCA-948D-CDE9D74F1529}" destId="{021D9840-32C2-4AC8-8033-ACF1521FB209}" srcOrd="1" destOrd="0" presId="urn:microsoft.com/office/officeart/2016/7/layout/HorizontalActionList"/>
    <dgm:cxn modelId="{4CD11680-0527-4A4D-8FDA-2064B0F215C4}" type="presParOf" srcId="{70247DF2-8496-41AB-8B85-5EAE3D69EE81}" destId="{1F8E0DE8-B400-4BD0-AA66-640CAC17DB7B}" srcOrd="1" destOrd="0" presId="urn:microsoft.com/office/officeart/2016/7/layout/HorizontalActionList"/>
    <dgm:cxn modelId="{F42FE919-ABCF-466E-9325-62E43370E9F4}" type="presParOf" srcId="{70247DF2-8496-41AB-8B85-5EAE3D69EE81}" destId="{107D6E15-3A41-4235-AA44-AA3993F628F0}" srcOrd="2" destOrd="0" presId="urn:microsoft.com/office/officeart/2016/7/layout/HorizontalActionList"/>
    <dgm:cxn modelId="{19B570DD-A802-4643-B9B8-6FC82910A991}" type="presParOf" srcId="{107D6E15-3A41-4235-AA44-AA3993F628F0}" destId="{3100ABE8-0519-4607-9C1E-20B42648BEFD}" srcOrd="0" destOrd="0" presId="urn:microsoft.com/office/officeart/2016/7/layout/HorizontalActionList"/>
    <dgm:cxn modelId="{C33D1F71-8DF0-4BB6-94A0-7B098513E6F3}" type="presParOf" srcId="{107D6E15-3A41-4235-AA44-AA3993F628F0}" destId="{B2107A30-3CC5-4FC1-8813-BDFDADCBE597}" srcOrd="1" destOrd="0" presId="urn:microsoft.com/office/officeart/2016/7/layout/HorizontalActionList"/>
    <dgm:cxn modelId="{2A47964B-5C61-4AE6-AF8D-A66F3D3F3AA3}" type="presParOf" srcId="{70247DF2-8496-41AB-8B85-5EAE3D69EE81}" destId="{58E214F2-02A0-47D9-9ABC-FD8C5176089B}" srcOrd="3" destOrd="0" presId="urn:microsoft.com/office/officeart/2016/7/layout/HorizontalActionList"/>
    <dgm:cxn modelId="{ACC63BB1-A797-42B4-8317-C1A199669403}" type="presParOf" srcId="{70247DF2-8496-41AB-8B85-5EAE3D69EE81}" destId="{8C131A11-CA39-4B73-BEE9-990AB4952760}" srcOrd="4" destOrd="0" presId="urn:microsoft.com/office/officeart/2016/7/layout/HorizontalActionList"/>
    <dgm:cxn modelId="{BF488B2B-0945-4656-BBB1-716609A5C673}" type="presParOf" srcId="{8C131A11-CA39-4B73-BEE9-990AB4952760}" destId="{CA20FDD8-396E-4FB1-8932-560E2D14ECEC}" srcOrd="0" destOrd="0" presId="urn:microsoft.com/office/officeart/2016/7/layout/HorizontalActionList"/>
    <dgm:cxn modelId="{5158AB9D-FCB7-4CCF-8BA8-37FAD67E56A7}" type="presParOf" srcId="{8C131A11-CA39-4B73-BEE9-990AB4952760}" destId="{A5EF5071-3703-4FD9-BE28-8E6FBABD304F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5A810C-DCF7-4D26-8EDE-47F5152C78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5CCBB-98DA-451F-9603-BD7DBC4164E4}">
      <dgm:prSet phldr="0"/>
      <dgm:spPr/>
      <dgm:t>
        <a:bodyPr/>
        <a:lstStyle/>
        <a:p>
          <a:pPr algn="l" rtl="0"/>
          <a:r>
            <a:rPr lang="en-US">
              <a:solidFill>
                <a:schemeClr val="bg1"/>
              </a:solidFill>
              <a:latin typeface="Batang"/>
              <a:ea typeface="Batang"/>
            </a:rPr>
            <a:t>A Voting Classifier made up of Logistic Regression, Random Forest and </a:t>
          </a:r>
          <a:r>
            <a:rPr lang="en-US" err="1">
              <a:solidFill>
                <a:schemeClr val="bg1"/>
              </a:solidFill>
              <a:latin typeface="Batang"/>
              <a:ea typeface="Batang"/>
            </a:rPr>
            <a:t>XGBoost</a:t>
          </a:r>
          <a:r>
            <a:rPr lang="en-US">
              <a:solidFill>
                <a:schemeClr val="bg1"/>
              </a:solidFill>
              <a:latin typeface="Batang"/>
              <a:ea typeface="Batang"/>
            </a:rPr>
            <a:t> models can achieve decent performance</a:t>
          </a:r>
        </a:p>
      </dgm:t>
    </dgm:pt>
    <dgm:pt modelId="{C169C620-1AD9-440A-9A86-D5A5200DAEE2}" type="parTrans" cxnId="{597D14EF-63D2-49DF-81E0-F141EDD1FB6E}">
      <dgm:prSet/>
      <dgm:spPr/>
    </dgm:pt>
    <dgm:pt modelId="{549AB95E-B683-4438-A8E7-29532182C38E}" type="sibTrans" cxnId="{597D14EF-63D2-49DF-81E0-F141EDD1FB6E}">
      <dgm:prSet/>
      <dgm:spPr/>
    </dgm:pt>
    <dgm:pt modelId="{711693F5-48D1-40FA-9727-A2A0E25F6196}">
      <dgm:prSet phldr="0"/>
      <dgm:spPr/>
      <dgm:t>
        <a:bodyPr/>
        <a:lstStyle/>
        <a:p>
          <a:pPr algn="l" rtl="0"/>
          <a:r>
            <a:rPr lang="en-US">
              <a:solidFill>
                <a:schemeClr val="bg1"/>
              </a:solidFill>
              <a:latin typeface="Batang"/>
              <a:ea typeface="Batang"/>
            </a:rPr>
            <a:t>Our findings reveal important features to utilize for these models, but more are necessary</a:t>
          </a:r>
        </a:p>
      </dgm:t>
    </dgm:pt>
    <dgm:pt modelId="{875764D1-8E0A-4F39-9516-BC3B71057C5D}" type="parTrans" cxnId="{A4A19D29-D0EA-4D2B-9AFD-40AE0EFB4F73}">
      <dgm:prSet/>
      <dgm:spPr/>
    </dgm:pt>
    <dgm:pt modelId="{7D299F18-1042-4BCE-8EF0-A1621136BECD}" type="sibTrans" cxnId="{A4A19D29-D0EA-4D2B-9AFD-40AE0EFB4F73}">
      <dgm:prSet/>
      <dgm:spPr/>
    </dgm:pt>
    <dgm:pt modelId="{CC6074FF-FF54-410D-A6FF-0F2FFC19AF6F}">
      <dgm:prSet phldr="0"/>
      <dgm:spPr/>
      <dgm:t>
        <a:bodyPr/>
        <a:lstStyle/>
        <a:p>
          <a:pPr algn="l" rtl="0"/>
          <a:r>
            <a:rPr lang="en-US">
              <a:solidFill>
                <a:schemeClr val="bg1"/>
              </a:solidFill>
              <a:latin typeface="Batang"/>
              <a:ea typeface="Batang"/>
            </a:rPr>
            <a:t>Sepsis detection would be another important avenue to explore so patients receive fast and accurate treatment</a:t>
          </a:r>
        </a:p>
      </dgm:t>
    </dgm:pt>
    <dgm:pt modelId="{DA7E0A0A-B5E0-4ECA-9F55-6758E3568046}" type="parTrans" cxnId="{2ACDDECE-7A7F-489F-AE75-F5BA5882BCD0}">
      <dgm:prSet/>
      <dgm:spPr/>
    </dgm:pt>
    <dgm:pt modelId="{D0976A26-483A-43BD-B256-08BCCE2AEB4A}" type="sibTrans" cxnId="{2ACDDECE-7A7F-489F-AE75-F5BA5882BCD0}">
      <dgm:prSet/>
      <dgm:spPr/>
    </dgm:pt>
    <dgm:pt modelId="{C445BCD4-E251-4063-B288-BBAC15B98AF7}">
      <dgm:prSet phldr="0"/>
      <dgm:spPr/>
      <dgm:t>
        <a:bodyPr/>
        <a:lstStyle/>
        <a:p>
          <a:pPr algn="l" rtl="0"/>
          <a:r>
            <a:rPr lang="en-US">
              <a:latin typeface="Batang"/>
              <a:ea typeface="Batang"/>
            </a:rPr>
            <a:t>We uncovered key clinical insights about our patient population</a:t>
          </a:r>
        </a:p>
      </dgm:t>
    </dgm:pt>
    <dgm:pt modelId="{5CF82CC0-ED73-4E5F-B053-2E7928A4D3AA}" type="parTrans" cxnId="{8F762093-93FB-4FA3-B0B8-3B2398136F46}">
      <dgm:prSet/>
      <dgm:spPr/>
    </dgm:pt>
    <dgm:pt modelId="{467B5BFC-FF20-4D13-9ED6-94ECCA2E24D9}" type="sibTrans" cxnId="{8F762093-93FB-4FA3-B0B8-3B2398136F46}">
      <dgm:prSet/>
      <dgm:spPr/>
    </dgm:pt>
    <dgm:pt modelId="{0F141449-03B3-45C2-9994-0B3D4A488440}" type="pres">
      <dgm:prSet presAssocID="{C45A810C-DCF7-4D26-8EDE-47F5152C7885}" presName="linear" presStyleCnt="0">
        <dgm:presLayoutVars>
          <dgm:animLvl val="lvl"/>
          <dgm:resizeHandles val="exact"/>
        </dgm:presLayoutVars>
      </dgm:prSet>
      <dgm:spPr/>
    </dgm:pt>
    <dgm:pt modelId="{10870734-736C-49D8-9A2E-B42563A6FB92}" type="pres">
      <dgm:prSet presAssocID="{41A5CCBB-98DA-451F-9603-BD7DBC4164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3EA770-525E-4904-9C22-76A0DE952935}" type="pres">
      <dgm:prSet presAssocID="{549AB95E-B683-4438-A8E7-29532182C38E}" presName="spacer" presStyleCnt="0"/>
      <dgm:spPr/>
    </dgm:pt>
    <dgm:pt modelId="{E4469FB0-2208-494F-B6A7-B81C834E83C0}" type="pres">
      <dgm:prSet presAssocID="{C445BCD4-E251-4063-B288-BBAC15B98A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085EC0-8003-4CAA-822A-562F456EF702}" type="pres">
      <dgm:prSet presAssocID="{467B5BFC-FF20-4D13-9ED6-94ECCA2E24D9}" presName="spacer" presStyleCnt="0"/>
      <dgm:spPr/>
    </dgm:pt>
    <dgm:pt modelId="{205AC842-1855-460F-9323-50D484065874}" type="pres">
      <dgm:prSet presAssocID="{711693F5-48D1-40FA-9727-A2A0E25F61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F77A30-1F21-46B8-8307-3234412D07AA}" type="pres">
      <dgm:prSet presAssocID="{7D299F18-1042-4BCE-8EF0-A1621136BECD}" presName="spacer" presStyleCnt="0"/>
      <dgm:spPr/>
    </dgm:pt>
    <dgm:pt modelId="{ED0D6AEA-361E-40E1-BDED-3B706263827B}" type="pres">
      <dgm:prSet presAssocID="{CC6074FF-FF54-410D-A6FF-0F2FFC19AF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B5D907-4E31-46C4-AAAD-75DE54976527}" type="presOf" srcId="{CC6074FF-FF54-410D-A6FF-0F2FFC19AF6F}" destId="{ED0D6AEA-361E-40E1-BDED-3B706263827B}" srcOrd="0" destOrd="0" presId="urn:microsoft.com/office/officeart/2005/8/layout/vList2"/>
    <dgm:cxn modelId="{A4A19D29-D0EA-4D2B-9AFD-40AE0EFB4F73}" srcId="{C45A810C-DCF7-4D26-8EDE-47F5152C7885}" destId="{711693F5-48D1-40FA-9727-A2A0E25F6196}" srcOrd="2" destOrd="0" parTransId="{875764D1-8E0A-4F39-9516-BC3B71057C5D}" sibTransId="{7D299F18-1042-4BCE-8EF0-A1621136BECD}"/>
    <dgm:cxn modelId="{9106042A-C072-474F-A1B4-ACCC1F6C4A63}" type="presOf" srcId="{C45A810C-DCF7-4D26-8EDE-47F5152C7885}" destId="{0F141449-03B3-45C2-9994-0B3D4A488440}" srcOrd="0" destOrd="0" presId="urn:microsoft.com/office/officeart/2005/8/layout/vList2"/>
    <dgm:cxn modelId="{8F762093-93FB-4FA3-B0B8-3B2398136F46}" srcId="{C45A810C-DCF7-4D26-8EDE-47F5152C7885}" destId="{C445BCD4-E251-4063-B288-BBAC15B98AF7}" srcOrd="1" destOrd="0" parTransId="{5CF82CC0-ED73-4E5F-B053-2E7928A4D3AA}" sibTransId="{467B5BFC-FF20-4D13-9ED6-94ECCA2E24D9}"/>
    <dgm:cxn modelId="{9D3AD7A4-0034-4FCB-A13E-FE137C19B856}" type="presOf" srcId="{41A5CCBB-98DA-451F-9603-BD7DBC4164E4}" destId="{10870734-736C-49D8-9A2E-B42563A6FB92}" srcOrd="0" destOrd="0" presId="urn:microsoft.com/office/officeart/2005/8/layout/vList2"/>
    <dgm:cxn modelId="{2ACDDECE-7A7F-489F-AE75-F5BA5882BCD0}" srcId="{C45A810C-DCF7-4D26-8EDE-47F5152C7885}" destId="{CC6074FF-FF54-410D-A6FF-0F2FFC19AF6F}" srcOrd="3" destOrd="0" parTransId="{DA7E0A0A-B5E0-4ECA-9F55-6758E3568046}" sibTransId="{D0976A26-483A-43BD-B256-08BCCE2AEB4A}"/>
    <dgm:cxn modelId="{6A89C3EA-77A5-4A61-9365-911B2848C708}" type="presOf" srcId="{711693F5-48D1-40FA-9727-A2A0E25F6196}" destId="{205AC842-1855-460F-9323-50D484065874}" srcOrd="0" destOrd="0" presId="urn:microsoft.com/office/officeart/2005/8/layout/vList2"/>
    <dgm:cxn modelId="{597D14EF-63D2-49DF-81E0-F141EDD1FB6E}" srcId="{C45A810C-DCF7-4D26-8EDE-47F5152C7885}" destId="{41A5CCBB-98DA-451F-9603-BD7DBC4164E4}" srcOrd="0" destOrd="0" parTransId="{C169C620-1AD9-440A-9A86-D5A5200DAEE2}" sibTransId="{549AB95E-B683-4438-A8E7-29532182C38E}"/>
    <dgm:cxn modelId="{92F863F6-1601-48C9-80AC-04556C4EB6EF}" type="presOf" srcId="{C445BCD4-E251-4063-B288-BBAC15B98AF7}" destId="{E4469FB0-2208-494F-B6A7-B81C834E83C0}" srcOrd="0" destOrd="0" presId="urn:microsoft.com/office/officeart/2005/8/layout/vList2"/>
    <dgm:cxn modelId="{1B26AF4E-205C-4FE7-BC18-57D8D01FB31D}" type="presParOf" srcId="{0F141449-03B3-45C2-9994-0B3D4A488440}" destId="{10870734-736C-49D8-9A2E-B42563A6FB92}" srcOrd="0" destOrd="0" presId="urn:microsoft.com/office/officeart/2005/8/layout/vList2"/>
    <dgm:cxn modelId="{73A8A352-2052-4CD4-AF5C-C7108BB680D7}" type="presParOf" srcId="{0F141449-03B3-45C2-9994-0B3D4A488440}" destId="{3D3EA770-525E-4904-9C22-76A0DE952935}" srcOrd="1" destOrd="0" presId="urn:microsoft.com/office/officeart/2005/8/layout/vList2"/>
    <dgm:cxn modelId="{9BB5ADE2-6DBB-447C-88BE-8C99EFF91386}" type="presParOf" srcId="{0F141449-03B3-45C2-9994-0B3D4A488440}" destId="{E4469FB0-2208-494F-B6A7-B81C834E83C0}" srcOrd="2" destOrd="0" presId="urn:microsoft.com/office/officeart/2005/8/layout/vList2"/>
    <dgm:cxn modelId="{48DB95C1-5882-4131-BDC6-B4A8D75A263C}" type="presParOf" srcId="{0F141449-03B3-45C2-9994-0B3D4A488440}" destId="{29085EC0-8003-4CAA-822A-562F456EF702}" srcOrd="3" destOrd="0" presId="urn:microsoft.com/office/officeart/2005/8/layout/vList2"/>
    <dgm:cxn modelId="{2406C004-8A5B-4933-BF8B-5C6D014FF7FA}" type="presParOf" srcId="{0F141449-03B3-45C2-9994-0B3D4A488440}" destId="{205AC842-1855-460F-9323-50D484065874}" srcOrd="4" destOrd="0" presId="urn:microsoft.com/office/officeart/2005/8/layout/vList2"/>
    <dgm:cxn modelId="{501A2E71-E32A-461F-8175-46CAEE9BAB42}" type="presParOf" srcId="{0F141449-03B3-45C2-9994-0B3D4A488440}" destId="{5CF77A30-1F21-46B8-8307-3234412D07AA}" srcOrd="5" destOrd="0" presId="urn:microsoft.com/office/officeart/2005/8/layout/vList2"/>
    <dgm:cxn modelId="{2B941E0F-32EF-4B77-9267-B849FA57235D}" type="presParOf" srcId="{0F141449-03B3-45C2-9994-0B3D4A488440}" destId="{ED0D6AEA-361E-40E1-BDED-3B70626382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564BF-94BD-4620-8CE7-16C65B17472A}">
      <dsp:nvSpPr>
        <dsp:cNvPr id="0" name=""/>
        <dsp:cNvSpPr/>
      </dsp:nvSpPr>
      <dsp:spPr>
        <a:xfrm>
          <a:off x="969585" y="446"/>
          <a:ext cx="2632829" cy="1462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tang"/>
              <a:ea typeface="Batang"/>
            </a:rPr>
            <a:t>Develop a model that can predict mortality within 30 days of diagnosis </a:t>
          </a:r>
        </a:p>
      </dsp:txBody>
      <dsp:txXfrm>
        <a:off x="1012425" y="43286"/>
        <a:ext cx="2547149" cy="1377002"/>
      </dsp:txXfrm>
    </dsp:sp>
    <dsp:sp modelId="{3797DCD4-020B-4613-9930-D53C480DE5DA}">
      <dsp:nvSpPr>
        <dsp:cNvPr id="0" name=""/>
        <dsp:cNvSpPr/>
      </dsp:nvSpPr>
      <dsp:spPr>
        <a:xfrm rot="5400000">
          <a:off x="2011746" y="1499696"/>
          <a:ext cx="548506" cy="658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088537" y="1554546"/>
        <a:ext cx="394925" cy="383954"/>
      </dsp:txXfrm>
    </dsp:sp>
    <dsp:sp modelId="{67A3103E-D586-4621-AA8F-476D2748CC50}">
      <dsp:nvSpPr>
        <dsp:cNvPr id="0" name=""/>
        <dsp:cNvSpPr/>
      </dsp:nvSpPr>
      <dsp:spPr>
        <a:xfrm>
          <a:off x="969585" y="2194470"/>
          <a:ext cx="2632829" cy="1462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tang"/>
              <a:ea typeface="Batang"/>
            </a:rPr>
            <a:t>Implement to allow for additional intervention</a:t>
          </a:r>
        </a:p>
      </dsp:txBody>
      <dsp:txXfrm>
        <a:off x="1012425" y="2237310"/>
        <a:ext cx="2547149" cy="1377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DE3D-671A-4FA0-BFB1-9EF884EAEFBA}">
      <dsp:nvSpPr>
        <dsp:cNvPr id="0" name=""/>
        <dsp:cNvSpPr/>
      </dsp:nvSpPr>
      <dsp:spPr>
        <a:xfrm>
          <a:off x="7790" y="39373"/>
          <a:ext cx="3599526" cy="1079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43" tIns="284443" rIns="284443" bIns="284443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Batang"/>
              <a:ea typeface="Batang"/>
            </a:rPr>
            <a:t>Different models</a:t>
          </a:r>
        </a:p>
      </dsp:txBody>
      <dsp:txXfrm>
        <a:off x="7790" y="39373"/>
        <a:ext cx="3599526" cy="1079857"/>
      </dsp:txXfrm>
    </dsp:sp>
    <dsp:sp modelId="{021D9840-32C2-4AC8-8033-ACF1521FB209}">
      <dsp:nvSpPr>
        <dsp:cNvPr id="0" name=""/>
        <dsp:cNvSpPr/>
      </dsp:nvSpPr>
      <dsp:spPr>
        <a:xfrm>
          <a:off x="7790" y="1119231"/>
          <a:ext cx="3599526" cy="25196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553" tIns="355553" rIns="355553" bIns="355553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Batang"/>
              <a:ea typeface="Batang"/>
            </a:rPr>
            <a:t>Test different combinations of models</a:t>
          </a:r>
        </a:p>
      </dsp:txBody>
      <dsp:txXfrm>
        <a:off x="7790" y="1119231"/>
        <a:ext cx="3599526" cy="2519632"/>
      </dsp:txXfrm>
    </dsp:sp>
    <dsp:sp modelId="{3100ABE8-0519-4607-9C1E-20B42648BEFD}">
      <dsp:nvSpPr>
        <dsp:cNvPr id="0" name=""/>
        <dsp:cNvSpPr/>
      </dsp:nvSpPr>
      <dsp:spPr>
        <a:xfrm>
          <a:off x="3715211" y="39373"/>
          <a:ext cx="3599526" cy="1079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43" tIns="284443" rIns="284443" bIns="284443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Batang"/>
              <a:ea typeface="Batang"/>
            </a:rPr>
            <a:t>Additional Metrics</a:t>
          </a:r>
        </a:p>
      </dsp:txBody>
      <dsp:txXfrm>
        <a:off x="3715211" y="39373"/>
        <a:ext cx="3599526" cy="1079857"/>
      </dsp:txXfrm>
    </dsp:sp>
    <dsp:sp modelId="{B2107A30-3CC5-4FC1-8813-BDFDADCBE597}">
      <dsp:nvSpPr>
        <dsp:cNvPr id="0" name=""/>
        <dsp:cNvSpPr/>
      </dsp:nvSpPr>
      <dsp:spPr>
        <a:xfrm>
          <a:off x="3715211" y="1119231"/>
          <a:ext cx="3599526" cy="25196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553" tIns="355553" rIns="355553" bIns="355553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tang"/>
              <a:ea typeface="Batang"/>
            </a:rPr>
            <a:t>Utilize additional metrics and clinical markers (e.g. demographic information, comorbidity indices)</a:t>
          </a:r>
        </a:p>
      </dsp:txBody>
      <dsp:txXfrm>
        <a:off x="3715211" y="1119231"/>
        <a:ext cx="3599526" cy="2519632"/>
      </dsp:txXfrm>
    </dsp:sp>
    <dsp:sp modelId="{CA20FDD8-396E-4FB1-8932-560E2D14ECEC}">
      <dsp:nvSpPr>
        <dsp:cNvPr id="0" name=""/>
        <dsp:cNvSpPr/>
      </dsp:nvSpPr>
      <dsp:spPr>
        <a:xfrm>
          <a:off x="7422632" y="39373"/>
          <a:ext cx="3599526" cy="1079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43" tIns="284443" rIns="284443" bIns="284443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Batang"/>
              <a:ea typeface="Batang"/>
            </a:rPr>
            <a:t>Diversity in Data</a:t>
          </a:r>
        </a:p>
      </dsp:txBody>
      <dsp:txXfrm>
        <a:off x="7422632" y="39373"/>
        <a:ext cx="3599526" cy="1079857"/>
      </dsp:txXfrm>
    </dsp:sp>
    <dsp:sp modelId="{A5EF5071-3703-4FD9-BE28-8E6FBABD304F}">
      <dsp:nvSpPr>
        <dsp:cNvPr id="0" name=""/>
        <dsp:cNvSpPr/>
      </dsp:nvSpPr>
      <dsp:spPr>
        <a:xfrm>
          <a:off x="7422632" y="1119231"/>
          <a:ext cx="3599526" cy="25196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553" tIns="355553" rIns="355553" bIns="355553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tang"/>
              <a:ea typeface="Batang"/>
            </a:rPr>
            <a:t>Collect data from diverse populations with similar distributions</a:t>
          </a:r>
        </a:p>
      </dsp:txBody>
      <dsp:txXfrm>
        <a:off x="7422632" y="1119231"/>
        <a:ext cx="3599526" cy="2519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70734-736C-49D8-9A2E-B42563A6FB92}">
      <dsp:nvSpPr>
        <dsp:cNvPr id="0" name=""/>
        <dsp:cNvSpPr/>
      </dsp:nvSpPr>
      <dsp:spPr>
        <a:xfrm>
          <a:off x="0" y="19412"/>
          <a:ext cx="5106537" cy="994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Batang"/>
              <a:ea typeface="Batang"/>
            </a:rPr>
            <a:t>A Voting Classifier made up of Logistic Regression, Random Forest and </a:t>
          </a:r>
          <a:r>
            <a:rPr lang="en-US" sz="1700" kern="1200" err="1">
              <a:solidFill>
                <a:schemeClr val="bg1"/>
              </a:solidFill>
              <a:latin typeface="Batang"/>
              <a:ea typeface="Batang"/>
            </a:rPr>
            <a:t>XGBoost</a:t>
          </a:r>
          <a:r>
            <a:rPr lang="en-US" sz="1700" kern="1200">
              <a:solidFill>
                <a:schemeClr val="bg1"/>
              </a:solidFill>
              <a:latin typeface="Batang"/>
              <a:ea typeface="Batang"/>
            </a:rPr>
            <a:t> models can achieve decent performance</a:t>
          </a:r>
        </a:p>
      </dsp:txBody>
      <dsp:txXfrm>
        <a:off x="48547" y="67959"/>
        <a:ext cx="5009443" cy="897405"/>
      </dsp:txXfrm>
    </dsp:sp>
    <dsp:sp modelId="{E4469FB0-2208-494F-B6A7-B81C834E83C0}">
      <dsp:nvSpPr>
        <dsp:cNvPr id="0" name=""/>
        <dsp:cNvSpPr/>
      </dsp:nvSpPr>
      <dsp:spPr>
        <a:xfrm>
          <a:off x="0" y="1062872"/>
          <a:ext cx="5106537" cy="994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Batang"/>
              <a:ea typeface="Batang"/>
            </a:rPr>
            <a:t>We uncovered key clinical insights about our patient population</a:t>
          </a:r>
        </a:p>
      </dsp:txBody>
      <dsp:txXfrm>
        <a:off x="48547" y="1111419"/>
        <a:ext cx="5009443" cy="897405"/>
      </dsp:txXfrm>
    </dsp:sp>
    <dsp:sp modelId="{205AC842-1855-460F-9323-50D484065874}">
      <dsp:nvSpPr>
        <dsp:cNvPr id="0" name=""/>
        <dsp:cNvSpPr/>
      </dsp:nvSpPr>
      <dsp:spPr>
        <a:xfrm>
          <a:off x="0" y="2106332"/>
          <a:ext cx="5106537" cy="994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Batang"/>
              <a:ea typeface="Batang"/>
            </a:rPr>
            <a:t>Our findings reveal important features to utilize for these models, but more are necessary</a:t>
          </a:r>
        </a:p>
      </dsp:txBody>
      <dsp:txXfrm>
        <a:off x="48547" y="2154879"/>
        <a:ext cx="5009443" cy="897405"/>
      </dsp:txXfrm>
    </dsp:sp>
    <dsp:sp modelId="{ED0D6AEA-361E-40E1-BDED-3B706263827B}">
      <dsp:nvSpPr>
        <dsp:cNvPr id="0" name=""/>
        <dsp:cNvSpPr/>
      </dsp:nvSpPr>
      <dsp:spPr>
        <a:xfrm>
          <a:off x="0" y="3149792"/>
          <a:ext cx="5106537" cy="994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Batang"/>
              <a:ea typeface="Batang"/>
            </a:rPr>
            <a:t>Sepsis detection would be another important avenue to explore so patients receive fast and accurate treatment</a:t>
          </a:r>
        </a:p>
      </dsp:txBody>
      <dsp:txXfrm>
        <a:off x="48547" y="3198339"/>
        <a:ext cx="5009443" cy="897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4F4B0-B526-4BCD-9781-AE10C4B9EDDC}" type="datetimeFigureOut"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74C71-BADA-4AA1-B5AC-4537A122A8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gms.nih.gov/education/fact-sheets/Pages/sepsis.aspx#:~:text=Sepsis%20is%20a%20serious%20condition,350%2C000%20die%20as%20a%20resul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Presenting the problem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Sepsis occurs when the body’s immune system responds aggressively to infection (commonly hospital-acquired) and attacks its own organs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Image: Cohort study in which a retrospective medical record review was conducted of 568 randomly selected adults admitted to 6 US academic and community hospitals from January 1, 2014, to December 31, 2015, who died in the hospital or were discharged to hospice and not readmitted.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Goal: Develop a machine learning model that can predict mortality within 30-days post-diagnosis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Courier New,monospace"/>
              <a:buChar char="o"/>
            </a:pPr>
            <a:r>
              <a:rPr lang="en-US"/>
              <a:t>Allows for additional intervention before condition becomes more severe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Costly and no specific protocol for treatment</a:t>
            </a:r>
            <a:endParaRPr lang="en-US"/>
          </a:p>
          <a:p>
            <a:pPr lvl="1" indent="-171450">
              <a:buFont typeface="Courier New"/>
              <a:buChar char="o"/>
            </a:pPr>
            <a:r>
              <a:rPr lang="en-US">
                <a:hlinkClick r:id="rId3"/>
              </a:rPr>
              <a:t>More info:  https://www.nigms.nih.gov/education/fact-sheets/Pages/sepsis.aspx#:~:text=Sepsis%20is%20a%20serious%20condition,350%2C000%20die%20as%20a%20result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74C71-BADA-4AA1-B5AC-4537A122A83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4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Results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Voting </a:t>
            </a:r>
            <a:r>
              <a:rPr lang="en-US" err="1">
                <a:ea typeface="Calibri"/>
                <a:cs typeface="Calibri"/>
              </a:rPr>
              <a:t>classifer</a:t>
            </a:r>
            <a:r>
              <a:rPr lang="en-US">
                <a:ea typeface="Calibri"/>
                <a:cs typeface="Calibri"/>
              </a:rPr>
              <a:t> model was ensemble of logistic regression, random forest, and </a:t>
            </a:r>
            <a:r>
              <a:rPr lang="en-US" err="1">
                <a:ea typeface="Calibri"/>
                <a:cs typeface="Calibri"/>
              </a:rPr>
              <a:t>xgboost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F1-score of 0.54 for the target class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Our threshold chosen was 0.45. </a:t>
            </a:r>
          </a:p>
          <a:p>
            <a:pPr marL="628650" lvl="1" indent="-171450">
              <a:buFont typeface="Courier New"/>
              <a:buChar char="o"/>
            </a:pPr>
            <a:r>
              <a:rPr lang="en-US"/>
              <a:t>Model favors correctly choosing the positive class over correctly choosing the negative class. </a:t>
            </a:r>
          </a:p>
          <a:p>
            <a:pPr marL="628650" lvl="1" indent="-171450">
              <a:buFont typeface="Courier New"/>
              <a:buChar char="o"/>
            </a:pPr>
            <a:r>
              <a:rPr lang="en-US"/>
              <a:t>While we experimented with using a threshold that optimizes the overall F1 score, we found that our recall for the positive class using this approach was compromised versus using the threshold of 0.45. </a:t>
            </a:r>
          </a:p>
          <a:p>
            <a:pPr marL="628650" lvl="1" indent="-171450">
              <a:buFont typeface="Courier New"/>
              <a:buChar char="o"/>
            </a:pPr>
            <a:r>
              <a:rPr lang="en-US"/>
              <a:t>Our main goal in this task was to improve the recall of the positive class (while maintaining a relatively high precision) as it is more important to accurately predict if a patient will die at the expense of having more false positives. </a:t>
            </a:r>
            <a:endParaRPr lang="en-US">
              <a:ea typeface="Calibri"/>
              <a:cs typeface="Calibri"/>
            </a:endParaRPr>
          </a:p>
          <a:p>
            <a:pPr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Most important features:</a:t>
            </a:r>
          </a:p>
          <a:p>
            <a:pPr marL="628650" lvl="1" indent="-17145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Urine output, </a:t>
            </a:r>
            <a:r>
              <a:rPr lang="en-US" err="1">
                <a:ea typeface="Calibri"/>
                <a:cs typeface="Calibri"/>
              </a:rPr>
              <a:t>lods</a:t>
            </a:r>
            <a:r>
              <a:rPr lang="en-US">
                <a:ea typeface="Calibri"/>
                <a:cs typeface="Calibri"/>
              </a:rPr>
              <a:t>(</a:t>
            </a:r>
            <a:r>
              <a:rPr lang="en-US"/>
              <a:t>Logistic Organ Dysfunction System, which is a scoring system used to predict mortality and morbidity in intensive care unit (ICU) patients)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Sofa, age, </a:t>
            </a:r>
            <a:r>
              <a:rPr lang="en-US" err="1">
                <a:ea typeface="Calibri"/>
                <a:cs typeface="Calibri"/>
              </a:rPr>
              <a:t>elixhauser</a:t>
            </a:r>
            <a:r>
              <a:rPr lang="en-US">
                <a:ea typeface="Calibri"/>
                <a:cs typeface="Calibri"/>
              </a:rPr>
              <a:t> hospital (</a:t>
            </a:r>
            <a:r>
              <a:rPr lang="en-US"/>
              <a:t>a tool that measures the severity of a patient's comorbidities and is used to predict hospital resource use and in-hospital mortality)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74C71-BADA-4AA1-B5AC-4537A122A83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Stacking classifier could be tested</a:t>
            </a:r>
            <a:endParaRPr lang="en-US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Improved feature selection that can improve model performance (demographic info such as socioeconomic status, admission type – elective vs emergency, primary diagnosis codes to provide context about the patients condition, comorbidity indices such as the </a:t>
            </a:r>
            <a:r>
              <a:rPr lang="en-US" err="1"/>
              <a:t>charlson</a:t>
            </a:r>
            <a:r>
              <a:rPr lang="en-US"/>
              <a:t> index or number of comorbidities, previous hospitalizations such as number of prior admissions,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74C71-BADA-4AA1-B5AC-4537A122A831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81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41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35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617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167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758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74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3795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157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56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65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1">
            <a:alpha val="3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318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b="1" cap="none">
                <a:solidFill>
                  <a:srgbClr val="FFFFFF"/>
                </a:solidFill>
                <a:latin typeface="Batang"/>
                <a:ea typeface="Batang"/>
              </a:rPr>
              <a:t>Predicting Mortality Of Sepsis-III Patients Using a Voting Classifier</a:t>
            </a:r>
            <a:endParaRPr lang="en-US" b="1" cap="none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400"/>
              </a:spcBef>
              <a:spcAft>
                <a:spcPts val="100"/>
              </a:spcAft>
            </a:pPr>
            <a:r>
              <a:rPr lang="en-US" b="1" cap="none">
                <a:solidFill>
                  <a:schemeClr val="bg2"/>
                </a:solidFill>
                <a:latin typeface="Batang"/>
                <a:ea typeface="+mn-lt"/>
                <a:cs typeface="+mn-lt"/>
              </a:rPr>
              <a:t>Presented By:</a:t>
            </a:r>
            <a:endParaRPr lang="en-US" b="1" cap="none">
              <a:solidFill>
                <a:schemeClr val="bg2"/>
              </a:solidFill>
              <a:latin typeface="Batang"/>
              <a:ea typeface="Batang"/>
              <a:cs typeface="+mn-lt"/>
            </a:endParaRPr>
          </a:p>
          <a:p>
            <a:pPr>
              <a:spcBef>
                <a:spcPts val="400"/>
              </a:spcBef>
              <a:spcAft>
                <a:spcPts val="100"/>
              </a:spcAft>
            </a:pPr>
            <a:r>
              <a:rPr lang="en-US" b="1" cap="none">
                <a:solidFill>
                  <a:schemeClr val="bg2"/>
                </a:solidFill>
                <a:latin typeface="Batang"/>
                <a:ea typeface="+mn-lt"/>
                <a:cs typeface="+mn-lt"/>
              </a:rPr>
              <a:t>Eric Rodriguez, Isidro Romille Pride, and Rachel Daniel</a:t>
            </a:r>
            <a:endParaRPr lang="en-US" b="1" cap="none">
              <a:solidFill>
                <a:schemeClr val="bg2"/>
              </a:solidFill>
              <a:latin typeface="Batang"/>
              <a:ea typeface="Batang"/>
            </a:endParaRPr>
          </a:p>
        </p:txBody>
      </p:sp>
      <p:pic>
        <p:nvPicPr>
          <p:cNvPr id="47" name="Graphic 46" descr="Kidney">
            <a:extLst>
              <a:ext uri="{FF2B5EF4-FFF2-40B4-BE49-F238E27FC236}">
                <a16:creationId xmlns:a16="http://schemas.microsoft.com/office/drawing/2014/main" id="{B85EA3C3-DC62-4F49-1CEF-E9447CA93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A134-E646-33DF-51F4-0E293615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63" y="1211417"/>
            <a:ext cx="11828121" cy="1013800"/>
          </a:xfrm>
        </p:spPr>
        <p:txBody>
          <a:bodyPr>
            <a:noAutofit/>
          </a:bodyPr>
          <a:lstStyle/>
          <a:p>
            <a:r>
              <a:rPr lang="en-US" sz="3200" b="1" cap="none">
                <a:latin typeface="Batang"/>
                <a:ea typeface="Batang"/>
                <a:cs typeface="+mj-lt"/>
              </a:rPr>
              <a:t>Sepsis is a Leading Cause Of Death Within Hospitals</a:t>
            </a:r>
            <a:endParaRPr lang="en-US" sz="3200" b="1" cap="none">
              <a:solidFill>
                <a:srgbClr val="000000"/>
              </a:solidFill>
              <a:latin typeface="Batang"/>
              <a:ea typeface="Batang"/>
              <a:cs typeface="+mj-lt"/>
            </a:endParaRPr>
          </a:p>
          <a:p>
            <a:endParaRPr lang="en-US" sz="3600" cap="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4692D-A513-5E38-C6A3-DDCFB7CF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89" y="2072240"/>
            <a:ext cx="5546393" cy="439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605D6F-184C-7000-6474-216D00EFF600}"/>
              </a:ext>
            </a:extLst>
          </p:cNvPr>
          <p:cNvSpPr txBox="1"/>
          <p:nvPr/>
        </p:nvSpPr>
        <p:spPr>
          <a:xfrm>
            <a:off x="5758434" y="6443562"/>
            <a:ext cx="54393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rgbClr val="333333"/>
                </a:solidFill>
                <a:ea typeface="+mn-lt"/>
                <a:cs typeface="+mn-lt"/>
              </a:rPr>
              <a:t>JAMA </a:t>
            </a:r>
            <a:r>
              <a:rPr lang="en-US" sz="1200" i="1" err="1">
                <a:solidFill>
                  <a:srgbClr val="333333"/>
                </a:solidFill>
                <a:ea typeface="+mn-lt"/>
                <a:cs typeface="+mn-lt"/>
              </a:rPr>
              <a:t>Netw</a:t>
            </a:r>
            <a:r>
              <a:rPr lang="en-US" sz="1200" i="1">
                <a:solidFill>
                  <a:srgbClr val="333333"/>
                </a:solidFill>
                <a:ea typeface="+mn-lt"/>
                <a:cs typeface="+mn-lt"/>
              </a:rPr>
              <a:t> Open. </a:t>
            </a:r>
            <a:r>
              <a:rPr lang="en-US" sz="1200">
                <a:solidFill>
                  <a:srgbClr val="333333"/>
                </a:solidFill>
                <a:ea typeface="+mn-lt"/>
                <a:cs typeface="+mn-lt"/>
              </a:rPr>
              <a:t>2019;2(2):e187571. doi:10.1001/jamanetworkopen.2018.7571</a:t>
            </a:r>
            <a:endParaRPr lang="en-US"/>
          </a:p>
          <a:p>
            <a:pPr algn="ctr"/>
            <a:br>
              <a:rPr lang="en-US"/>
            </a:b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4284-732E-A8E5-DA61-BA9F2C8B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710" y="6263121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dirty="0"/>
              <a:pPr/>
              <a:t>2</a:t>
            </a:fld>
            <a:endParaRPr lang="en-US" sz="120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1606DB1-6E65-FA15-D395-446D33985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991373"/>
              </p:ext>
            </p:extLst>
          </p:nvPr>
        </p:nvGraphicFramePr>
        <p:xfrm>
          <a:off x="577060" y="2584643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C19AE94-53BA-376B-1D75-D4E9888C1863}"/>
              </a:ext>
            </a:extLst>
          </p:cNvPr>
          <p:cNvSpPr txBox="1"/>
          <p:nvPr/>
        </p:nvSpPr>
        <p:spPr>
          <a:xfrm>
            <a:off x="1662000" y="2070000"/>
            <a:ext cx="2400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Batang"/>
                <a:ea typeface="Batang"/>
              </a:rPr>
              <a:t>The Goal</a:t>
            </a:r>
          </a:p>
        </p:txBody>
      </p:sp>
    </p:spTree>
    <p:extLst>
      <p:ext uri="{BB962C8B-B14F-4D97-AF65-F5344CB8AC3E}">
        <p14:creationId xmlns:p14="http://schemas.microsoft.com/office/powerpoint/2010/main" val="376273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B8F4-BED0-1AB6-D563-4E80575B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62" y="697525"/>
            <a:ext cx="11587616" cy="10138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cap="none">
                <a:latin typeface="Batang"/>
                <a:ea typeface="Batang"/>
              </a:rPr>
              <a:t>Voting Classifier Model Displayed Best Performance</a:t>
            </a:r>
            <a:endParaRPr lang="en-US" sz="3200" b="1">
              <a:latin typeface="Batang"/>
              <a:ea typeface="Batan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9982C-ACD3-A538-8172-295C92A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5182" y="6245281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dirty="0"/>
              <a:pPr/>
              <a:t>3</a:t>
            </a:fld>
            <a:endParaRPr lang="en-US" sz="1200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50AC5704-A9DE-EE97-000F-FC1D7209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082" y="1895039"/>
            <a:ext cx="3995017" cy="4808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59441-5975-DB10-7450-83CEAC586297}"/>
              </a:ext>
            </a:extLst>
          </p:cNvPr>
          <p:cNvSpPr txBox="1"/>
          <p:nvPr/>
        </p:nvSpPr>
        <p:spPr>
          <a:xfrm>
            <a:off x="7092950" y="1828800"/>
            <a:ext cx="2667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SHAP values Random Forest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77024D-B5DC-7204-751B-A71B0AEB3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05015"/>
              </p:ext>
            </p:extLst>
          </p:nvPr>
        </p:nvGraphicFramePr>
        <p:xfrm>
          <a:off x="1212850" y="4572000"/>
          <a:ext cx="4752270" cy="185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135">
                  <a:extLst>
                    <a:ext uri="{9D8B030D-6E8A-4147-A177-3AD203B41FA5}">
                      <a16:colId xmlns:a16="http://schemas.microsoft.com/office/drawing/2014/main" val="233493210"/>
                    </a:ext>
                  </a:extLst>
                </a:gridCol>
                <a:gridCol w="2376135">
                  <a:extLst>
                    <a:ext uri="{9D8B030D-6E8A-4147-A177-3AD203B41FA5}">
                      <a16:colId xmlns:a16="http://schemas.microsoft.com/office/drawing/2014/main" val="3779674283"/>
                    </a:ext>
                  </a:extLst>
                </a:gridCol>
              </a:tblGrid>
              <a:tr h="616802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Confusion Matrix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54596"/>
                  </a:ext>
                </a:extLst>
              </a:tr>
              <a:tr h="61680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171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28895"/>
                  </a:ext>
                </a:extLst>
              </a:tr>
              <a:tr h="61680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130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781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A479CF6-2701-5D13-1E06-1A8E7FC3E85F}"/>
              </a:ext>
            </a:extLst>
          </p:cNvPr>
          <p:cNvSpPr txBox="1"/>
          <p:nvPr/>
        </p:nvSpPr>
        <p:spPr>
          <a:xfrm>
            <a:off x="1174749" y="5130799"/>
            <a:ext cx="78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D3C7A-7748-8950-1AFC-65D59347C501}"/>
              </a:ext>
            </a:extLst>
          </p:cNvPr>
          <p:cNvSpPr txBox="1"/>
          <p:nvPr/>
        </p:nvSpPr>
        <p:spPr>
          <a:xfrm>
            <a:off x="3549648" y="5753098"/>
            <a:ext cx="78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0CFB1-AEF7-9B46-3477-A974D4DF2350}"/>
              </a:ext>
            </a:extLst>
          </p:cNvPr>
          <p:cNvSpPr txBox="1"/>
          <p:nvPr/>
        </p:nvSpPr>
        <p:spPr>
          <a:xfrm>
            <a:off x="3549648" y="5143498"/>
            <a:ext cx="78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416E9-2261-BD36-5898-ED714AA5DEB5}"/>
              </a:ext>
            </a:extLst>
          </p:cNvPr>
          <p:cNvSpPr txBox="1"/>
          <p:nvPr/>
        </p:nvSpPr>
        <p:spPr>
          <a:xfrm>
            <a:off x="1174748" y="5759448"/>
            <a:ext cx="78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CDCAA-AA1F-550D-55CC-66F5E38CC793}"/>
              </a:ext>
            </a:extLst>
          </p:cNvPr>
          <p:cNvSpPr txBox="1"/>
          <p:nvPr/>
        </p:nvSpPr>
        <p:spPr>
          <a:xfrm>
            <a:off x="409823" y="1998538"/>
            <a:ext cx="667373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000">
                <a:latin typeface="Batang"/>
                <a:ea typeface="+mn-lt"/>
                <a:cs typeface="+mn-lt"/>
              </a:rPr>
              <a:t>Ensemble of Logistic Regression, Random Forest               and </a:t>
            </a:r>
            <a:r>
              <a:rPr lang="en-US" sz="2000" err="1">
                <a:latin typeface="Batang"/>
                <a:ea typeface="+mn-lt"/>
                <a:cs typeface="+mn-lt"/>
              </a:rPr>
              <a:t>XGBoost</a:t>
            </a:r>
            <a:r>
              <a:rPr lang="en-US" sz="2000">
                <a:latin typeface="Batang"/>
                <a:ea typeface="+mn-lt"/>
                <a:cs typeface="+mn-lt"/>
              </a:rPr>
              <a:t> </a:t>
            </a:r>
            <a:endParaRPr lang="en-US" sz="2000" err="1">
              <a:latin typeface="Batang"/>
              <a:ea typeface="Batang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Batang"/>
                <a:ea typeface="+mn-lt"/>
                <a:cs typeface="+mn-lt"/>
              </a:rPr>
              <a:t>Overall accuracy of 76% </a:t>
            </a:r>
            <a:endParaRPr lang="en-US" sz="2000">
              <a:latin typeface="Batang"/>
              <a:ea typeface="Batang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Batang"/>
                <a:ea typeface="+mn-lt"/>
                <a:cs typeface="+mn-lt"/>
              </a:rPr>
              <a:t>For Non-Surviving Class: </a:t>
            </a:r>
            <a:endParaRPr lang="en-US" sz="2000">
              <a:latin typeface="Batang"/>
              <a:ea typeface="Batang"/>
              <a:cs typeface="+mn-lt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>
                <a:latin typeface="Batang"/>
                <a:ea typeface="+mn-lt"/>
                <a:cs typeface="+mn-lt"/>
              </a:rPr>
              <a:t>F1-Score of 0.54 </a:t>
            </a:r>
            <a:endParaRPr lang="en-US" sz="2000">
              <a:latin typeface="Batang"/>
              <a:ea typeface="Batang"/>
              <a:cs typeface="+mn-lt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>
                <a:latin typeface="Batang"/>
                <a:ea typeface="+mn-lt"/>
                <a:cs typeface="+mn-lt"/>
              </a:rPr>
              <a:t>Recall of 0.73 </a:t>
            </a:r>
            <a:endParaRPr lang="en-US" sz="2000">
              <a:latin typeface="Batang"/>
              <a:ea typeface="Batang"/>
              <a:cs typeface="+mn-lt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>
                <a:latin typeface="Batang"/>
                <a:ea typeface="+mn-lt"/>
                <a:cs typeface="+mn-lt"/>
              </a:rPr>
              <a:t>Precision of 0.43</a:t>
            </a:r>
            <a:endParaRPr lang="en-US" sz="2000">
              <a:latin typeface="Batang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4846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013A-AD35-45D9-FE06-4D746CC9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cap="none">
                <a:latin typeface="Batang"/>
                <a:ea typeface="Batang"/>
              </a:rPr>
              <a:t>Examining Sample Correct Predictions</a:t>
            </a:r>
            <a:endParaRPr lang="en-US" sz="3200" b="1">
              <a:latin typeface="Batang"/>
              <a:ea typeface="Batan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32329-7DFA-6096-AA85-87A9D529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251" y="6193481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dirty="0"/>
              <a:pPr/>
              <a:t>4</a:t>
            </a:fld>
            <a:endParaRPr lang="en-US" sz="1200"/>
          </a:p>
        </p:txBody>
      </p:sp>
      <p:pic>
        <p:nvPicPr>
          <p:cNvPr id="9" name="Picture 8" descr="A close up of a pink background&#10;&#10;Description automatically generated">
            <a:extLst>
              <a:ext uri="{FF2B5EF4-FFF2-40B4-BE49-F238E27FC236}">
                <a16:creationId xmlns:a16="http://schemas.microsoft.com/office/drawing/2014/main" id="{F646758F-0EEE-77F2-04B9-F8CA6AF3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5" y="3747281"/>
            <a:ext cx="6096000" cy="306717"/>
          </a:xfrm>
          <a:prstGeom prst="rect">
            <a:avLst/>
          </a:prstGeo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CFCE315-8AA0-D8E4-256D-DE663A8D2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87" y="4320153"/>
            <a:ext cx="11107118" cy="130467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52E037-9B69-5A0C-93AC-3291BA902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6" y="2160077"/>
            <a:ext cx="11178152" cy="12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6520-70CF-0A83-C047-E47291C0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cap="none">
                <a:latin typeface="Batang"/>
                <a:ea typeface="Batang"/>
              </a:rPr>
              <a:t>Method, Approach, and Clinical Findings</a:t>
            </a:r>
            <a:endParaRPr lang="en-US" sz="3200" b="1">
              <a:latin typeface="Batang"/>
              <a:ea typeface="Batan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083EE-8487-913F-A19E-5BCFAB92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956" y="621846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dirty="0"/>
              <a:pPr/>
              <a:t>5</a:t>
            </a:fld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E09DD-61D8-8C93-327D-8EB704C5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58" y="4391389"/>
            <a:ext cx="4240332" cy="2333977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CD48D4DB-4030-A5F0-11C3-A4EE48C3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829" y="1839472"/>
            <a:ext cx="3706679" cy="2321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5CA6B1-F33B-8AF5-14E4-1A131FAE8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319" y="4389068"/>
            <a:ext cx="4229747" cy="2347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C95829-5B06-6F37-CF81-B978BB59103E}"/>
              </a:ext>
            </a:extLst>
          </p:cNvPr>
          <p:cNvSpPr txBox="1"/>
          <p:nvPr/>
        </p:nvSpPr>
        <p:spPr>
          <a:xfrm>
            <a:off x="259248" y="1838837"/>
            <a:ext cx="6673734" cy="3185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>
                <a:solidFill>
                  <a:srgbClr val="3D3D3D"/>
                </a:solidFill>
                <a:latin typeface="Batang"/>
                <a:ea typeface="Batang"/>
                <a:cs typeface="+mn-lt"/>
              </a:rPr>
              <a:t>Identified features strongly clustered to classes</a:t>
            </a:r>
            <a:endParaRPr lang="en-US" sz="2000">
              <a:latin typeface="Batang"/>
              <a:ea typeface="Batang"/>
              <a:cs typeface="+mn-lt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>
                <a:solidFill>
                  <a:srgbClr val="3D3D3D"/>
                </a:solidFill>
                <a:latin typeface="Batang"/>
                <a:ea typeface="Batang"/>
                <a:cs typeface="+mn-lt"/>
              </a:rPr>
              <a:t>Excluded length of stay</a:t>
            </a:r>
            <a:endParaRPr lang="en-US" sz="2000">
              <a:latin typeface="Batang"/>
              <a:ea typeface="Batang"/>
              <a:cs typeface="+mn-lt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>
                <a:solidFill>
                  <a:srgbClr val="3D3D3D"/>
                </a:solidFill>
                <a:latin typeface="Batang"/>
                <a:ea typeface="Batang"/>
                <a:cs typeface="+mn-lt"/>
              </a:rPr>
              <a:t>Strong predictors of sepsis based on domain knowledge: </a:t>
            </a:r>
          </a:p>
          <a:p>
            <a:pPr marL="667385" lvl="1" indent="-34290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>
                <a:solidFill>
                  <a:srgbClr val="3D3D3D"/>
                </a:solidFill>
                <a:latin typeface="Batang"/>
                <a:ea typeface="Batang"/>
                <a:cs typeface="+mn-lt"/>
              </a:rPr>
              <a:t>Heartrate (min and max), urine output, creatinine, SOFA scores, BUN and WBC</a:t>
            </a:r>
            <a:endParaRPr lang="en-US" sz="2000">
              <a:latin typeface="Batang"/>
              <a:ea typeface="Batang"/>
              <a:cs typeface="+mn-lt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>
                <a:solidFill>
                  <a:srgbClr val="3D3D3D"/>
                </a:solidFill>
                <a:latin typeface="Batang"/>
                <a:ea typeface="Batang"/>
                <a:cs typeface="+mn-lt"/>
              </a:rPr>
              <a:t>ANOVA tests</a:t>
            </a:r>
            <a:endParaRPr lang="en-US" sz="2000">
              <a:latin typeface="Batang"/>
              <a:ea typeface="Batang"/>
              <a:cs typeface="+mn-lt"/>
            </a:endParaRPr>
          </a:p>
          <a:p>
            <a:pPr marL="342900" indent="-342900">
              <a:buFont typeface="Courier New"/>
              <a:buChar char="o"/>
            </a:pPr>
            <a:endParaRPr lang="en-US" sz="2000">
              <a:latin typeface="Gill Sans MT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5386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A369-649E-9AAF-E2B7-8454295C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cap="none">
                <a:latin typeface="Batang"/>
                <a:ea typeface="Batang"/>
              </a:rPr>
              <a:t>Feature Selection/Engineering- Showing Which Patients Have The Greatest Risk And Why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84CA0-D9E9-5D30-EB13-B313FA9F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907" y="631215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dirty="0"/>
              <a:pPr/>
              <a:t>6</a:t>
            </a:fld>
            <a:endParaRPr lang="en-US" sz="1200"/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2BCE3256-5575-7753-BD9B-FF2BCB145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219" y="1795542"/>
            <a:ext cx="10099731" cy="5029396"/>
          </a:xfrm>
        </p:spPr>
      </p:pic>
    </p:spTree>
    <p:extLst>
      <p:ext uri="{BB962C8B-B14F-4D97-AF65-F5344CB8AC3E}">
        <p14:creationId xmlns:p14="http://schemas.microsoft.com/office/powerpoint/2010/main" val="314243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A27C-26E1-62BC-B883-12722667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b="1" cap="none">
                <a:solidFill>
                  <a:srgbClr val="FFFEFF"/>
                </a:solidFill>
                <a:latin typeface="Batang"/>
                <a:ea typeface="Batang"/>
              </a:rPr>
              <a:t>Recommendations for Future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A8101-073E-D6E9-8EDF-CC2156D4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907" y="6293416"/>
            <a:ext cx="105250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200" dirty="0"/>
              <a:pPr>
                <a:spcAft>
                  <a:spcPts val="600"/>
                </a:spcAft>
              </a:pPr>
              <a:t>7</a:t>
            </a:fld>
            <a:endParaRPr lang="en-US" sz="1200"/>
          </a:p>
        </p:txBody>
      </p:sp>
      <p:graphicFrame>
        <p:nvGraphicFramePr>
          <p:cNvPr id="456" name="Diagram 453">
            <a:extLst>
              <a:ext uri="{FF2B5EF4-FFF2-40B4-BE49-F238E27FC236}">
                <a16:creationId xmlns:a16="http://schemas.microsoft.com/office/drawing/2014/main" id="{F361AEB7-A4DB-8724-18D2-2B8C4CD96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74071"/>
              </p:ext>
            </p:extLst>
          </p:nvPr>
        </p:nvGraphicFramePr>
        <p:xfrm>
          <a:off x="581025" y="2169852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520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7268-670E-9D96-F2C0-BC548732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cap="none">
                <a:latin typeface="Batang"/>
                <a:ea typeface="Batang"/>
              </a:rPr>
              <a:t>Summary And Future Steps</a:t>
            </a:r>
            <a:endParaRPr lang="en-US" sz="3200" b="1">
              <a:latin typeface="Batang"/>
              <a:ea typeface="Batang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283B4-46D2-4F7A-D37E-C84932F2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28" r="-4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621A2-A86A-A9D7-A206-264A3606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4390" y="6270009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sz="1200" dirty="0"/>
              <a:pPr defTabSz="457200">
                <a:spcAft>
                  <a:spcPts val="600"/>
                </a:spcAft>
              </a:pPr>
              <a:t>8</a:t>
            </a:fld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A78FA-896E-E12F-6FDF-CFA96EC8855E}"/>
              </a:ext>
            </a:extLst>
          </p:cNvPr>
          <p:cNvSpPr txBox="1"/>
          <p:nvPr/>
        </p:nvSpPr>
        <p:spPr>
          <a:xfrm>
            <a:off x="774004" y="6264701"/>
            <a:ext cx="50731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+mn-lt"/>
                <a:cs typeface="+mn-lt"/>
              </a:rPr>
              <a:t>https://hub.jhu.edu/magazine/2022/winter/ai-technology-to-detect-sepsis/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C078047-FA02-BA28-5B39-C4787090E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55999"/>
              </p:ext>
            </p:extLst>
          </p:nvPr>
        </p:nvGraphicFramePr>
        <p:xfrm>
          <a:off x="6306403" y="2100618"/>
          <a:ext cx="5106537" cy="4163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88937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Predicting Mortality Of Sepsis-III Patients Using a Voting Classifier</vt:lpstr>
      <vt:lpstr>Sepsis is a Leading Cause Of Death Within Hospitals </vt:lpstr>
      <vt:lpstr>Voting Classifier Model Displayed Best Performance</vt:lpstr>
      <vt:lpstr>Examining Sample Correct Predictions</vt:lpstr>
      <vt:lpstr>Method, Approach, and Clinical Findings</vt:lpstr>
      <vt:lpstr>Feature Selection/Engineering- Showing Which Patients Have The Greatest Risk And Why </vt:lpstr>
      <vt:lpstr>Recommendations for Future Research</vt:lpstr>
      <vt:lpstr>Summary And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2024-12-01T19:40:50Z</dcterms:created>
  <dcterms:modified xsi:type="dcterms:W3CDTF">2024-12-15T20:49:01Z</dcterms:modified>
</cp:coreProperties>
</file>