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7" r:id="rId6"/>
    <p:sldId id="268" r:id="rId7"/>
    <p:sldId id="269" r:id="rId8"/>
    <p:sldId id="270" r:id="rId9"/>
    <p:sldId id="272" r:id="rId10"/>
    <p:sldId id="273" r:id="rId11"/>
    <p:sldId id="274" r:id="rId12"/>
    <p:sldId id="275" r:id="rId13"/>
    <p:sldId id="276" r:id="rId14"/>
    <p:sldId id="277" r:id="rId15"/>
    <p:sldId id="278" r:id="rId16"/>
    <p:sldId id="280" r:id="rId17"/>
    <p:sldId id="271" r:id="rId18"/>
    <p:sldId id="279" r:id="rId19"/>
    <p:sldId id="301" r:id="rId20"/>
    <p:sldId id="265" r:id="rId21"/>
    <p:sldId id="281" r:id="rId22"/>
    <p:sldId id="283" r:id="rId23"/>
    <p:sldId id="284" r:id="rId24"/>
    <p:sldId id="287" r:id="rId25"/>
    <p:sldId id="288" r:id="rId26"/>
    <p:sldId id="289" r:id="rId27"/>
    <p:sldId id="290" r:id="rId28"/>
    <p:sldId id="285" r:id="rId29"/>
    <p:sldId id="291" r:id="rId30"/>
    <p:sldId id="293" r:id="rId31"/>
    <p:sldId id="294" r:id="rId32"/>
    <p:sldId id="292" r:id="rId33"/>
    <p:sldId id="295" r:id="rId34"/>
    <p:sldId id="296" r:id="rId35"/>
    <p:sldId id="286" r:id="rId36"/>
    <p:sldId id="297" r:id="rId37"/>
    <p:sldId id="298" r:id="rId38"/>
    <p:sldId id="299" r:id="rId39"/>
    <p:sldId id="266" r:id="rId40"/>
    <p:sldId id="264" r:id="rId41"/>
    <p:sldId id="257" r:id="rId42"/>
    <p:sldId id="259" r:id="rId43"/>
    <p:sldId id="260" r:id="rId44"/>
    <p:sldId id="282"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Schles" initials="ES" lastIdx="1" clrIdx="0">
    <p:extLst>
      <p:ext uri="{19B8F6BF-5375-455C-9EA6-DF929625EA0E}">
        <p15:presenceInfo xmlns:p15="http://schemas.microsoft.com/office/powerpoint/2012/main" userId="S-1-12-1-4055649880-1232096607-2864820128-321269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1T14:12:41.03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medium.com/@gabrieltseng/interpreting-complex-models-with-shap-values-1c187db6ec8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legescorecard.ed.gov/data/documentation/" TargetMode="External"/><Relationship Id="rId2" Type="http://schemas.openxmlformats.org/officeDocument/2006/relationships/hyperlink" Target="https://www.kaggle.com/zhijinzhai/loandata" TargetMode="External"/><Relationship Id="rId1" Type="http://schemas.openxmlformats.org/officeDocument/2006/relationships/slideLayout" Target="../slideLayouts/slideLayout2.xml"/><Relationship Id="rId4" Type="http://schemas.openxmlformats.org/officeDocument/2006/relationships/hyperlink" Target="https://www.policedatainitiative.org/dataset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5ECF-E632-411A-8331-90582F6D0E27}"/>
              </a:ext>
            </a:extLst>
          </p:cNvPr>
          <p:cNvSpPr>
            <a:spLocks noGrp="1"/>
          </p:cNvSpPr>
          <p:nvPr>
            <p:ph type="ctrTitle"/>
          </p:nvPr>
        </p:nvSpPr>
        <p:spPr/>
        <p:txBody>
          <a:bodyPr/>
          <a:lstStyle/>
          <a:p>
            <a:r>
              <a:rPr lang="en-US" dirty="0"/>
              <a:t>Understanding Bias Via Interpretability</a:t>
            </a:r>
          </a:p>
        </p:txBody>
      </p:sp>
      <p:sp>
        <p:nvSpPr>
          <p:cNvPr id="3" name="Subtitle 2">
            <a:extLst>
              <a:ext uri="{FF2B5EF4-FFF2-40B4-BE49-F238E27FC236}">
                <a16:creationId xmlns:a16="http://schemas.microsoft.com/office/drawing/2014/main" id="{28F80900-F46D-405D-BE54-BA9737B0C60F}"/>
              </a:ext>
            </a:extLst>
          </p:cNvPr>
          <p:cNvSpPr>
            <a:spLocks noGrp="1"/>
          </p:cNvSpPr>
          <p:nvPr>
            <p:ph type="subTitle" idx="1"/>
          </p:nvPr>
        </p:nvSpPr>
        <p:spPr/>
        <p:txBody>
          <a:bodyPr/>
          <a:lstStyle/>
          <a:p>
            <a:r>
              <a:rPr lang="en-US" dirty="0"/>
              <a:t>By Eric Schles</a:t>
            </a:r>
          </a:p>
        </p:txBody>
      </p:sp>
    </p:spTree>
    <p:extLst>
      <p:ext uri="{BB962C8B-B14F-4D97-AF65-F5344CB8AC3E}">
        <p14:creationId xmlns:p14="http://schemas.microsoft.com/office/powerpoint/2010/main" val="365981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86-6C0D-4629-84A9-78F3209A2738}"/>
              </a:ext>
            </a:extLst>
          </p:cNvPr>
          <p:cNvSpPr>
            <a:spLocks noGrp="1"/>
          </p:cNvSpPr>
          <p:nvPr>
            <p:ph type="title"/>
          </p:nvPr>
        </p:nvSpPr>
        <p:spPr/>
        <p:txBody>
          <a:bodyPr/>
          <a:lstStyle/>
          <a:p>
            <a:r>
              <a:rPr lang="en-US" dirty="0"/>
              <a:t>Single Variate Model – Linear - Log </a:t>
            </a:r>
          </a:p>
        </p:txBody>
      </p:sp>
      <p:sp>
        <p:nvSpPr>
          <p:cNvPr id="3" name="Content Placeholder 2">
            <a:extLst>
              <a:ext uri="{FF2B5EF4-FFF2-40B4-BE49-F238E27FC236}">
                <a16:creationId xmlns:a16="http://schemas.microsoft.com/office/drawing/2014/main" id="{CD7E2F2D-A19A-4837-A5BA-0315091D43A7}"/>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40259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DB3-1782-4463-B3FE-C63DE651F897}"/>
              </a:ext>
            </a:extLst>
          </p:cNvPr>
          <p:cNvSpPr>
            <a:spLocks noGrp="1"/>
          </p:cNvSpPr>
          <p:nvPr>
            <p:ph type="title"/>
          </p:nvPr>
        </p:nvSpPr>
        <p:spPr/>
        <p:txBody>
          <a:bodyPr/>
          <a:lstStyle/>
          <a:p>
            <a:r>
              <a:rPr lang="en-US" dirty="0"/>
              <a:t>Single Variate Model – Log - Log</a:t>
            </a:r>
          </a:p>
        </p:txBody>
      </p:sp>
      <p:sp>
        <p:nvSpPr>
          <p:cNvPr id="3" name="Content Placeholder 2">
            <a:extLst>
              <a:ext uri="{FF2B5EF4-FFF2-40B4-BE49-F238E27FC236}">
                <a16:creationId xmlns:a16="http://schemas.microsoft.com/office/drawing/2014/main" id="{A2011CF9-CFD3-4C91-A9CA-B23EA34779F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9899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9C7B-0E06-46C8-9DFE-26B139D802AD}"/>
              </a:ext>
            </a:extLst>
          </p:cNvPr>
          <p:cNvSpPr>
            <a:spLocks noGrp="1"/>
          </p:cNvSpPr>
          <p:nvPr>
            <p:ph type="title"/>
          </p:nvPr>
        </p:nvSpPr>
        <p:spPr/>
        <p:txBody>
          <a:bodyPr/>
          <a:lstStyle/>
          <a:p>
            <a:r>
              <a:rPr lang="en-US" dirty="0"/>
              <a:t>Single Variate Model – linear - </a:t>
            </a:r>
            <a:r>
              <a:rPr lang="en-US" dirty="0" err="1"/>
              <a:t>exponetial</a:t>
            </a:r>
            <a:endParaRPr lang="en-US" dirty="0"/>
          </a:p>
        </p:txBody>
      </p:sp>
      <p:sp>
        <p:nvSpPr>
          <p:cNvPr id="3" name="Content Placeholder 2">
            <a:extLst>
              <a:ext uri="{FF2B5EF4-FFF2-40B4-BE49-F238E27FC236}">
                <a16:creationId xmlns:a16="http://schemas.microsoft.com/office/drawing/2014/main" id="{04ED629B-8B16-481E-9560-B887951ED5A4}"/>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2891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2D15-C760-41FE-872C-0A076D65502D}"/>
              </a:ext>
            </a:extLst>
          </p:cNvPr>
          <p:cNvSpPr>
            <a:spLocks noGrp="1"/>
          </p:cNvSpPr>
          <p:nvPr>
            <p:ph type="title"/>
          </p:nvPr>
        </p:nvSpPr>
        <p:spPr/>
        <p:txBody>
          <a:bodyPr/>
          <a:lstStyle/>
          <a:p>
            <a:r>
              <a:rPr lang="en-US" dirty="0"/>
              <a:t>Single Variate Model - T-test</a:t>
            </a:r>
          </a:p>
        </p:txBody>
      </p:sp>
      <p:sp>
        <p:nvSpPr>
          <p:cNvPr id="3" name="Content Placeholder 2">
            <a:extLst>
              <a:ext uri="{FF2B5EF4-FFF2-40B4-BE49-F238E27FC236}">
                <a16:creationId xmlns:a16="http://schemas.microsoft.com/office/drawing/2014/main" id="{FAEC3FCA-A165-49E3-9CE8-9CCB12425F4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73986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11E7B0F-847D-45CB-B489-803E2FC0175E}"/>
                  </a:ext>
                </a:extLst>
              </p:cNvPr>
              <p:cNvSpPr>
                <a:spLocks noGrp="1"/>
              </p:cNvSpPr>
              <p:nvPr>
                <p:ph type="title"/>
              </p:nvPr>
            </p:nvSpPr>
            <p:spPr/>
            <p:txBody>
              <a:bodyPr/>
              <a:lstStyle/>
              <a:p>
                <a:r>
                  <a:rPr lang="en-US" dirty="0"/>
                  <a:t>Single Variate Model – </a:t>
                </a:r>
                <a14:m>
                  <m:oMath xmlns:m="http://schemas.openxmlformats.org/officeDocument/2006/math">
                    <m:sSup>
                      <m:sSupPr>
                        <m:ctrlPr>
                          <a:rPr lang="en-US" smtClean="0">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oMath>
                </a14:m>
                <a:endParaRPr lang="en-US" dirty="0"/>
              </a:p>
            </p:txBody>
          </p:sp>
        </mc:Choice>
        <mc:Fallback>
          <p:sp>
            <p:nvSpPr>
              <p:cNvPr id="2" name="Title 1">
                <a:extLst>
                  <a:ext uri="{FF2B5EF4-FFF2-40B4-BE49-F238E27FC236}">
                    <a16:creationId xmlns:a16="http://schemas.microsoft.com/office/drawing/2014/main" id="{811E7B0F-847D-45CB-B489-803E2FC0175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62ACDC0-6432-47A7-8A21-C0C38C598CEA}"/>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9022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EB6-D8AB-4489-A4DA-1ACBDE2B2B38}"/>
              </a:ext>
            </a:extLst>
          </p:cNvPr>
          <p:cNvSpPr>
            <a:spLocks noGrp="1"/>
          </p:cNvSpPr>
          <p:nvPr>
            <p:ph type="title"/>
          </p:nvPr>
        </p:nvSpPr>
        <p:spPr/>
        <p:txBody>
          <a:bodyPr/>
          <a:lstStyle/>
          <a:p>
            <a:r>
              <a:rPr lang="en-US" dirty="0"/>
              <a:t>Single Variate Model- Mean Squared Error</a:t>
            </a:r>
          </a:p>
        </p:txBody>
      </p:sp>
      <p:sp>
        <p:nvSpPr>
          <p:cNvPr id="3" name="Content Placeholder 2">
            <a:extLst>
              <a:ext uri="{FF2B5EF4-FFF2-40B4-BE49-F238E27FC236}">
                <a16:creationId xmlns:a16="http://schemas.microsoft.com/office/drawing/2014/main" id="{8E343C38-394F-4C9D-9CD3-5358A5B126EE}"/>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18980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AD9E-23D0-425A-A02A-BB6A4AEF724D}"/>
              </a:ext>
            </a:extLst>
          </p:cNvPr>
          <p:cNvSpPr>
            <a:spLocks noGrp="1"/>
          </p:cNvSpPr>
          <p:nvPr>
            <p:ph type="title"/>
          </p:nvPr>
        </p:nvSpPr>
        <p:spPr/>
        <p:txBody>
          <a:bodyPr/>
          <a:lstStyle/>
          <a:p>
            <a:r>
              <a:rPr lang="en-US" dirty="0"/>
              <a:t>Multivariate Linear Regression</a:t>
            </a:r>
          </a:p>
        </p:txBody>
      </p:sp>
      <p:sp>
        <p:nvSpPr>
          <p:cNvPr id="3" name="Content Placeholder 2">
            <a:extLst>
              <a:ext uri="{FF2B5EF4-FFF2-40B4-BE49-F238E27FC236}">
                <a16:creationId xmlns:a16="http://schemas.microsoft.com/office/drawing/2014/main" id="{EFCB3E52-D2BB-480C-91AC-6F9F1BBD0ED0}"/>
              </a:ext>
            </a:extLst>
          </p:cNvPr>
          <p:cNvSpPr>
            <a:spLocks noGrp="1"/>
          </p:cNvSpPr>
          <p:nvPr>
            <p:ph idx="1"/>
          </p:nvPr>
        </p:nvSpPr>
        <p:spPr/>
        <p:txBody>
          <a:bodyPr/>
          <a:lstStyle/>
          <a:p>
            <a:r>
              <a:rPr lang="en-US" dirty="0"/>
              <a:t>Motivation:</a:t>
            </a:r>
          </a:p>
          <a:p>
            <a:pPr lvl="1"/>
            <a:r>
              <a:rPr lang="en-US" dirty="0"/>
              <a:t>Controlling for multiple variables to ensure your model says what you think it does</a:t>
            </a:r>
          </a:p>
          <a:p>
            <a:pPr lvl="2"/>
            <a:r>
              <a:rPr lang="en-US" dirty="0"/>
              <a:t>If you don’t control for variables that are related to your independent variables, then your model may not actually be picking up on the signals you think it is, but is in fact picking up on signals on the hidden latent variables.</a:t>
            </a:r>
          </a:p>
          <a:p>
            <a:pPr lvl="1"/>
            <a:r>
              <a:rPr lang="en-US" dirty="0"/>
              <a:t>Richer understanding of the independent variable</a:t>
            </a:r>
          </a:p>
          <a:p>
            <a:pPr lvl="1"/>
            <a:r>
              <a:rPr lang="en-US" dirty="0"/>
              <a:t>Typically higher goodness of fit measures (a practical matter) </a:t>
            </a:r>
          </a:p>
        </p:txBody>
      </p:sp>
    </p:spTree>
    <p:extLst>
      <p:ext uri="{BB962C8B-B14F-4D97-AF65-F5344CB8AC3E}">
        <p14:creationId xmlns:p14="http://schemas.microsoft.com/office/powerpoint/2010/main" val="260160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3CAC-EF2E-43D9-A5CF-B4638280C0D3}"/>
              </a:ext>
            </a:extLst>
          </p:cNvPr>
          <p:cNvSpPr>
            <a:spLocks noGrp="1"/>
          </p:cNvSpPr>
          <p:nvPr>
            <p:ph type="title"/>
          </p:nvPr>
        </p:nvSpPr>
        <p:spPr/>
        <p:txBody>
          <a:bodyPr/>
          <a:lstStyle/>
          <a:p>
            <a:r>
              <a:rPr lang="en-US" dirty="0"/>
              <a:t>Multivariate Model</a:t>
            </a:r>
          </a:p>
        </p:txBody>
      </p:sp>
      <p:sp>
        <p:nvSpPr>
          <p:cNvPr id="3" name="Content Placeholder 2">
            <a:extLst>
              <a:ext uri="{FF2B5EF4-FFF2-40B4-BE49-F238E27FC236}">
                <a16:creationId xmlns:a16="http://schemas.microsoft.com/office/drawing/2014/main" id="{A042486F-0214-4C41-9491-7C5EE3D026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11177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4201-7DD5-4034-A2A3-1D19758924F1}"/>
              </a:ext>
            </a:extLst>
          </p:cNvPr>
          <p:cNvSpPr>
            <a:spLocks noGrp="1"/>
          </p:cNvSpPr>
          <p:nvPr>
            <p:ph type="title"/>
          </p:nvPr>
        </p:nvSpPr>
        <p:spPr/>
        <p:txBody>
          <a:bodyPr/>
          <a:lstStyle/>
          <a:p>
            <a:r>
              <a:rPr lang="en-US" dirty="0"/>
              <a:t>Multivariate Model – F-test</a:t>
            </a:r>
          </a:p>
        </p:txBody>
      </p:sp>
      <p:sp>
        <p:nvSpPr>
          <p:cNvPr id="3" name="Content Placeholder 2">
            <a:extLst>
              <a:ext uri="{FF2B5EF4-FFF2-40B4-BE49-F238E27FC236}">
                <a16:creationId xmlns:a16="http://schemas.microsoft.com/office/drawing/2014/main" id="{31C752AD-209E-42DD-9158-931EE7CF3896}"/>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93310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8CF-FAAA-45DA-BF73-90DB906636B8}"/>
              </a:ext>
            </a:extLst>
          </p:cNvPr>
          <p:cNvSpPr>
            <a:spLocks noGrp="1"/>
          </p:cNvSpPr>
          <p:nvPr>
            <p:ph type="title"/>
          </p:nvPr>
        </p:nvSpPr>
        <p:spPr/>
        <p:txBody>
          <a:bodyPr/>
          <a:lstStyle/>
          <a:p>
            <a:r>
              <a:rPr lang="en-US" dirty="0"/>
              <a:t>Multivariate Model - Mixed Effects Model </a:t>
            </a:r>
          </a:p>
        </p:txBody>
      </p:sp>
      <p:sp>
        <p:nvSpPr>
          <p:cNvPr id="3" name="Content Placeholder 2">
            <a:extLst>
              <a:ext uri="{FF2B5EF4-FFF2-40B4-BE49-F238E27FC236}">
                <a16:creationId xmlns:a16="http://schemas.microsoft.com/office/drawing/2014/main" id="{FDB0E63D-6766-40F0-A6D3-57F4FCF2FC83}"/>
              </a:ext>
            </a:extLst>
          </p:cNvPr>
          <p:cNvSpPr>
            <a:spLocks noGrp="1"/>
          </p:cNvSpPr>
          <p:nvPr>
            <p:ph idx="1"/>
          </p:nvPr>
        </p:nvSpPr>
        <p:spPr/>
        <p:txBody>
          <a:bodyPr/>
          <a:lstStyle/>
          <a:p>
            <a:r>
              <a:rPr lang="en-US" dirty="0"/>
              <a:t>Code</a:t>
            </a:r>
          </a:p>
          <a:p>
            <a:pPr marL="0" indent="0">
              <a:buNone/>
            </a:pPr>
            <a:endParaRPr lang="en-US" dirty="0"/>
          </a:p>
          <a:p>
            <a:r>
              <a:rPr lang="en-US" dirty="0"/>
              <a:t>Interpretation</a:t>
            </a:r>
          </a:p>
          <a:p>
            <a:endParaRPr lang="en-US" dirty="0"/>
          </a:p>
        </p:txBody>
      </p:sp>
    </p:spTree>
    <p:extLst>
      <p:ext uri="{BB962C8B-B14F-4D97-AF65-F5344CB8AC3E}">
        <p14:creationId xmlns:p14="http://schemas.microsoft.com/office/powerpoint/2010/main" val="29860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2213-CA8A-46C9-9226-6407045E21E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926B42F-C1E6-4EC6-9F25-B68599ECBA60}"/>
              </a:ext>
            </a:extLst>
          </p:cNvPr>
          <p:cNvSpPr>
            <a:spLocks noGrp="1"/>
          </p:cNvSpPr>
          <p:nvPr>
            <p:ph idx="1"/>
          </p:nvPr>
        </p:nvSpPr>
        <p:spPr/>
        <p:txBody>
          <a:bodyPr/>
          <a:lstStyle/>
          <a:p>
            <a:r>
              <a:rPr lang="en-US" dirty="0"/>
              <a:t>Introduction Model Interpretability Tools</a:t>
            </a:r>
          </a:p>
          <a:p>
            <a:r>
              <a:rPr lang="en-US" dirty="0"/>
              <a:t>Establish Cases In Which Bias Is Wanted Or Unwanted</a:t>
            </a:r>
          </a:p>
          <a:p>
            <a:r>
              <a:rPr lang="en-US" dirty="0"/>
              <a:t>Set up an intuitive framework for thinking about semantic bias</a:t>
            </a:r>
          </a:p>
        </p:txBody>
      </p:sp>
    </p:spTree>
    <p:extLst>
      <p:ext uri="{BB962C8B-B14F-4D97-AF65-F5344CB8AC3E}">
        <p14:creationId xmlns:p14="http://schemas.microsoft.com/office/powerpoint/2010/main" val="302338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Tree Based Models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lnSpcReduction="10000"/>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Feature </a:t>
            </a:r>
            <a:r>
              <a:rPr lang="en-US" dirty="0" err="1"/>
              <a:t>Importances</a:t>
            </a:r>
            <a:endParaRPr lang="en-US" dirty="0"/>
          </a:p>
          <a:p>
            <a:pPr lvl="1"/>
            <a:r>
              <a:rPr lang="en-US" dirty="0"/>
              <a:t>Tree Interpreter</a:t>
            </a:r>
          </a:p>
          <a:p>
            <a:pPr lvl="1"/>
            <a:r>
              <a:rPr lang="en-US" dirty="0"/>
              <a:t>Tests (Potentially)</a:t>
            </a:r>
          </a:p>
          <a:p>
            <a:pPr lvl="1"/>
            <a:r>
              <a:rPr lang="en-US" dirty="0"/>
              <a:t>Interpreting Feature Transforms</a:t>
            </a:r>
          </a:p>
        </p:txBody>
      </p:sp>
    </p:spTree>
    <p:extLst>
      <p:ext uri="{BB962C8B-B14F-4D97-AF65-F5344CB8AC3E}">
        <p14:creationId xmlns:p14="http://schemas.microsoft.com/office/powerpoint/2010/main" val="289660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A931-A08E-4320-9FCF-A6E74E117580}"/>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F6573404-DEBC-4759-82AE-BFB37ABF8AC8}"/>
              </a:ext>
            </a:extLst>
          </p:cNvPr>
          <p:cNvPicPr>
            <a:picLocks noGrp="1" noChangeAspect="1"/>
          </p:cNvPicPr>
          <p:nvPr>
            <p:ph idx="1"/>
          </p:nvPr>
        </p:nvPicPr>
        <p:blipFill>
          <a:blip r:embed="rId2"/>
          <a:stretch>
            <a:fillRect/>
          </a:stretch>
        </p:blipFill>
        <p:spPr>
          <a:xfrm>
            <a:off x="810000" y="2383846"/>
            <a:ext cx="10553700" cy="1597439"/>
          </a:xfrm>
        </p:spPr>
      </p:pic>
      <p:pic>
        <p:nvPicPr>
          <p:cNvPr id="7" name="Picture 6">
            <a:extLst>
              <a:ext uri="{FF2B5EF4-FFF2-40B4-BE49-F238E27FC236}">
                <a16:creationId xmlns:a16="http://schemas.microsoft.com/office/drawing/2014/main" id="{CE64B5AA-9F27-4F65-A761-46D172044E95}"/>
              </a:ext>
            </a:extLst>
          </p:cNvPr>
          <p:cNvPicPr>
            <a:picLocks noChangeAspect="1"/>
          </p:cNvPicPr>
          <p:nvPr/>
        </p:nvPicPr>
        <p:blipFill>
          <a:blip r:embed="rId3"/>
          <a:stretch>
            <a:fillRect/>
          </a:stretch>
        </p:blipFill>
        <p:spPr>
          <a:xfrm>
            <a:off x="1114805" y="4152124"/>
            <a:ext cx="9742917" cy="2405472"/>
          </a:xfrm>
          <a:prstGeom prst="rect">
            <a:avLst/>
          </a:prstGeom>
        </p:spPr>
      </p:pic>
    </p:spTree>
    <p:extLst>
      <p:ext uri="{BB962C8B-B14F-4D97-AF65-F5344CB8AC3E}">
        <p14:creationId xmlns:p14="http://schemas.microsoft.com/office/powerpoint/2010/main" val="85690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7C55-249D-4E4E-8B00-230058BF9731}"/>
              </a:ext>
            </a:extLst>
          </p:cNvPr>
          <p:cNvSpPr>
            <a:spLocks noGrp="1"/>
          </p:cNvSpPr>
          <p:nvPr>
            <p:ph type="title"/>
          </p:nvPr>
        </p:nvSpPr>
        <p:spPr/>
        <p:txBody>
          <a:bodyPr/>
          <a:lstStyle/>
          <a:p>
            <a:r>
              <a:rPr lang="en-US" dirty="0"/>
              <a:t>Model Intuition</a:t>
            </a:r>
          </a:p>
        </p:txBody>
      </p:sp>
      <p:sp>
        <p:nvSpPr>
          <p:cNvPr id="3" name="Content Placeholder 2">
            <a:extLst>
              <a:ext uri="{FF2B5EF4-FFF2-40B4-BE49-F238E27FC236}">
                <a16:creationId xmlns:a16="http://schemas.microsoft.com/office/drawing/2014/main" id="{AC93669C-6539-4A56-B172-FCB086CC9BE3}"/>
              </a:ext>
            </a:extLst>
          </p:cNvPr>
          <p:cNvSpPr>
            <a:spLocks noGrp="1"/>
          </p:cNvSpPr>
          <p:nvPr>
            <p:ph idx="1"/>
          </p:nvPr>
        </p:nvSpPr>
        <p:spPr/>
        <p:txBody>
          <a:bodyPr/>
          <a:lstStyle/>
          <a:p>
            <a:r>
              <a:rPr lang="en-US" dirty="0"/>
              <a:t>In theory Decision Trees are universal approximators – they can fit any data, regardless of underlying distribution</a:t>
            </a:r>
          </a:p>
          <a:p>
            <a:r>
              <a:rPr lang="en-US" dirty="0"/>
              <a:t>Splits in the tree are decided by which variable reduces entropy (also known as surprise) the most</a:t>
            </a:r>
          </a:p>
          <a:p>
            <a:r>
              <a:rPr lang="en-US" dirty="0"/>
              <a:t>Looking at the path of splits that lead to why an example ends up in a specific leaf node gives a sense of how the model “thinks” about the data (fix this)</a:t>
            </a:r>
          </a:p>
          <a:p>
            <a:r>
              <a:rPr lang="en-US" dirty="0"/>
              <a:t>Trees are only really good in the multivariate case, they don’t have much predictive power in the single variate case, because there isn’t much information to split on</a:t>
            </a:r>
          </a:p>
        </p:txBody>
      </p:sp>
    </p:spTree>
    <p:extLst>
      <p:ext uri="{BB962C8B-B14F-4D97-AF65-F5344CB8AC3E}">
        <p14:creationId xmlns:p14="http://schemas.microsoft.com/office/powerpoint/2010/main" val="394124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2A6D-C7FA-43A5-8758-C610F68918F4}"/>
              </a:ext>
            </a:extLst>
          </p:cNvPr>
          <p:cNvSpPr>
            <a:spLocks noGrp="1"/>
          </p:cNvSpPr>
          <p:nvPr>
            <p:ph type="title"/>
          </p:nvPr>
        </p:nvSpPr>
        <p:spPr/>
        <p:txBody>
          <a:bodyPr/>
          <a:lstStyle/>
          <a:p>
            <a:r>
              <a:rPr lang="en-US" dirty="0"/>
              <a:t>Trees for Regression</a:t>
            </a:r>
          </a:p>
        </p:txBody>
      </p:sp>
      <p:sp>
        <p:nvSpPr>
          <p:cNvPr id="3" name="Content Placeholder 2">
            <a:extLst>
              <a:ext uri="{FF2B5EF4-FFF2-40B4-BE49-F238E27FC236}">
                <a16:creationId xmlns:a16="http://schemas.microsoft.com/office/drawing/2014/main" id="{E60B47DD-9BBC-405E-9A55-6221E420A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199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4358-8DDF-4273-80E8-DF72F16DC361}"/>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2AA2F724-E9AC-4460-8539-79D554AC56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287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59E8-356F-408C-AEC4-66CAF693A6D9}"/>
              </a:ext>
            </a:extLst>
          </p:cNvPr>
          <p:cNvSpPr>
            <a:spLocks noGrp="1"/>
          </p:cNvSpPr>
          <p:nvPr>
            <p:ph type="title"/>
          </p:nvPr>
        </p:nvSpPr>
        <p:spPr/>
        <p:txBody>
          <a:bodyPr/>
          <a:lstStyle/>
          <a:p>
            <a:r>
              <a:rPr lang="en-US" dirty="0"/>
              <a:t>Mean Squared Error</a:t>
            </a:r>
          </a:p>
        </p:txBody>
      </p:sp>
      <p:sp>
        <p:nvSpPr>
          <p:cNvPr id="3" name="Content Placeholder 2">
            <a:extLst>
              <a:ext uri="{FF2B5EF4-FFF2-40B4-BE49-F238E27FC236}">
                <a16:creationId xmlns:a16="http://schemas.microsoft.com/office/drawing/2014/main" id="{A657E96C-0150-45F5-B2E0-D3F3833799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9570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89D7-A3B9-4A23-B779-2C082440ED6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9C3CAFD6-9315-41FE-959B-688F4C197B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18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8A0C-98DF-4080-8C61-C15AB77886D0}"/>
              </a:ext>
            </a:extLst>
          </p:cNvPr>
          <p:cNvSpPr>
            <a:spLocks noGrp="1"/>
          </p:cNvSpPr>
          <p:nvPr>
            <p:ph type="title"/>
          </p:nvPr>
        </p:nvSpPr>
        <p:spPr/>
        <p:txBody>
          <a:bodyPr/>
          <a:lstStyle/>
          <a:p>
            <a:r>
              <a:rPr lang="en-US" dirty="0"/>
              <a:t>Feature Importance Problems</a:t>
            </a:r>
          </a:p>
        </p:txBody>
      </p:sp>
      <p:sp>
        <p:nvSpPr>
          <p:cNvPr id="3" name="Content Placeholder 2">
            <a:extLst>
              <a:ext uri="{FF2B5EF4-FFF2-40B4-BE49-F238E27FC236}">
                <a16:creationId xmlns:a16="http://schemas.microsoft.com/office/drawing/2014/main" id="{ADC796C9-3023-4FE6-B8A5-E5C479D051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756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268A-C5A4-46AE-A564-9B6C23333759}"/>
              </a:ext>
            </a:extLst>
          </p:cNvPr>
          <p:cNvSpPr>
            <a:spLocks noGrp="1"/>
          </p:cNvSpPr>
          <p:nvPr>
            <p:ph type="title"/>
          </p:nvPr>
        </p:nvSpPr>
        <p:spPr/>
        <p:txBody>
          <a:bodyPr/>
          <a:lstStyle/>
          <a:p>
            <a:r>
              <a:rPr lang="en-US" dirty="0"/>
              <a:t>Trees for Classification</a:t>
            </a:r>
          </a:p>
        </p:txBody>
      </p:sp>
      <p:sp>
        <p:nvSpPr>
          <p:cNvPr id="3" name="Content Placeholder 2">
            <a:extLst>
              <a:ext uri="{FF2B5EF4-FFF2-40B4-BE49-F238E27FC236}">
                <a16:creationId xmlns:a16="http://schemas.microsoft.com/office/drawing/2014/main" id="{252BA0FE-2D5B-4858-967B-837027268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039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AA41-2940-45BE-8304-42246E73C95C}"/>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C1A1DFFC-304E-470A-B504-7778A1A845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199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43DC-0ACB-482E-98A9-20D3E5F07AB1}"/>
              </a:ext>
            </a:extLst>
          </p:cNvPr>
          <p:cNvSpPr>
            <a:spLocks noGrp="1"/>
          </p:cNvSpPr>
          <p:nvPr>
            <p:ph type="title"/>
          </p:nvPr>
        </p:nvSpPr>
        <p:spPr/>
        <p:txBody>
          <a:bodyPr/>
          <a:lstStyle/>
          <a:p>
            <a:r>
              <a:rPr lang="en-US" dirty="0"/>
              <a:t>Model Interpretability</a:t>
            </a:r>
          </a:p>
        </p:txBody>
      </p:sp>
      <p:sp>
        <p:nvSpPr>
          <p:cNvPr id="3" name="Content Placeholder 2">
            <a:extLst>
              <a:ext uri="{FF2B5EF4-FFF2-40B4-BE49-F238E27FC236}">
                <a16:creationId xmlns:a16="http://schemas.microsoft.com/office/drawing/2014/main" id="{78C6B4AF-9AC0-4E46-A1CD-AC42436850DD}"/>
              </a:ext>
            </a:extLst>
          </p:cNvPr>
          <p:cNvSpPr>
            <a:spLocks noGrp="1"/>
          </p:cNvSpPr>
          <p:nvPr>
            <p:ph sz="half" idx="1"/>
          </p:nvPr>
        </p:nvSpPr>
        <p:spPr/>
        <p:txBody>
          <a:bodyPr>
            <a:normAutofit lnSpcReduction="10000"/>
          </a:bodyPr>
          <a:lstStyle/>
          <a:p>
            <a:r>
              <a:rPr lang="en-US" dirty="0"/>
              <a:t>Linear Regression</a:t>
            </a:r>
          </a:p>
          <a:p>
            <a:pPr lvl="1"/>
            <a:r>
              <a:rPr lang="en-US" dirty="0"/>
              <a:t>Log-log Features</a:t>
            </a:r>
          </a:p>
          <a:p>
            <a:pPr lvl="1"/>
            <a:r>
              <a:rPr lang="en-US" dirty="0"/>
              <a:t>Linear-Log Features</a:t>
            </a:r>
          </a:p>
          <a:p>
            <a:pPr lvl="1"/>
            <a:r>
              <a:rPr lang="en-US" dirty="0"/>
              <a:t>Log-Linear Features	</a:t>
            </a:r>
          </a:p>
          <a:p>
            <a:pPr lvl="1"/>
            <a:r>
              <a:rPr lang="en-US" dirty="0"/>
              <a:t>Non-linear Features</a:t>
            </a:r>
          </a:p>
          <a:p>
            <a:pPr lvl="1"/>
            <a:r>
              <a:rPr lang="en-US" dirty="0"/>
              <a:t>T-Test</a:t>
            </a:r>
          </a:p>
          <a:p>
            <a:pPr lvl="1"/>
            <a:r>
              <a:rPr lang="en-US" dirty="0"/>
              <a:t>F-Test</a:t>
            </a:r>
          </a:p>
          <a:p>
            <a:pPr lvl="1"/>
            <a:r>
              <a:rPr lang="en-US" dirty="0"/>
              <a:t>MSE</a:t>
            </a:r>
          </a:p>
          <a:p>
            <a:pPr lvl="1"/>
            <a:r>
              <a:rPr lang="en-US" dirty="0"/>
              <a:t>R^2</a:t>
            </a:r>
          </a:p>
        </p:txBody>
      </p:sp>
      <p:sp>
        <p:nvSpPr>
          <p:cNvPr id="4" name="Content Placeholder 3">
            <a:extLst>
              <a:ext uri="{FF2B5EF4-FFF2-40B4-BE49-F238E27FC236}">
                <a16:creationId xmlns:a16="http://schemas.microsoft.com/office/drawing/2014/main" id="{9A7EB6F2-A96E-42E8-B311-F5223D399C07}"/>
              </a:ext>
            </a:extLst>
          </p:cNvPr>
          <p:cNvSpPr>
            <a:spLocks noGrp="1"/>
          </p:cNvSpPr>
          <p:nvPr>
            <p:ph sz="half" idx="2"/>
          </p:nvPr>
        </p:nvSpPr>
        <p:spPr/>
        <p:txBody>
          <a:bodyPr>
            <a:normAutofit lnSpcReduction="10000"/>
          </a:bodyPr>
          <a:lstStyle/>
          <a:p>
            <a:r>
              <a:rPr lang="en-US" dirty="0"/>
              <a:t>Tree Models</a:t>
            </a:r>
          </a:p>
          <a:p>
            <a:pPr lvl="1"/>
            <a:r>
              <a:rPr lang="en-US" dirty="0"/>
              <a:t>Feature Importance</a:t>
            </a:r>
          </a:p>
          <a:p>
            <a:pPr lvl="1"/>
            <a:r>
              <a:rPr lang="en-US" dirty="0"/>
              <a:t>Tree Interpreter</a:t>
            </a:r>
          </a:p>
          <a:p>
            <a:r>
              <a:rPr lang="en-US" dirty="0"/>
              <a:t>Neural Networks</a:t>
            </a:r>
          </a:p>
          <a:p>
            <a:pPr lvl="1"/>
            <a:r>
              <a:rPr lang="en-US" dirty="0"/>
              <a:t>Learning from tree based model results</a:t>
            </a:r>
          </a:p>
          <a:p>
            <a:pPr lvl="1"/>
            <a:r>
              <a:rPr lang="en-US" dirty="0"/>
              <a:t>Layer-wise Relevance Propagation</a:t>
            </a:r>
          </a:p>
          <a:p>
            <a:pPr lvl="1"/>
            <a:r>
              <a:rPr lang="en-US" dirty="0" err="1"/>
              <a:t>DeepLift</a:t>
            </a:r>
            <a:endParaRPr lang="en-US" dirty="0"/>
          </a:p>
          <a:p>
            <a:pPr lvl="1"/>
            <a:r>
              <a:rPr lang="en-US" dirty="0" err="1"/>
              <a:t>DeepExplain</a:t>
            </a:r>
            <a:endParaRPr lang="en-US" dirty="0"/>
          </a:p>
          <a:p>
            <a:pPr lvl="1"/>
            <a:r>
              <a:rPr lang="en-US" dirty="0"/>
              <a:t>LIME</a:t>
            </a:r>
          </a:p>
          <a:p>
            <a:pPr lvl="1"/>
            <a:r>
              <a:rPr lang="en-US" dirty="0"/>
              <a:t>SHAP</a:t>
            </a:r>
          </a:p>
        </p:txBody>
      </p:sp>
    </p:spTree>
    <p:extLst>
      <p:ext uri="{BB962C8B-B14F-4D97-AF65-F5344CB8AC3E}">
        <p14:creationId xmlns:p14="http://schemas.microsoft.com/office/powerpoint/2010/main" val="277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16DA-B8F1-473D-A205-D3259C29AF17}"/>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E366292-AB9D-4F04-9CD5-1DA824F5D0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430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E0C-7DD2-43CD-BB0B-BD0CE2622452}"/>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7C706BE-0B1B-4B34-BF0C-7B43614909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7301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6612-5D29-4E87-869C-5532D22519B0}"/>
              </a:ext>
            </a:extLst>
          </p:cNvPr>
          <p:cNvSpPr>
            <a:spLocks noGrp="1"/>
          </p:cNvSpPr>
          <p:nvPr>
            <p:ph type="title"/>
          </p:nvPr>
        </p:nvSpPr>
        <p:spPr/>
        <p:txBody>
          <a:bodyPr/>
          <a:lstStyle/>
          <a:p>
            <a:r>
              <a:rPr lang="en-US" dirty="0"/>
              <a:t>F1 score</a:t>
            </a:r>
          </a:p>
        </p:txBody>
      </p:sp>
      <p:sp>
        <p:nvSpPr>
          <p:cNvPr id="3" name="Content Placeholder 2">
            <a:extLst>
              <a:ext uri="{FF2B5EF4-FFF2-40B4-BE49-F238E27FC236}">
                <a16:creationId xmlns:a16="http://schemas.microsoft.com/office/drawing/2014/main" id="{FE0653F5-5370-4861-B147-D2C132F105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7139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AD80-4188-43AB-9A7E-FAD9D8420FF6}"/>
              </a:ext>
            </a:extLst>
          </p:cNvPr>
          <p:cNvSpPr>
            <a:spLocks noGrp="1"/>
          </p:cNvSpPr>
          <p:nvPr>
            <p:ph type="title"/>
          </p:nvPr>
        </p:nvSpPr>
        <p:spPr/>
        <p:txBody>
          <a:bodyPr/>
          <a:lstStyle/>
          <a:p>
            <a:r>
              <a:rPr lang="en-US" dirty="0"/>
              <a:t>ROC AUC</a:t>
            </a:r>
          </a:p>
        </p:txBody>
      </p:sp>
      <p:sp>
        <p:nvSpPr>
          <p:cNvPr id="3" name="Content Placeholder 2">
            <a:extLst>
              <a:ext uri="{FF2B5EF4-FFF2-40B4-BE49-F238E27FC236}">
                <a16:creationId xmlns:a16="http://schemas.microsoft.com/office/drawing/2014/main" id="{04C97169-332D-4DF4-8ED3-EFE0C41404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64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4D77-AA63-4593-82E8-BFD5462B4735}"/>
              </a:ext>
            </a:extLst>
          </p:cNvPr>
          <p:cNvSpPr>
            <a:spLocks noGrp="1"/>
          </p:cNvSpPr>
          <p:nvPr>
            <p:ph type="title"/>
          </p:nvPr>
        </p:nvSpPr>
        <p:spPr/>
        <p:txBody>
          <a:bodyPr/>
          <a:lstStyle/>
          <a:p>
            <a:r>
              <a:rPr lang="en-US" dirty="0"/>
              <a:t>Negative Log Loss</a:t>
            </a:r>
          </a:p>
        </p:txBody>
      </p:sp>
      <p:sp>
        <p:nvSpPr>
          <p:cNvPr id="3" name="Content Placeholder 2">
            <a:extLst>
              <a:ext uri="{FF2B5EF4-FFF2-40B4-BE49-F238E27FC236}">
                <a16:creationId xmlns:a16="http://schemas.microsoft.com/office/drawing/2014/main" id="{683B719F-2B5A-4033-9A76-56943758CD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149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254B-9850-4721-BA6D-A83AC23BD805}"/>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E9023057-9DDE-4593-AE60-927B9ACEAE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7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E28A-6D3B-4336-9FAD-72B745A645D3}"/>
              </a:ext>
            </a:extLst>
          </p:cNvPr>
          <p:cNvSpPr>
            <a:spLocks noGrp="1"/>
          </p:cNvSpPr>
          <p:nvPr>
            <p:ph type="title"/>
          </p:nvPr>
        </p:nvSpPr>
        <p:spPr/>
        <p:txBody>
          <a:bodyPr/>
          <a:lstStyle/>
          <a:p>
            <a:r>
              <a:rPr lang="en-US" dirty="0"/>
              <a:t>Tree Interpreter</a:t>
            </a:r>
          </a:p>
        </p:txBody>
      </p:sp>
      <p:sp>
        <p:nvSpPr>
          <p:cNvPr id="3" name="Content Placeholder 2">
            <a:extLst>
              <a:ext uri="{FF2B5EF4-FFF2-40B4-BE49-F238E27FC236}">
                <a16:creationId xmlns:a16="http://schemas.microsoft.com/office/drawing/2014/main" id="{BA0552DD-61AA-488C-B41B-C14AC62F8F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4090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39AA-41E6-49E7-9094-26646440908C}"/>
              </a:ext>
            </a:extLst>
          </p:cNvPr>
          <p:cNvSpPr>
            <a:spLocks noGrp="1"/>
          </p:cNvSpPr>
          <p:nvPr>
            <p:ph type="title"/>
          </p:nvPr>
        </p:nvSpPr>
        <p:spPr/>
        <p:txBody>
          <a:bodyPr/>
          <a:lstStyle/>
          <a:p>
            <a:r>
              <a:rPr lang="en-US" dirty="0"/>
              <a:t>Statistical Tests</a:t>
            </a:r>
          </a:p>
        </p:txBody>
      </p:sp>
      <p:sp>
        <p:nvSpPr>
          <p:cNvPr id="3" name="Content Placeholder 2">
            <a:extLst>
              <a:ext uri="{FF2B5EF4-FFF2-40B4-BE49-F238E27FC236}">
                <a16:creationId xmlns:a16="http://schemas.microsoft.com/office/drawing/2014/main" id="{56D68F04-3E66-45B8-82B5-A01756C00A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680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E812-FCD4-4DA6-A3DB-63CF2BE5FCDB}"/>
              </a:ext>
            </a:extLst>
          </p:cNvPr>
          <p:cNvSpPr>
            <a:spLocks noGrp="1"/>
          </p:cNvSpPr>
          <p:nvPr>
            <p:ph type="title"/>
          </p:nvPr>
        </p:nvSpPr>
        <p:spPr/>
        <p:txBody>
          <a:bodyPr/>
          <a:lstStyle/>
          <a:p>
            <a:r>
              <a:rPr lang="en-US" dirty="0"/>
              <a:t>Interpreting feature importance</a:t>
            </a:r>
          </a:p>
        </p:txBody>
      </p:sp>
      <p:sp>
        <p:nvSpPr>
          <p:cNvPr id="3" name="Content Placeholder 2">
            <a:extLst>
              <a:ext uri="{FF2B5EF4-FFF2-40B4-BE49-F238E27FC236}">
                <a16:creationId xmlns:a16="http://schemas.microsoft.com/office/drawing/2014/main" id="{2208116E-5067-4E59-AF69-163D6E14AB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0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Neural Network</a:t>
            </a:r>
          </a:p>
          <a:p>
            <a:pPr lvl="1"/>
            <a:r>
              <a:rPr lang="en-US" dirty="0"/>
              <a:t>Goodness of Fit Measures</a:t>
            </a:r>
          </a:p>
          <a:p>
            <a:pPr lvl="1"/>
            <a:r>
              <a:rPr lang="en-US" dirty="0"/>
              <a:t>Understanding the Structure of the model via Trees</a:t>
            </a:r>
          </a:p>
          <a:p>
            <a:pPr lvl="1"/>
            <a:r>
              <a:rPr lang="en-US" dirty="0"/>
              <a:t>Feature </a:t>
            </a:r>
            <a:r>
              <a:rPr lang="en-US" dirty="0" err="1"/>
              <a:t>Importances</a:t>
            </a:r>
            <a:endParaRPr lang="en-US" dirty="0"/>
          </a:p>
          <a:p>
            <a:pPr lvl="1"/>
            <a:r>
              <a:rPr lang="en-US" dirty="0"/>
              <a:t>Visual Interpretation of Features</a:t>
            </a:r>
          </a:p>
          <a:p>
            <a:pPr marL="457200" lvl="1" indent="0">
              <a:buNone/>
            </a:pPr>
            <a:endParaRPr lang="en-US" dirty="0"/>
          </a:p>
        </p:txBody>
      </p:sp>
    </p:spTree>
    <p:extLst>
      <p:ext uri="{BB962C8B-B14F-4D97-AF65-F5344CB8AC3E}">
        <p14:creationId xmlns:p14="http://schemas.microsoft.com/office/powerpoint/2010/main" val="223627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Tests</a:t>
            </a:r>
          </a:p>
          <a:p>
            <a:pPr lvl="1"/>
            <a:r>
              <a:rPr lang="en-US" dirty="0"/>
              <a:t>Interpreting Feature Transforms</a:t>
            </a:r>
          </a:p>
        </p:txBody>
      </p:sp>
    </p:spTree>
    <p:extLst>
      <p:ext uri="{BB962C8B-B14F-4D97-AF65-F5344CB8AC3E}">
        <p14:creationId xmlns:p14="http://schemas.microsoft.com/office/powerpoint/2010/main" val="2234731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B35-7D3E-49EF-8CCF-A7C8FD99EEB3}"/>
              </a:ext>
            </a:extLst>
          </p:cNvPr>
          <p:cNvSpPr>
            <a:spLocks noGrp="1"/>
          </p:cNvSpPr>
          <p:nvPr>
            <p:ph type="title"/>
          </p:nvPr>
        </p:nvSpPr>
        <p:spPr/>
        <p:txBody>
          <a:bodyPr/>
          <a:lstStyle/>
          <a:p>
            <a:r>
              <a:rPr lang="en-US" dirty="0" err="1"/>
              <a:t>Shap</a:t>
            </a:r>
            <a:endParaRPr lang="en-US" dirty="0"/>
          </a:p>
        </p:txBody>
      </p:sp>
      <p:sp>
        <p:nvSpPr>
          <p:cNvPr id="3" name="Content Placeholder 2">
            <a:extLst>
              <a:ext uri="{FF2B5EF4-FFF2-40B4-BE49-F238E27FC236}">
                <a16:creationId xmlns:a16="http://schemas.microsoft.com/office/drawing/2014/main" id="{937F4A35-EC79-4F1C-955C-38C883452BE4}"/>
              </a:ext>
            </a:extLst>
          </p:cNvPr>
          <p:cNvSpPr>
            <a:spLocks noGrp="1"/>
          </p:cNvSpPr>
          <p:nvPr>
            <p:ph idx="1"/>
          </p:nvPr>
        </p:nvSpPr>
        <p:spPr/>
        <p:txBody>
          <a:bodyPr/>
          <a:lstStyle/>
          <a:p>
            <a:r>
              <a:rPr lang="en-US" dirty="0">
                <a:hlinkClick r:id="rId2"/>
              </a:rPr>
              <a:t>https://medium.com/@gabrieltseng/interpreting-complex-models-with-shap-values-1c187db6ec83</a:t>
            </a:r>
            <a:r>
              <a:rPr lang="en-US" dirty="0"/>
              <a:t> - </a:t>
            </a:r>
            <a:r>
              <a:rPr lang="en-US" dirty="0" err="1"/>
              <a:t>shapley</a:t>
            </a:r>
            <a:r>
              <a:rPr lang="en-US" dirty="0"/>
              <a:t> scores explained</a:t>
            </a:r>
          </a:p>
        </p:txBody>
      </p:sp>
    </p:spTree>
    <p:extLst>
      <p:ext uri="{BB962C8B-B14F-4D97-AF65-F5344CB8AC3E}">
        <p14:creationId xmlns:p14="http://schemas.microsoft.com/office/powerpoint/2010/main" val="4080665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FCDC-A53C-4A3B-95DF-E4D73770D464}"/>
              </a:ext>
            </a:extLst>
          </p:cNvPr>
          <p:cNvSpPr>
            <a:spLocks noGrp="1"/>
          </p:cNvSpPr>
          <p:nvPr>
            <p:ph type="title"/>
          </p:nvPr>
        </p:nvSpPr>
        <p:spPr/>
        <p:txBody>
          <a:bodyPr/>
          <a:lstStyle/>
          <a:p>
            <a:r>
              <a:rPr lang="en-US" dirty="0"/>
              <a:t>Claim</a:t>
            </a:r>
          </a:p>
        </p:txBody>
      </p:sp>
      <p:sp>
        <p:nvSpPr>
          <p:cNvPr id="3" name="Content Placeholder 2">
            <a:extLst>
              <a:ext uri="{FF2B5EF4-FFF2-40B4-BE49-F238E27FC236}">
                <a16:creationId xmlns:a16="http://schemas.microsoft.com/office/drawing/2014/main" id="{4302E0AF-1822-41CF-8773-7E8F4223197C}"/>
              </a:ext>
            </a:extLst>
          </p:cNvPr>
          <p:cNvSpPr>
            <a:spLocks noGrp="1"/>
          </p:cNvSpPr>
          <p:nvPr>
            <p:ph idx="1"/>
          </p:nvPr>
        </p:nvSpPr>
        <p:spPr/>
        <p:txBody>
          <a:bodyPr/>
          <a:lstStyle/>
          <a:p>
            <a:r>
              <a:rPr lang="en-US" dirty="0"/>
              <a:t>Machine Learning is about introducing bias into a system</a:t>
            </a:r>
          </a:p>
          <a:p>
            <a:r>
              <a:rPr lang="en-US" dirty="0"/>
              <a:t>Therefore bias is necessary in some cases, but some bias is “bad”</a:t>
            </a:r>
          </a:p>
          <a:p>
            <a:r>
              <a:rPr lang="en-US" dirty="0"/>
              <a:t>It depends on the specifics of the system</a:t>
            </a:r>
          </a:p>
        </p:txBody>
      </p:sp>
    </p:spTree>
    <p:extLst>
      <p:ext uri="{BB962C8B-B14F-4D97-AF65-F5344CB8AC3E}">
        <p14:creationId xmlns:p14="http://schemas.microsoft.com/office/powerpoint/2010/main" val="1487136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9DC-0E10-4E5E-9B66-0D69A261FA9C}"/>
              </a:ext>
            </a:extLst>
          </p:cNvPr>
          <p:cNvSpPr>
            <a:spLocks noGrp="1"/>
          </p:cNvSpPr>
          <p:nvPr>
            <p:ph type="title"/>
          </p:nvPr>
        </p:nvSpPr>
        <p:spPr/>
        <p:txBody>
          <a:bodyPr/>
          <a:lstStyle/>
          <a:p>
            <a:r>
              <a:rPr lang="en-US" dirty="0"/>
              <a:t>Example – “Good” Bias</a:t>
            </a:r>
          </a:p>
        </p:txBody>
      </p:sp>
      <p:sp>
        <p:nvSpPr>
          <p:cNvPr id="3" name="Content Placeholder 2">
            <a:extLst>
              <a:ext uri="{FF2B5EF4-FFF2-40B4-BE49-F238E27FC236}">
                <a16:creationId xmlns:a16="http://schemas.microsoft.com/office/drawing/2014/main" id="{BB5CC0DF-AA30-4E62-843F-2A606EC57345}"/>
              </a:ext>
            </a:extLst>
          </p:cNvPr>
          <p:cNvSpPr>
            <a:spLocks noGrp="1"/>
          </p:cNvSpPr>
          <p:nvPr>
            <p:ph idx="1"/>
          </p:nvPr>
        </p:nvSpPr>
        <p:spPr/>
        <p:txBody>
          <a:bodyPr>
            <a:normAutofit/>
          </a:bodyPr>
          <a:lstStyle/>
          <a:p>
            <a:r>
              <a:rPr lang="en-US" dirty="0"/>
              <a:t>A marketing campaign for a vitamin specifically for biological women</a:t>
            </a:r>
          </a:p>
          <a:p>
            <a:r>
              <a:rPr lang="en-US" dirty="0"/>
              <a:t>How the machine learning works in this case:</a:t>
            </a:r>
          </a:p>
          <a:p>
            <a:pPr lvl="1"/>
            <a:r>
              <a:rPr lang="en-US" dirty="0"/>
              <a:t>Get a bunch of demographic data from social media platforms, census, search engines</a:t>
            </a:r>
          </a:p>
          <a:p>
            <a:pPr lvl="1"/>
            <a:r>
              <a:rPr lang="en-US" dirty="0"/>
              <a:t>Build a model from demographic information and market research to understand who is likely to buy said product</a:t>
            </a:r>
          </a:p>
          <a:p>
            <a:pPr lvl="1"/>
            <a:r>
              <a:rPr lang="en-US" dirty="0"/>
              <a:t>Target that demographic with ads so they know about the product</a:t>
            </a:r>
          </a:p>
          <a:p>
            <a:pPr lvl="1"/>
            <a:r>
              <a:rPr lang="en-US" dirty="0"/>
              <a:t>Introduce coupons to likely early users of said vitamin</a:t>
            </a:r>
          </a:p>
          <a:p>
            <a:pPr lvl="1"/>
            <a:r>
              <a:rPr lang="en-US" dirty="0"/>
              <a:t>Chart effectiveness of marketing over time</a:t>
            </a:r>
          </a:p>
          <a:p>
            <a:r>
              <a:rPr lang="en-US" dirty="0"/>
              <a:t>Conclusion: </a:t>
            </a:r>
          </a:p>
          <a:p>
            <a:pPr lvl="1"/>
            <a:r>
              <a:rPr lang="en-US" dirty="0"/>
              <a:t>We want to bias our campaign based on gender.  </a:t>
            </a:r>
          </a:p>
        </p:txBody>
      </p:sp>
    </p:spTree>
    <p:extLst>
      <p:ext uri="{BB962C8B-B14F-4D97-AF65-F5344CB8AC3E}">
        <p14:creationId xmlns:p14="http://schemas.microsoft.com/office/powerpoint/2010/main" val="3896795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A576-2C36-4A13-97C6-BD5F62C4D5F4}"/>
              </a:ext>
            </a:extLst>
          </p:cNvPr>
          <p:cNvSpPr>
            <a:spLocks noGrp="1"/>
          </p:cNvSpPr>
          <p:nvPr>
            <p:ph type="title"/>
          </p:nvPr>
        </p:nvSpPr>
        <p:spPr/>
        <p:txBody>
          <a:bodyPr/>
          <a:lstStyle/>
          <a:p>
            <a:r>
              <a:rPr lang="en-US" dirty="0"/>
              <a:t>Example – “Bad” Bias</a:t>
            </a:r>
          </a:p>
        </p:txBody>
      </p:sp>
      <p:sp>
        <p:nvSpPr>
          <p:cNvPr id="3" name="Content Placeholder 2">
            <a:extLst>
              <a:ext uri="{FF2B5EF4-FFF2-40B4-BE49-F238E27FC236}">
                <a16:creationId xmlns:a16="http://schemas.microsoft.com/office/drawing/2014/main" id="{AFF42118-EA71-40B7-B3A1-3071FEEEB9F4}"/>
              </a:ext>
            </a:extLst>
          </p:cNvPr>
          <p:cNvSpPr>
            <a:spLocks noGrp="1"/>
          </p:cNvSpPr>
          <p:nvPr>
            <p:ph idx="1"/>
          </p:nvPr>
        </p:nvSpPr>
        <p:spPr/>
        <p:txBody>
          <a:bodyPr>
            <a:normAutofit fontScale="85000" lnSpcReduction="20000"/>
          </a:bodyPr>
          <a:lstStyle/>
          <a:p>
            <a:r>
              <a:rPr lang="en-US" dirty="0"/>
              <a:t>A bank is trying to decide who gets loaned money for college and at what interest rate to loan said money</a:t>
            </a:r>
          </a:p>
          <a:p>
            <a:r>
              <a:rPr lang="en-US" dirty="0"/>
              <a:t>How the machine learning might work:</a:t>
            </a:r>
          </a:p>
          <a:p>
            <a:pPr lvl="1"/>
            <a:r>
              <a:rPr lang="en-US" dirty="0"/>
              <a:t>Classification of who gets a loan:</a:t>
            </a:r>
          </a:p>
          <a:p>
            <a:pPr lvl="2"/>
            <a:r>
              <a:rPr lang="en-US" dirty="0"/>
              <a:t>Collect information like </a:t>
            </a:r>
            <a:r>
              <a:rPr lang="en-US" dirty="0" err="1"/>
              <a:t>zipcode</a:t>
            </a:r>
            <a:r>
              <a:rPr lang="en-US" dirty="0"/>
              <a:t>, parents income, whether parents went to college, GPA, overall cost of college student is attending, is student in state, is it a private or public school, is it a 2 or 4 year school</a:t>
            </a:r>
          </a:p>
          <a:p>
            <a:pPr lvl="1"/>
            <a:r>
              <a:rPr lang="en-US" dirty="0"/>
              <a:t>Regression of what interest rate to charge:</a:t>
            </a:r>
          </a:p>
          <a:p>
            <a:pPr lvl="2"/>
            <a:r>
              <a:rPr lang="en-US" dirty="0"/>
              <a:t>Collect information on passed borrowers, including default rate, repayment rate per year, and overall value of the loan to the bank</a:t>
            </a:r>
          </a:p>
          <a:p>
            <a:r>
              <a:rPr lang="en-US" dirty="0"/>
              <a:t>Conclusion:</a:t>
            </a:r>
          </a:p>
          <a:p>
            <a:pPr lvl="1"/>
            <a:r>
              <a:rPr lang="en-US" dirty="0"/>
              <a:t>Because of redlining, the overall disparity in wages, and the lack of access to college in the past people in color are much less likely to receive loans</a:t>
            </a:r>
          </a:p>
          <a:p>
            <a:pPr lvl="1"/>
            <a:r>
              <a:rPr lang="en-US" dirty="0"/>
              <a:t>If they do receive loans, the interest rate is likely to be much worse</a:t>
            </a:r>
          </a:p>
          <a:p>
            <a:pPr lvl="1"/>
            <a:r>
              <a:rPr lang="en-US" dirty="0"/>
              <a:t>This limits the ability for People of Color to achieve the same level of wealth.  And overall creates disadvantage based on skin color and background.</a:t>
            </a:r>
          </a:p>
        </p:txBody>
      </p:sp>
    </p:spTree>
    <p:extLst>
      <p:ext uri="{BB962C8B-B14F-4D97-AF65-F5344CB8AC3E}">
        <p14:creationId xmlns:p14="http://schemas.microsoft.com/office/powerpoint/2010/main" val="1093675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3240-3818-46FE-8B7F-3A24B070E3CF}"/>
              </a:ext>
            </a:extLst>
          </p:cNvPr>
          <p:cNvSpPr>
            <a:spLocks noGrp="1"/>
          </p:cNvSpPr>
          <p:nvPr>
            <p:ph type="title"/>
          </p:nvPr>
        </p:nvSpPr>
        <p:spPr/>
        <p:txBody>
          <a:bodyPr/>
          <a:lstStyle/>
          <a:p>
            <a:r>
              <a:rPr lang="en-US" dirty="0"/>
              <a:t>A Thesis</a:t>
            </a:r>
          </a:p>
        </p:txBody>
      </p:sp>
      <p:sp>
        <p:nvSpPr>
          <p:cNvPr id="3" name="Content Placeholder 2">
            <a:extLst>
              <a:ext uri="{FF2B5EF4-FFF2-40B4-BE49-F238E27FC236}">
                <a16:creationId xmlns:a16="http://schemas.microsoft.com/office/drawing/2014/main" id="{6DEDA7FC-1C11-4E83-84F8-964D890FB24C}"/>
              </a:ext>
            </a:extLst>
          </p:cNvPr>
          <p:cNvSpPr>
            <a:spLocks noGrp="1"/>
          </p:cNvSpPr>
          <p:nvPr>
            <p:ph idx="1"/>
          </p:nvPr>
        </p:nvSpPr>
        <p:spPr/>
        <p:txBody>
          <a:bodyPr>
            <a:normAutofit fontScale="85000" lnSpcReduction="20000"/>
          </a:bodyPr>
          <a:lstStyle/>
          <a:p>
            <a:r>
              <a:rPr lang="en-US" dirty="0"/>
              <a:t>Code is Policy</a:t>
            </a:r>
          </a:p>
          <a:p>
            <a:pPr lvl="1"/>
            <a:r>
              <a:rPr lang="en-US" dirty="0"/>
              <a:t>When we (as data scientists) implement a statistical solution that automates some form of decision or helps a human make a choice, we are doing policy work.</a:t>
            </a:r>
          </a:p>
          <a:p>
            <a:pPr lvl="1"/>
            <a:r>
              <a:rPr lang="en-US" dirty="0"/>
              <a:t>We are setting thought processes and patterns for billions of people</a:t>
            </a:r>
          </a:p>
          <a:p>
            <a:pPr lvl="1"/>
            <a:r>
              <a:rPr lang="en-US" dirty="0"/>
              <a:t>When our data set bias “bad” bias, be that racism or sexism, then we are writing that policy into our algorithms</a:t>
            </a:r>
          </a:p>
          <a:p>
            <a:pPr lvl="1"/>
            <a:r>
              <a:rPr lang="en-US" dirty="0"/>
              <a:t>The true danger is, these algorithms, if left uninterpreted will allow the “bad” bias to propagate in unforeseen and potentially dangerous ways.</a:t>
            </a:r>
          </a:p>
          <a:p>
            <a:r>
              <a:rPr lang="en-US" dirty="0"/>
              <a:t>Checks on Algorithmic Bias Are An Imperative</a:t>
            </a:r>
          </a:p>
          <a:p>
            <a:pPr lvl="1"/>
            <a:r>
              <a:rPr lang="en-US" dirty="0"/>
              <a:t>If we treat interpretability and statistical techniques that uncover “bad” bias as policy mechanisms these things aren’t new at all.</a:t>
            </a:r>
          </a:p>
          <a:p>
            <a:pPr lvl="1"/>
            <a:r>
              <a:rPr lang="en-US" dirty="0"/>
              <a:t>We’ve struck down racist laws and practices since the beginning of our democracy</a:t>
            </a:r>
          </a:p>
          <a:p>
            <a:pPr lvl="1"/>
            <a:r>
              <a:rPr lang="en-US" dirty="0"/>
              <a:t>By treating checks on algorithmic bias in the same guise as any other policy check, such as affirmative action, algorithmic bias is merely a way of decoding automation, when it matters</a:t>
            </a:r>
          </a:p>
          <a:p>
            <a:pPr lvl="1"/>
            <a:r>
              <a:rPr lang="en-US" dirty="0"/>
              <a:t>And taking companies to task when they fail to be fair and unbiased to all</a:t>
            </a:r>
          </a:p>
        </p:txBody>
      </p:sp>
    </p:spTree>
    <p:extLst>
      <p:ext uri="{BB962C8B-B14F-4D97-AF65-F5344CB8AC3E}">
        <p14:creationId xmlns:p14="http://schemas.microsoft.com/office/powerpoint/2010/main" val="1678398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C52D-D05D-43C8-8208-74BE7DE83B3A}"/>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82616642-4B4C-4BF4-BA88-95A3B49769E9}"/>
              </a:ext>
            </a:extLst>
          </p:cNvPr>
          <p:cNvSpPr>
            <a:spLocks noGrp="1"/>
          </p:cNvSpPr>
          <p:nvPr>
            <p:ph idx="1"/>
          </p:nvPr>
        </p:nvSpPr>
        <p:spPr/>
        <p:txBody>
          <a:bodyPr/>
          <a:lstStyle/>
          <a:p>
            <a:r>
              <a:rPr lang="en-US" dirty="0"/>
              <a:t>Loan data - </a:t>
            </a:r>
            <a:r>
              <a:rPr lang="en-US" dirty="0">
                <a:hlinkClick r:id="rId2"/>
              </a:rPr>
              <a:t>https://www.kaggle.com/zhijinzhai/loandata</a:t>
            </a:r>
            <a:endParaRPr lang="en-US" dirty="0"/>
          </a:p>
          <a:p>
            <a:pPr lvl="1"/>
            <a:r>
              <a:rPr lang="en-US" dirty="0"/>
              <a:t>Because loan data was missing crucial columns, some of the data is simulated to show how one *might* do the analysis.</a:t>
            </a:r>
          </a:p>
          <a:p>
            <a:r>
              <a:rPr lang="en-US" dirty="0"/>
              <a:t>College Acceptance Data - </a:t>
            </a:r>
            <a:r>
              <a:rPr lang="en-US" dirty="0">
                <a:hlinkClick r:id="rId3"/>
              </a:rPr>
              <a:t>https://collegescorecard.ed.gov/data/documentation/</a:t>
            </a:r>
            <a:endParaRPr lang="en-US" dirty="0"/>
          </a:p>
          <a:p>
            <a:r>
              <a:rPr lang="en-US" dirty="0"/>
              <a:t>Police Data - </a:t>
            </a:r>
            <a:r>
              <a:rPr lang="en-US" dirty="0">
                <a:hlinkClick r:id="rId4"/>
              </a:rPr>
              <a:t>https://www.policedatainitiative.org/datasets/</a:t>
            </a:r>
            <a:endParaRPr lang="en-US" dirty="0"/>
          </a:p>
        </p:txBody>
      </p:sp>
    </p:spTree>
    <p:extLst>
      <p:ext uri="{BB962C8B-B14F-4D97-AF65-F5344CB8AC3E}">
        <p14:creationId xmlns:p14="http://schemas.microsoft.com/office/powerpoint/2010/main" val="407069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BDD-E728-40AE-A5AF-F926571CFBFA}"/>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C792A3F2-B5CA-4428-85CC-0F8B265F71FB}"/>
              </a:ext>
            </a:extLst>
          </p:cNvPr>
          <p:cNvPicPr>
            <a:picLocks noGrp="1" noChangeAspect="1"/>
          </p:cNvPicPr>
          <p:nvPr>
            <p:ph idx="1"/>
          </p:nvPr>
        </p:nvPicPr>
        <p:blipFill>
          <a:blip r:embed="rId2"/>
          <a:stretch>
            <a:fillRect/>
          </a:stretch>
        </p:blipFill>
        <p:spPr>
          <a:xfrm>
            <a:off x="2022085" y="2845539"/>
            <a:ext cx="7391954" cy="1653725"/>
          </a:xfrm>
        </p:spPr>
      </p:pic>
    </p:spTree>
    <p:extLst>
      <p:ext uri="{BB962C8B-B14F-4D97-AF65-F5344CB8AC3E}">
        <p14:creationId xmlns:p14="http://schemas.microsoft.com/office/powerpoint/2010/main" val="43368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9DE-3566-4864-9156-2B5E708065F4}"/>
              </a:ext>
            </a:extLst>
          </p:cNvPr>
          <p:cNvSpPr>
            <a:spLocks noGrp="1"/>
          </p:cNvSpPr>
          <p:nvPr>
            <p:ph type="title"/>
          </p:nvPr>
        </p:nvSpPr>
        <p:spPr/>
        <p:txBody>
          <a:bodyPr/>
          <a:lstStyle/>
          <a:p>
            <a:r>
              <a:rPr lang="en-US" dirty="0"/>
              <a:t>Model Intuition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217B00-D37B-4119-9CC2-CD22F534EBA6}"/>
                  </a:ext>
                </a:extLst>
              </p:cNvPr>
              <p:cNvSpPr>
                <a:spLocks noGrp="1"/>
              </p:cNvSpPr>
              <p:nvPr>
                <p:ph idx="1"/>
              </p:nvPr>
            </p:nvSpPr>
            <p:spPr/>
            <p:txBody>
              <a:bodyPr>
                <a:normAutofit fontScale="70000" lnSpcReduction="20000"/>
              </a:bodyPr>
              <a:lstStyle/>
              <a:p>
                <a:r>
                  <a:rPr lang="en-US" dirty="0"/>
                  <a:t>Linear Regression assumes linear relationships between the </a:t>
                </a:r>
                <a14:m>
                  <m:oMath xmlns:m="http://schemas.openxmlformats.org/officeDocument/2006/math">
                    <m:sSub>
                      <m:sSubPr>
                        <m:ctrlPr>
                          <a:rPr lang="en-US"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oMath>
                </a14:m>
                <a:r>
                  <a:rPr lang="en-US" dirty="0"/>
                  <a:t>‘s (independent variable(s)) and the y (dependent variable).</a:t>
                </a:r>
              </a:p>
              <a:p>
                <a:r>
                  <a:rPr lang="en-US" dirty="0"/>
                  <a:t>This relationship makes it very easy to interpret results –</a:t>
                </a:r>
              </a:p>
              <a:p>
                <a:pPr lvl="1"/>
                <a:r>
                  <a:rPr lang="en-US" dirty="0"/>
                  <a:t>If savings = 0.3*income + bias, then we can say that when income </a:t>
                </a:r>
                <a:r>
                  <a:rPr lang="en-US" b="1" i="1" dirty="0"/>
                  <a:t>increases</a:t>
                </a:r>
                <a:r>
                  <a:rPr lang="en-US" dirty="0"/>
                  <a:t> by 100 dollars savings </a:t>
                </a:r>
                <a:r>
                  <a:rPr lang="en-US" b="1" i="1" dirty="0"/>
                  <a:t>goes up</a:t>
                </a:r>
                <a:r>
                  <a:rPr lang="en-US" dirty="0"/>
                  <a:t> by approximately 30 dollars.</a:t>
                </a:r>
              </a:p>
              <a:p>
                <a:r>
                  <a:rPr lang="en-US" dirty="0"/>
                  <a:t>Hidden in linear regression are a lot of assumptions about our data:</a:t>
                </a:r>
              </a:p>
              <a:p>
                <a:pPr lvl="1"/>
                <a:r>
                  <a:rPr lang="en-US" dirty="0"/>
                  <a:t>Linear in Parameters </a:t>
                </a:r>
              </a:p>
              <a:p>
                <a:pPr lvl="1"/>
                <a:r>
                  <a:rPr lang="en-US" dirty="0"/>
                  <a:t>Random Sampling</a:t>
                </a:r>
              </a:p>
              <a:p>
                <a:pPr lvl="1"/>
                <a:r>
                  <a:rPr lang="en-US" dirty="0"/>
                  <a:t>Sample Variation in the Explanatory Variable - not all sample values are the same</a:t>
                </a:r>
              </a:p>
              <a:p>
                <a:pPr lvl="1"/>
                <a:r>
                  <a:rPr lang="en-US" dirty="0"/>
                  <a:t>Zero Conditional Mean – Expectation(error | independent variables) = 0</a:t>
                </a:r>
              </a:p>
              <a:p>
                <a:pPr lvl="1"/>
                <a:r>
                  <a:rPr lang="en-US" dirty="0"/>
                  <a:t>Homoskedasticity – Variance(error | independent variables) = </a:t>
                </a:r>
                <a14:m>
                  <m:oMath xmlns:m="http://schemas.openxmlformats.org/officeDocument/2006/math">
                    <m:sSup>
                      <m:sSupPr>
                        <m:ctrlPr>
                          <a:rPr lang="en-US" dirty="0" smtClean="0">
                            <a:latin typeface="Cambria Math" panose="02040503050406030204" pitchFamily="18" charset="0"/>
                          </a:rPr>
                        </m:ctrlPr>
                      </m:sSupPr>
                      <m:e>
                        <m:r>
                          <a:rPr lang="en-US" i="1" dirty="0">
                            <a:latin typeface="Cambria Math" panose="02040503050406030204" pitchFamily="18" charset="0"/>
                          </a:rPr>
                          <m:t>𝜎</m:t>
                        </m:r>
                      </m:e>
                      <m:sup>
                        <m:r>
                          <a:rPr lang="en-US" i="0" dirty="0">
                            <a:latin typeface="Cambria Math" panose="02040503050406030204" pitchFamily="18" charset="0"/>
                          </a:rPr>
                          <m:t>2</m:t>
                        </m:r>
                      </m:sup>
                    </m:sSup>
                  </m:oMath>
                </a14:m>
                <a:r>
                  <a:rPr lang="en-US" dirty="0"/>
                  <a:t> (variance must be a constant).</a:t>
                </a:r>
              </a:p>
              <a:p>
                <a:pPr lvl="1"/>
                <a:r>
                  <a:rPr lang="en-US" dirty="0"/>
                  <a:t>No Perfect Collinearity – no independent variable is constant &amp; there is no exact linear relationship between any pair </a:t>
                </a:r>
                <a14:m>
                  <m:oMath xmlns:m="http://schemas.openxmlformats.org/officeDocument/2006/math">
                    <m:sSub>
                      <m:sSubPr>
                        <m:ctrlPr>
                          <a:rPr lang="en-US"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endParaRPr lang="en-US" dirty="0"/>
              </a:p>
              <a:p>
                <a:pPr lvl="1"/>
                <a:r>
                  <a:rPr lang="en-US" dirty="0"/>
                  <a:t>Normality – The population error is independent of the explanatory variables and is normally distributed with zero mean and variance </a:t>
                </a:r>
                <a14:m>
                  <m:oMath xmlns:m="http://schemas.openxmlformats.org/officeDocument/2006/math">
                    <m:sSup>
                      <m:sSupPr>
                        <m:ctrlPr>
                          <a:rPr lang="en-US" dirty="0" smtClean="0">
                            <a:latin typeface="Cambria Math" panose="02040503050406030204" pitchFamily="18" charset="0"/>
                          </a:rPr>
                        </m:ctrlPr>
                      </m:sSupPr>
                      <m:e>
                        <m:r>
                          <a:rPr lang="en-US" i="1" dirty="0" smtClean="0">
                            <a:latin typeface="Cambria Math" panose="02040503050406030204" pitchFamily="18" charset="0"/>
                          </a:rPr>
                          <m:t>𝜎</m:t>
                        </m:r>
                      </m:e>
                      <m:sup>
                        <m:r>
                          <a:rPr lang="en-US" i="0" dirty="0" smtClean="0">
                            <a:latin typeface="Cambria Math" panose="02040503050406030204" pitchFamily="18" charset="0"/>
                          </a:rPr>
                          <m:t>2</m:t>
                        </m:r>
                      </m:sup>
                    </m:sSup>
                  </m:oMath>
                </a14:m>
                <a:endParaRPr lang="en-US" dirty="0"/>
              </a:p>
              <a:p>
                <a:r>
                  <a:rPr lang="en-US" dirty="0"/>
                  <a:t>Assuming all our assumptions hold – we cannot do better than linear regression, but that’s a </a:t>
                </a:r>
                <a:r>
                  <a:rPr lang="en-US" b="1" i="1" dirty="0"/>
                  <a:t>big</a:t>
                </a:r>
                <a:r>
                  <a:rPr lang="en-US" dirty="0"/>
                  <a:t> if</a:t>
                </a:r>
              </a:p>
            </p:txBody>
          </p:sp>
        </mc:Choice>
        <mc:Fallback>
          <p:sp>
            <p:nvSpPr>
              <p:cNvPr id="3" name="Content Placeholder 2">
                <a:extLst>
                  <a:ext uri="{FF2B5EF4-FFF2-40B4-BE49-F238E27FC236}">
                    <a16:creationId xmlns:a16="http://schemas.microsoft.com/office/drawing/2014/main" id="{01217B00-D37B-4119-9CC2-CD22F534EBA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501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8AA-D273-4948-A10B-93FDB6E5E539}"/>
              </a:ext>
            </a:extLst>
          </p:cNvPr>
          <p:cNvSpPr>
            <a:spLocks noGrp="1"/>
          </p:cNvSpPr>
          <p:nvPr>
            <p:ph type="title"/>
          </p:nvPr>
        </p:nvSpPr>
        <p:spPr/>
        <p:txBody>
          <a:bodyPr/>
          <a:lstStyle/>
          <a:p>
            <a:r>
              <a:rPr lang="en-US" dirty="0"/>
              <a:t>Problem Setup</a:t>
            </a:r>
          </a:p>
        </p:txBody>
      </p:sp>
      <p:sp>
        <p:nvSpPr>
          <p:cNvPr id="3" name="Content Placeholder 2">
            <a:extLst>
              <a:ext uri="{FF2B5EF4-FFF2-40B4-BE49-F238E27FC236}">
                <a16:creationId xmlns:a16="http://schemas.microsoft.com/office/drawing/2014/main" id="{8AF6325E-21CC-4BEB-8F58-033613B936A3}"/>
              </a:ext>
            </a:extLst>
          </p:cNvPr>
          <p:cNvSpPr>
            <a:spLocks noGrp="1"/>
          </p:cNvSpPr>
          <p:nvPr>
            <p:ph idx="1"/>
          </p:nvPr>
        </p:nvSpPr>
        <p:spPr/>
        <p:txBody>
          <a:bodyPr>
            <a:normAutofit/>
          </a:bodyPr>
          <a:lstStyle/>
          <a:p>
            <a:r>
              <a:rPr lang="en-US" dirty="0"/>
              <a:t>The goal of this analysis is to determine if loans are racially biased.  We will assess this question in two ways:</a:t>
            </a:r>
          </a:p>
          <a:p>
            <a:pPr lvl="1"/>
            <a:r>
              <a:rPr lang="en-US" dirty="0"/>
              <a:t>As a regression problem – Is the amount of money given to a typical man the same as a typical woman? </a:t>
            </a:r>
          </a:p>
          <a:p>
            <a:pPr lvl="1"/>
            <a:r>
              <a:rPr lang="en-US" dirty="0"/>
              <a:t>As a classification problem – who is more likely to get a loan?  A woman or a man?</a:t>
            </a:r>
          </a:p>
          <a:p>
            <a:r>
              <a:rPr lang="en-US" dirty="0"/>
              <a:t>These problems appear to be simple, however as we will see it can be complicated to answer even simple questions like this statistically.  One of the hard to account for phenomena – How much of the bias is due to salary differences caused by the gender wage gap? It’s possible that sexism happening elsewhere in the economy is having downstream effects.  So we can’t just say loan lenders are sexist.</a:t>
            </a:r>
          </a:p>
          <a:p>
            <a:r>
              <a:rPr lang="en-US" dirty="0"/>
              <a:t>We need to be </a:t>
            </a:r>
            <a:r>
              <a:rPr lang="en-US" dirty="0" err="1"/>
              <a:t>rigorious</a:t>
            </a:r>
            <a:r>
              <a:rPr lang="en-US" dirty="0"/>
              <a:t>.</a:t>
            </a:r>
          </a:p>
        </p:txBody>
      </p:sp>
    </p:spTree>
    <p:extLst>
      <p:ext uri="{BB962C8B-B14F-4D97-AF65-F5344CB8AC3E}">
        <p14:creationId xmlns:p14="http://schemas.microsoft.com/office/powerpoint/2010/main" val="368718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86-3131-458B-BC22-5E53096F689F}"/>
              </a:ext>
            </a:extLst>
          </p:cNvPr>
          <p:cNvSpPr>
            <a:spLocks noGrp="1"/>
          </p:cNvSpPr>
          <p:nvPr>
            <p:ph type="title"/>
          </p:nvPr>
        </p:nvSpPr>
        <p:spPr/>
        <p:txBody>
          <a:bodyPr/>
          <a:lstStyle/>
          <a:p>
            <a:r>
              <a:rPr lang="en-US" dirty="0"/>
              <a:t>Single Variate Model – Linear - Linear</a:t>
            </a:r>
          </a:p>
        </p:txBody>
      </p:sp>
      <p:sp>
        <p:nvSpPr>
          <p:cNvPr id="3" name="Content Placeholder 2">
            <a:extLst>
              <a:ext uri="{FF2B5EF4-FFF2-40B4-BE49-F238E27FC236}">
                <a16:creationId xmlns:a16="http://schemas.microsoft.com/office/drawing/2014/main" id="{E75ADBE8-0FAA-4A12-9081-9A855BB2A462}"/>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1101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C189-A1A3-4F61-8F0E-D175694AA370}"/>
              </a:ext>
            </a:extLst>
          </p:cNvPr>
          <p:cNvSpPr>
            <a:spLocks noGrp="1"/>
          </p:cNvSpPr>
          <p:nvPr>
            <p:ph type="title"/>
          </p:nvPr>
        </p:nvSpPr>
        <p:spPr/>
        <p:txBody>
          <a:bodyPr/>
          <a:lstStyle/>
          <a:p>
            <a:r>
              <a:rPr lang="en-US" dirty="0"/>
              <a:t>Single Variate Model - Log – Linear</a:t>
            </a:r>
          </a:p>
        </p:txBody>
      </p:sp>
      <p:sp>
        <p:nvSpPr>
          <p:cNvPr id="3" name="Content Placeholder 2">
            <a:extLst>
              <a:ext uri="{FF2B5EF4-FFF2-40B4-BE49-F238E27FC236}">
                <a16:creationId xmlns:a16="http://schemas.microsoft.com/office/drawing/2014/main" id="{3F4E3776-1C4D-490C-8B16-6A76D3E390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83923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7574</TotalTime>
  <Words>1414</Words>
  <Application>Microsoft Office PowerPoint</Application>
  <PresentationFormat>Widescreen</PresentationFormat>
  <Paragraphs>191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Cambria Math</vt:lpstr>
      <vt:lpstr>Century Gothic</vt:lpstr>
      <vt:lpstr>Wingdings 2</vt:lpstr>
      <vt:lpstr>Quotable</vt:lpstr>
      <vt:lpstr>Understanding Bias Via Interpretability</vt:lpstr>
      <vt:lpstr>Goals</vt:lpstr>
      <vt:lpstr>Model Interpretability</vt:lpstr>
      <vt:lpstr>Linear Regression</vt:lpstr>
      <vt:lpstr>Mathematical Specification</vt:lpstr>
      <vt:lpstr>Model Intuition</vt:lpstr>
      <vt:lpstr>Problem Setup</vt:lpstr>
      <vt:lpstr>Single Variate Model – Linear - Linear</vt:lpstr>
      <vt:lpstr>Single Variate Model - Log – Linear</vt:lpstr>
      <vt:lpstr>Single Variate Model – Linear - Log </vt:lpstr>
      <vt:lpstr>Single Variate Model – Log - Log</vt:lpstr>
      <vt:lpstr>Single Variate Model – linear - exponetial</vt:lpstr>
      <vt:lpstr>Single Variate Model - T-test</vt:lpstr>
      <vt:lpstr>Single Variate Model – R^2</vt:lpstr>
      <vt:lpstr>Single Variate Model- Mean Squared Error</vt:lpstr>
      <vt:lpstr>Multivariate Linear Regression</vt:lpstr>
      <vt:lpstr>Multivariate Model</vt:lpstr>
      <vt:lpstr>Multivariate Model – F-test</vt:lpstr>
      <vt:lpstr>Multivariate Model - Mixed Effects Model </vt:lpstr>
      <vt:lpstr>Tree Based Models</vt:lpstr>
      <vt:lpstr>Mathematical Specification</vt:lpstr>
      <vt:lpstr>Model Intuition</vt:lpstr>
      <vt:lpstr>Trees for Regression</vt:lpstr>
      <vt:lpstr>Basic Model</vt:lpstr>
      <vt:lpstr>Mean Squared Error</vt:lpstr>
      <vt:lpstr>Feature Importance</vt:lpstr>
      <vt:lpstr>Feature Importance Problems</vt:lpstr>
      <vt:lpstr>Trees for Classification</vt:lpstr>
      <vt:lpstr>Basic Model</vt:lpstr>
      <vt:lpstr>Precision</vt:lpstr>
      <vt:lpstr>Recall</vt:lpstr>
      <vt:lpstr>F1 score</vt:lpstr>
      <vt:lpstr>ROC AUC</vt:lpstr>
      <vt:lpstr>Negative Log Loss</vt:lpstr>
      <vt:lpstr>Feature Importance</vt:lpstr>
      <vt:lpstr>Tree Interpreter</vt:lpstr>
      <vt:lpstr>Statistical Tests</vt:lpstr>
      <vt:lpstr>Interpreting feature importance</vt:lpstr>
      <vt:lpstr>Neural Networks</vt:lpstr>
      <vt:lpstr>Shap</vt:lpstr>
      <vt:lpstr>Claim</vt:lpstr>
      <vt:lpstr>Example – “Good” Bias</vt:lpstr>
      <vt:lpstr>Example – “Bad” Bias</vt:lpstr>
      <vt:lpstr>A Thesis</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Bias Via Interpretability</dc:title>
  <dc:creator>Eric Schles</dc:creator>
  <cp:lastModifiedBy>Eric Schles</cp:lastModifiedBy>
  <cp:revision>28</cp:revision>
  <dcterms:created xsi:type="dcterms:W3CDTF">2018-10-30T12:23:29Z</dcterms:created>
  <dcterms:modified xsi:type="dcterms:W3CDTF">2018-11-15T19:56:14Z</dcterms:modified>
</cp:coreProperties>
</file>