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29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05B79CC-F01D-48EE-9517-3B155B69BE8A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c.gov/html/tlc/html/about/trip_record_data.s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An Introduction to Statistical Analysis</a:t>
            </a:r>
          </a:p>
          <a:p>
            <a:pPr algn="ctr"/>
            <a:r>
              <a:rPr lang="en-US" sz="3200" b="0" strike="noStrike" spc="-1">
                <a:latin typeface="Arial"/>
              </a:rPr>
              <a:t>By</a:t>
            </a:r>
          </a:p>
          <a:p>
            <a:pPr algn="ctr"/>
            <a:r>
              <a:rPr lang="en-US" sz="3200" b="0" strike="noStrike" spc="-1">
                <a:latin typeface="Arial"/>
              </a:rPr>
              <a:t>Eric Schles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 dirty="0">
                <a:solidFill>
                  <a:srgbClr val="FFFFFF"/>
                </a:solidFill>
                <a:latin typeface="Arial"/>
              </a:rPr>
              <a:t>Feature Engineering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spc="-1" dirty="0" err="1">
                <a:latin typeface="Arial"/>
              </a:rPr>
              <a:t>Scikit</a:t>
            </a:r>
            <a:r>
              <a:rPr lang="en-US" sz="2600" spc="-1" dirty="0">
                <a:latin typeface="Arial"/>
              </a:rPr>
              <a:t>-Learn, </a:t>
            </a:r>
            <a:r>
              <a:rPr lang="en-US" sz="2600" spc="-1" dirty="0" err="1">
                <a:latin typeface="Arial"/>
              </a:rPr>
              <a:t>Skfeature</a:t>
            </a:r>
            <a:endParaRPr lang="en-US" sz="2600" spc="-1" dirty="0"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spc="-1" dirty="0">
                <a:latin typeface="Arial"/>
              </a:rPr>
              <a:t>T-test, F-test, R^2, Mean Squared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spc="-1" dirty="0">
                <a:latin typeface="Arial"/>
              </a:rPr>
              <a:t>Linear Regression for hand choosing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255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spc="-1" dirty="0">
                <a:solidFill>
                  <a:srgbClr val="FFFFFF"/>
                </a:solidFill>
                <a:latin typeface="Arial"/>
              </a:rPr>
              <a:t>Modeling</a:t>
            </a:r>
            <a:endParaRPr lang="en-US" sz="357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spc="-1" dirty="0" err="1">
                <a:latin typeface="Arial"/>
              </a:rPr>
              <a:t>Scikit</a:t>
            </a:r>
            <a:r>
              <a:rPr lang="en-US" sz="2600" spc="-1" dirty="0">
                <a:latin typeface="Arial"/>
              </a:rPr>
              <a:t>-Learn, </a:t>
            </a:r>
            <a:r>
              <a:rPr lang="en-US" sz="2600" spc="-1" dirty="0" err="1">
                <a:latin typeface="Arial"/>
              </a:rPr>
              <a:t>XGBoost</a:t>
            </a:r>
            <a:endParaRPr lang="en-US" sz="2600" spc="-1" dirty="0"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spc="-1" dirty="0">
                <a:latin typeface="Arial"/>
              </a:rPr>
              <a:t>Mean Squared Error, feature importance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spc="-1" dirty="0">
                <a:latin typeface="Arial"/>
              </a:rPr>
              <a:t>Model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spc="-1" dirty="0">
                <a:latin typeface="Arial"/>
              </a:rPr>
              <a:t>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spc="-1" dirty="0"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015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About Me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I’m a ‘data scientist’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Economics/Mathematics BA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Econometrics MS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Computer Science MS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I’ve worked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At the Manhattan DA’s Human Trafficking Response Unit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At Obama White House via United States Digital Service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At 18F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The Data Analysis Process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7500" lnSpcReduction="2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Data Cleaning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Various data transforms: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 dirty="0">
                <a:latin typeface="Arial"/>
              </a:rPr>
              <a:t>Normalization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 dirty="0">
                <a:latin typeface="Arial"/>
              </a:rPr>
              <a:t>Filtering values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 dirty="0">
                <a:latin typeface="Arial"/>
              </a:rPr>
              <a:t>Removing columns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 dirty="0">
                <a:latin typeface="Arial"/>
              </a:rPr>
              <a:t>Creating columns through dummy variables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Feature Engineering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Simple statistical methods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 dirty="0">
                <a:latin typeface="Arial"/>
              </a:rPr>
              <a:t>Hypothesis testing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 dirty="0">
                <a:latin typeface="Arial"/>
              </a:rPr>
              <a:t>Linear Regression – Supervised learning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 dirty="0">
                <a:latin typeface="Arial"/>
              </a:rPr>
              <a:t>Visualization – usually histograms and scatter plots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 dirty="0">
                <a:latin typeface="Arial"/>
              </a:rPr>
              <a:t>Descriptive Statistics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Feature ranking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Dimensionality Reduction via unsupervised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The Data Analysis Process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Modeling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Measuring fit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Drawing conclusions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Visualizing the model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Tying back your model results to the domain knowledge you gathered at the beginning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The Data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437632" y="1191155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The New York City Taxi Cab Dataset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  <a:hlinkClick r:id="rId2"/>
              </a:rPr>
              <a:t>http://www.nyc.gov/html/tlc/html/about/trip_record_data.shtml</a:t>
            </a:r>
            <a:endParaRPr lang="en-US" sz="228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8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Notes on the data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High level Analysis Goal / Data Understanding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i="1" strike="noStrike" spc="-1" dirty="0">
                <a:latin typeface="Arial"/>
              </a:rPr>
              <a:t>The new </a:t>
            </a:r>
            <a:r>
              <a:rPr lang="en-US" sz="2600" b="0" i="1" strike="noStrike" spc="-1" dirty="0" err="1">
                <a:latin typeface="Arial"/>
              </a:rPr>
              <a:t>york</a:t>
            </a:r>
            <a:r>
              <a:rPr lang="en-US" sz="2600" b="0" i="1" strike="noStrike" spc="-1" dirty="0">
                <a:latin typeface="Arial"/>
              </a:rPr>
              <a:t> city taxi cab dataset includes information from millions of trips per year, taken by new </a:t>
            </a:r>
            <a:r>
              <a:rPr lang="en-US" sz="2600" b="0" i="1" strike="noStrike" spc="-1" dirty="0" err="1">
                <a:latin typeface="Arial"/>
              </a:rPr>
              <a:t>yorkers</a:t>
            </a:r>
            <a:r>
              <a:rPr lang="en-US" sz="2600" b="0" i="1" strike="noStrike" spc="-1" dirty="0">
                <a:latin typeface="Arial"/>
              </a:rPr>
              <a:t>.  The dataset includes distance information, pick up location, drop off location, and fare amount.  Using these attributes I will do an economic analysis of taxi business in New York City.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i="1" strike="noStrike" spc="-1" dirty="0">
                <a:latin typeface="Arial"/>
              </a:rPr>
              <a:t>Descriptions of each column:</a:t>
            </a:r>
            <a:endParaRPr lang="en-US" sz="2600" b="0" strike="noStrike" spc="-1" dirty="0">
              <a:latin typeface="Arial"/>
            </a:endParaRP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i="1" strike="noStrike" spc="-1" dirty="0">
                <a:latin typeface="Arial"/>
              </a:rPr>
              <a:t>Data Dictionary is missing </a:t>
            </a:r>
            <a:r>
              <a:rPr lang="en-US" sz="2280" b="0" i="1" strike="noStrike" spc="-1" dirty="0" err="1">
                <a:latin typeface="Arial"/>
              </a:rPr>
              <a:t>Pickup_longitude</a:t>
            </a:r>
            <a:r>
              <a:rPr lang="en-US" sz="2280" b="0" i="1" strike="noStrike" spc="-1" dirty="0">
                <a:latin typeface="Arial"/>
              </a:rPr>
              <a:t>, </a:t>
            </a:r>
            <a:r>
              <a:rPr lang="en-US" sz="2280" b="0" i="1" strike="noStrike" spc="-1" dirty="0" err="1">
                <a:latin typeface="Arial"/>
              </a:rPr>
              <a:t>Pickup_latitude</a:t>
            </a:r>
            <a:r>
              <a:rPr lang="en-US" sz="2280" b="0" i="1" strike="noStrike" spc="-1" dirty="0">
                <a:latin typeface="Arial"/>
              </a:rPr>
              <a:t>, </a:t>
            </a:r>
            <a:r>
              <a:rPr lang="en-US" sz="2280" b="0" i="1" strike="noStrike" spc="-1" dirty="0" err="1">
                <a:latin typeface="Arial"/>
              </a:rPr>
              <a:t>Dropoff_longitude</a:t>
            </a:r>
            <a:r>
              <a:rPr lang="en-US" sz="2280" b="0" i="1" strike="noStrike" spc="-1" dirty="0">
                <a:latin typeface="Arial"/>
              </a:rPr>
              <a:t>, </a:t>
            </a:r>
            <a:r>
              <a:rPr lang="en-US" sz="2280" b="0" i="1" strike="noStrike" spc="-1" dirty="0" err="1">
                <a:latin typeface="Arial"/>
              </a:rPr>
              <a:t>Dropoff_latitude</a:t>
            </a:r>
            <a:endParaRPr lang="en-US" sz="228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Notes on the data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Relationships between columns: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 err="1">
                <a:latin typeface="Arial"/>
              </a:rPr>
              <a:t>lpep_pickup_datetime</a:t>
            </a:r>
            <a:r>
              <a:rPr lang="en-US" sz="2280" b="0" strike="noStrike" spc="-1" dirty="0">
                <a:latin typeface="Arial"/>
              </a:rPr>
              <a:t> &amp;&amp; </a:t>
            </a:r>
            <a:r>
              <a:rPr lang="en-US" sz="2280" b="0" strike="noStrike" spc="-1" dirty="0" err="1">
                <a:latin typeface="Arial"/>
              </a:rPr>
              <a:t>lpep_dropoff_datetime</a:t>
            </a:r>
            <a:r>
              <a:rPr lang="en-US" sz="2280" b="0" strike="noStrike" spc="-1" dirty="0">
                <a:latin typeface="Arial"/>
              </a:rPr>
              <a:t> give timestamp information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 err="1">
                <a:latin typeface="Arial"/>
              </a:rPr>
              <a:t>Pickup_latitude</a:t>
            </a:r>
            <a:r>
              <a:rPr lang="en-US" sz="2280" b="0" strike="noStrike" spc="-1" dirty="0">
                <a:latin typeface="Arial"/>
              </a:rPr>
              <a:t>, </a:t>
            </a:r>
            <a:r>
              <a:rPr lang="en-US" sz="2280" b="0" strike="noStrike" spc="-1" dirty="0" err="1">
                <a:latin typeface="Arial"/>
              </a:rPr>
              <a:t>Pickup_longitude</a:t>
            </a:r>
            <a:r>
              <a:rPr lang="en-US" sz="2280" b="0" strike="noStrike" spc="-1" dirty="0">
                <a:latin typeface="Arial"/>
              </a:rPr>
              <a:t> &amp;&amp; </a:t>
            </a:r>
            <a:r>
              <a:rPr lang="en-US" sz="2280" b="0" strike="noStrike" spc="-1" dirty="0" err="1">
                <a:latin typeface="Arial"/>
              </a:rPr>
              <a:t>Dropoff_latitude</a:t>
            </a:r>
            <a:r>
              <a:rPr lang="en-US" sz="2280" b="0" strike="noStrike" spc="-1" dirty="0">
                <a:latin typeface="Arial"/>
              </a:rPr>
              <a:t>, </a:t>
            </a:r>
            <a:r>
              <a:rPr lang="en-US" sz="2280" b="0" strike="noStrike" spc="-1" dirty="0" err="1">
                <a:latin typeface="Arial"/>
              </a:rPr>
              <a:t>Dropoff_latitude</a:t>
            </a:r>
            <a:r>
              <a:rPr lang="en-US" sz="2280" b="0" strike="noStrike" spc="-1" dirty="0">
                <a:latin typeface="Arial"/>
              </a:rPr>
              <a:t>, </a:t>
            </a:r>
            <a:r>
              <a:rPr lang="en-US" sz="2280" b="0" strike="noStrike" spc="-1" dirty="0" err="1">
                <a:latin typeface="Arial"/>
              </a:rPr>
              <a:t>Trip_distance</a:t>
            </a:r>
            <a:r>
              <a:rPr lang="en-US" sz="2280" b="0" strike="noStrike" spc="-1" dirty="0">
                <a:latin typeface="Arial"/>
              </a:rPr>
              <a:t> are related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 err="1">
                <a:latin typeface="Arial"/>
              </a:rPr>
              <a:t>Fare_amount</a:t>
            </a:r>
            <a:r>
              <a:rPr lang="en-US" sz="2280" b="0" strike="noStrike" spc="-1" dirty="0">
                <a:latin typeface="Arial"/>
              </a:rPr>
              <a:t>, Extra, </a:t>
            </a:r>
            <a:r>
              <a:rPr lang="en-US" sz="2280" b="0" strike="noStrike" spc="-1" dirty="0" err="1">
                <a:latin typeface="Arial"/>
              </a:rPr>
              <a:t>MTA_tax</a:t>
            </a:r>
            <a:r>
              <a:rPr lang="en-US" sz="2280" b="0" strike="noStrike" spc="-1" dirty="0">
                <a:latin typeface="Arial"/>
              </a:rPr>
              <a:t>, </a:t>
            </a:r>
            <a:r>
              <a:rPr lang="en-US" sz="2280" b="0" strike="noStrike" spc="-1" dirty="0" err="1">
                <a:latin typeface="Arial"/>
              </a:rPr>
              <a:t>Improvement_surcharge</a:t>
            </a:r>
            <a:r>
              <a:rPr lang="en-US" sz="2280" b="0" strike="noStrike" spc="-1" dirty="0">
                <a:latin typeface="Arial"/>
              </a:rPr>
              <a:t>, </a:t>
            </a:r>
            <a:r>
              <a:rPr lang="en-US" sz="2280" b="0" strike="noStrike" spc="-1" dirty="0" err="1">
                <a:latin typeface="Arial"/>
              </a:rPr>
              <a:t>Tip_amount</a:t>
            </a:r>
            <a:r>
              <a:rPr lang="en-US" sz="2280" b="0" strike="noStrike" spc="-1" dirty="0">
                <a:latin typeface="Arial"/>
              </a:rPr>
              <a:t>, </a:t>
            </a:r>
            <a:r>
              <a:rPr lang="en-US" sz="2280" b="0" strike="noStrike" spc="-1" dirty="0" err="1">
                <a:latin typeface="Arial"/>
              </a:rPr>
              <a:t>Tolls_amount</a:t>
            </a:r>
            <a:r>
              <a:rPr lang="en-US" sz="2280" b="0" strike="noStrike" spc="-1" dirty="0">
                <a:latin typeface="Arial"/>
              </a:rPr>
              <a:t>, </a:t>
            </a:r>
            <a:r>
              <a:rPr lang="en-US" sz="2280" b="0" strike="noStrike" spc="-1" dirty="0" err="1">
                <a:latin typeface="Arial"/>
              </a:rPr>
              <a:t>Total_amount</a:t>
            </a:r>
            <a:r>
              <a:rPr lang="en-US" sz="2280" b="0" strike="noStrike" spc="-1" dirty="0">
                <a:latin typeface="Arial"/>
              </a:rPr>
              <a:t> 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280" b="0" strike="noStrike" spc="-1" dirty="0">
              <a:latin typeface="Arial"/>
            </a:endParaRP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Semantically, we can see that we have information about when a trip occurred, where they came from and went to, and how much it cost broken down by expense type!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This information will inform the analysis we can do – specifically we can do: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longitudinal analysis, 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geo-spatial analysis – geospatial analysis involves statistically analyzing distance and space measures in the context of where they exist geographically in the world (visual example)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 dirty="0">
                <a:latin typeface="Arial"/>
              </a:rPr>
              <a:t>time series analysis – time series analysis involves predicting what will happen next as well as describing what happened before, as a sequence, indexed by time (visual example)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Initial exploratory Analysis</a:t>
            </a:r>
          </a:p>
        </p:txBody>
      </p:sp>
      <p:sp>
        <p:nvSpPr>
          <p:cNvPr id="5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Pandas, matplotlib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Basic examples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Understanding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570" b="0" strike="noStrike" spc="-1" dirty="0">
                <a:solidFill>
                  <a:srgbClr val="FFFFFF"/>
                </a:solidFill>
                <a:latin typeface="Arial"/>
              </a:rPr>
              <a:t>Initial Confirmatory Analysis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spc="-1" dirty="0" err="1">
                <a:latin typeface="Arial"/>
              </a:rPr>
              <a:t>Scipy</a:t>
            </a:r>
            <a:endParaRPr lang="en-US" sz="2600" spc="-1" dirty="0"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latin typeface="Arial"/>
              </a:rPr>
              <a:t>H</a:t>
            </a:r>
            <a:r>
              <a:rPr lang="en-US" sz="2600" spc="-1" dirty="0">
                <a:latin typeface="Arial"/>
              </a:rPr>
              <a:t>ypothesis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latin typeface="Arial"/>
              </a:rPr>
              <a:t>Learning from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4659</TotalTime>
  <Words>478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Eric Schles</dc:creator>
  <dc:description/>
  <cp:lastModifiedBy>Eric Schles</cp:lastModifiedBy>
  <cp:revision>11</cp:revision>
  <dcterms:created xsi:type="dcterms:W3CDTF">2018-07-17T08:16:51Z</dcterms:created>
  <dcterms:modified xsi:type="dcterms:W3CDTF">2018-07-20T20:57:34Z</dcterms:modified>
  <dc:language>en-US</dc:language>
</cp:coreProperties>
</file>