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5" descr=""/>
          <p:cNvPicPr/>
          <p:nvPr/>
        </p:nvPicPr>
        <p:blipFill>
          <a:blip r:embed="rId2"/>
          <a:stretch/>
        </p:blipFill>
        <p:spPr>
          <a:xfrm>
            <a:off x="-58320" y="81000"/>
            <a:ext cx="7793640" cy="1204920"/>
          </a:xfrm>
          <a:prstGeom prst="rect">
            <a:avLst/>
          </a:prstGeom>
          <a:ln>
            <a:noFill/>
          </a:ln>
        </p:spPr>
      </p:pic>
      <p:sp>
        <p:nvSpPr>
          <p:cNvPr id="1" name="PlaceHolder 1"/>
          <p:cNvSpPr>
            <a:spLocks noGrp="1"/>
          </p:cNvSpPr>
          <p:nvPr>
            <p:ph type="title"/>
          </p:nvPr>
        </p:nvSpPr>
        <p:spPr>
          <a:xfrm>
            <a:off x="504000" y="216000"/>
            <a:ext cx="7019280" cy="9352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504000" y="1368000"/>
            <a:ext cx="9071280" cy="3287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5" descr=""/>
          <p:cNvPicPr/>
          <p:nvPr/>
        </p:nvPicPr>
        <p:blipFill>
          <a:blip r:embed="rId2"/>
          <a:stretch/>
        </p:blipFill>
        <p:spPr>
          <a:xfrm>
            <a:off x="-58320" y="81000"/>
            <a:ext cx="7793640" cy="120492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github.com/slundberg/shap" TargetMode="External"/><Relationship Id="rId2" Type="http://schemas.openxmlformats.org/officeDocument/2006/relationships/hyperlink" Target="https://github.com/marcotcr/lime" TargetMode="External"/><Relationship Id="rId3" Type="http://schemas.openxmlformats.org/officeDocument/2006/relationships/hyperlink" Target="https://towardsdatascience.com/interpretability-in-machine-learning-70c30694a05f" TargetMode="External"/><Relationship Id="rId4" Type="http://schemas.openxmlformats.org/officeDocument/2006/relationships/hyperlink" Target="https://christophm.github.io/interpretable-ml-book/" TargetMode="External"/><Relationship Id="rId5" Type="http://schemas.openxmlformats.org/officeDocument/2006/relationships/hyperlink" Target="https://github.com/datascienceinc/Skater" TargetMode="External"/><Relationship Id="rId6" Type="http://schemas.openxmlformats.org/officeDocument/2006/relationships/hyperlink" Target="https://github.com/mbilalzafar/fair-classification" TargetMode="External"/><Relationship Id="rId7" Type="http://schemas.openxmlformats.org/officeDocument/2006/relationships/hyperlink" Target="https://medium.com/@eirinimalliaraki/toward-ethical-transparent-and-fair-ai-ml-a-critical-reading-list-d950e70a70ea" TargetMode="External"/><Relationship Id="rId8" Type="http://schemas.openxmlformats.org/officeDocument/2006/relationships/hyperlink" Target="https://github.com/adebayoj/fairml" TargetMode="External"/><Relationship Id="rId9" Type="http://schemas.openxmlformats.org/officeDocument/2006/relationships/hyperlink" Target="https://github.com/fairml/aalto-seminar-2015" TargetMode="External"/><Relationship Id="rId10" Type="http://schemas.openxmlformats.org/officeDocument/2006/relationships/hyperlink" Target="https://github.com/columbia/fairtest" TargetMode="External"/><Relationship Id="rId11" Type="http://schemas.openxmlformats.org/officeDocument/2006/relationships/hyperlink" Target="https://github.com/columbia/fairtest" TargetMode="External"/><Relationship Id="rId1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www.nyc.gov/html/tlc/html/about/trip_record_data.shtml" TargetMode="External"/><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216000"/>
            <a:ext cx="7019280" cy="935280"/>
          </a:xfrm>
          <a:prstGeom prst="rect">
            <a:avLst/>
          </a:prstGeom>
          <a:noFill/>
          <a:ln>
            <a:noFill/>
          </a:ln>
        </p:spPr>
        <p:style>
          <a:lnRef idx="0"/>
          <a:fillRef idx="0"/>
          <a:effectRef idx="0"/>
          <a:fontRef idx="minor"/>
        </p:style>
      </p:sp>
      <p:sp>
        <p:nvSpPr>
          <p:cNvPr id="79"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An Introduction to Statistical Analysis</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By</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Eric Schles</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Initial exploratory Analysis</a:t>
            </a:r>
            <a:endParaRPr b="0" lang="en-US" sz="3570" spc="-1" strike="noStrike">
              <a:latin typeface="Arial"/>
            </a:endParaRPr>
          </a:p>
        </p:txBody>
      </p:sp>
      <p:sp>
        <p:nvSpPr>
          <p:cNvPr id="97"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Pandas, matplotlib</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Basic examples</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Understanding the data</a:t>
            </a:r>
            <a:endParaRPr b="0" lang="en-US" sz="26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Initial Confirmatory Analysis</a:t>
            </a:r>
            <a:endParaRPr b="0" lang="en-US" sz="3570" spc="-1" strike="noStrike">
              <a:latin typeface="Arial"/>
            </a:endParaRPr>
          </a:p>
        </p:txBody>
      </p:sp>
      <p:sp>
        <p:nvSpPr>
          <p:cNvPr id="99"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57200" indent="-456480">
              <a:lnSpc>
                <a:spcPct val="100000"/>
              </a:lnSpc>
              <a:buClr>
                <a:srgbClr val="000000"/>
              </a:buClr>
              <a:buFont typeface="Arial"/>
              <a:buChar char="•"/>
            </a:pPr>
            <a:r>
              <a:rPr b="0" lang="en-US" sz="2600" spc="-1" strike="noStrike">
                <a:solidFill>
                  <a:srgbClr val="000000"/>
                </a:solidFill>
                <a:latin typeface="Arial"/>
                <a:ea typeface="DejaVu Sans"/>
              </a:rPr>
              <a:t>Scipy</a:t>
            </a:r>
            <a:endParaRPr b="0" lang="en-US" sz="2600" spc="-1" strike="noStrike">
              <a:latin typeface="Arial"/>
            </a:endParaRPr>
          </a:p>
          <a:p>
            <a:pPr marL="457200" indent="-456480">
              <a:lnSpc>
                <a:spcPct val="100000"/>
              </a:lnSpc>
              <a:buClr>
                <a:srgbClr val="000000"/>
              </a:buClr>
              <a:buFont typeface="Arial"/>
              <a:buChar char="•"/>
            </a:pPr>
            <a:r>
              <a:rPr b="0" lang="en-US" sz="2600" spc="-1" strike="noStrike">
                <a:solidFill>
                  <a:srgbClr val="000000"/>
                </a:solidFill>
                <a:latin typeface="Arial"/>
                <a:ea typeface="DejaVu Sans"/>
              </a:rPr>
              <a:t>Hypothesis Testing</a:t>
            </a:r>
            <a:endParaRPr b="0" lang="en-US" sz="2600" spc="-1" strike="noStrike">
              <a:latin typeface="Arial"/>
            </a:endParaRPr>
          </a:p>
          <a:p>
            <a:pPr marL="457200" indent="-456480">
              <a:lnSpc>
                <a:spcPct val="100000"/>
              </a:lnSpc>
              <a:buClr>
                <a:srgbClr val="000000"/>
              </a:buClr>
              <a:buFont typeface="Arial"/>
              <a:buChar char="•"/>
            </a:pPr>
            <a:r>
              <a:rPr b="0" lang="en-US" sz="2600" spc="-1" strike="noStrike">
                <a:solidFill>
                  <a:srgbClr val="000000"/>
                </a:solidFill>
                <a:latin typeface="Arial"/>
                <a:ea typeface="DejaVu Sans"/>
              </a:rPr>
              <a:t>Learning from the data</a:t>
            </a:r>
            <a:endParaRPr b="0" lang="en-US" sz="26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Feature Engineering</a:t>
            </a:r>
            <a:endParaRPr b="0" lang="en-US" sz="3570" spc="-1" strike="noStrike">
              <a:latin typeface="Arial"/>
            </a:endParaRPr>
          </a:p>
        </p:txBody>
      </p:sp>
      <p:sp>
        <p:nvSpPr>
          <p:cNvPr id="101"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57200" indent="-456480">
              <a:lnSpc>
                <a:spcPct val="100000"/>
              </a:lnSpc>
              <a:buClr>
                <a:srgbClr val="000000"/>
              </a:buClr>
              <a:buFont typeface="Arial"/>
              <a:buChar char="•"/>
            </a:pPr>
            <a:r>
              <a:rPr b="0" lang="en-US" sz="2600" spc="-1" strike="noStrike">
                <a:solidFill>
                  <a:srgbClr val="000000"/>
                </a:solidFill>
                <a:latin typeface="Arial"/>
                <a:ea typeface="DejaVu Sans"/>
              </a:rPr>
              <a:t>Scikit-Learn, Skfeature</a:t>
            </a:r>
            <a:endParaRPr b="0" lang="en-US" sz="2600" spc="-1" strike="noStrike">
              <a:latin typeface="Arial"/>
            </a:endParaRPr>
          </a:p>
          <a:p>
            <a:pPr marL="457200" indent="-456480">
              <a:lnSpc>
                <a:spcPct val="100000"/>
              </a:lnSpc>
              <a:buClr>
                <a:srgbClr val="000000"/>
              </a:buClr>
              <a:buFont typeface="Arial"/>
              <a:buChar char="•"/>
            </a:pPr>
            <a:r>
              <a:rPr b="0" lang="en-US" sz="2600" spc="-1" strike="noStrike">
                <a:solidFill>
                  <a:srgbClr val="000000"/>
                </a:solidFill>
                <a:latin typeface="Arial"/>
                <a:ea typeface="DejaVu Sans"/>
              </a:rPr>
              <a:t>T-test, F-test, R^2, Mean Squared Error</a:t>
            </a:r>
            <a:endParaRPr b="0" lang="en-US" sz="2600" spc="-1" strike="noStrike">
              <a:latin typeface="Arial"/>
            </a:endParaRPr>
          </a:p>
          <a:p>
            <a:pPr marL="457200" indent="-456480">
              <a:lnSpc>
                <a:spcPct val="100000"/>
              </a:lnSpc>
              <a:buClr>
                <a:srgbClr val="000000"/>
              </a:buClr>
              <a:buFont typeface="Arial"/>
              <a:buChar char="•"/>
            </a:pPr>
            <a:r>
              <a:rPr b="0" lang="en-US" sz="2600" spc="-1" strike="noStrike">
                <a:solidFill>
                  <a:srgbClr val="000000"/>
                </a:solidFill>
                <a:latin typeface="Arial"/>
                <a:ea typeface="DejaVu Sans"/>
              </a:rPr>
              <a:t>Linear Regression for hand choosing features</a:t>
            </a:r>
            <a:endParaRPr b="0" lang="en-US" sz="2600" spc="-1" strike="noStrike">
              <a:latin typeface="Arial"/>
            </a:endParaRPr>
          </a:p>
          <a:p>
            <a:pPr>
              <a:lnSpc>
                <a:spcPct val="100000"/>
              </a:lnSpc>
            </a:pPr>
            <a:endParaRPr b="0" lang="en-US" sz="26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Modeling</a:t>
            </a:r>
            <a:endParaRPr b="0" lang="en-US" sz="3570" spc="-1" strike="noStrike">
              <a:latin typeface="Arial"/>
            </a:endParaRPr>
          </a:p>
        </p:txBody>
      </p:sp>
      <p:sp>
        <p:nvSpPr>
          <p:cNvPr id="103"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57200" indent="-456480">
              <a:lnSpc>
                <a:spcPct val="100000"/>
              </a:lnSpc>
              <a:buClr>
                <a:srgbClr val="000000"/>
              </a:buClr>
              <a:buFont typeface="Arial"/>
              <a:buChar char="•"/>
            </a:pPr>
            <a:r>
              <a:rPr b="0" lang="en-US" sz="2600" spc="-1" strike="noStrike">
                <a:solidFill>
                  <a:srgbClr val="000000"/>
                </a:solidFill>
                <a:latin typeface="Arial"/>
                <a:ea typeface="DejaVu Sans"/>
              </a:rPr>
              <a:t>Scikit-Learn, XGBoost</a:t>
            </a:r>
            <a:endParaRPr b="0" lang="en-US" sz="2600" spc="-1" strike="noStrike">
              <a:latin typeface="Arial"/>
            </a:endParaRPr>
          </a:p>
          <a:p>
            <a:pPr marL="457200" indent="-456480">
              <a:lnSpc>
                <a:spcPct val="100000"/>
              </a:lnSpc>
              <a:buClr>
                <a:srgbClr val="000000"/>
              </a:buClr>
              <a:buFont typeface="Arial"/>
              <a:buChar char="•"/>
            </a:pPr>
            <a:r>
              <a:rPr b="0" lang="en-US" sz="2600" spc="-1" strike="noStrike">
                <a:solidFill>
                  <a:srgbClr val="000000"/>
                </a:solidFill>
                <a:latin typeface="Arial"/>
                <a:ea typeface="DejaVu Sans"/>
              </a:rPr>
              <a:t>Mean Squared Error, feature importance</a:t>
            </a:r>
            <a:endParaRPr b="0" lang="en-US" sz="2600" spc="-1" strike="noStrike">
              <a:latin typeface="Arial"/>
            </a:endParaRPr>
          </a:p>
          <a:p>
            <a:pPr marL="457200" indent="-456480">
              <a:lnSpc>
                <a:spcPct val="100000"/>
              </a:lnSpc>
              <a:buClr>
                <a:srgbClr val="000000"/>
              </a:buClr>
              <a:buFont typeface="Arial"/>
              <a:buChar char="•"/>
            </a:pPr>
            <a:r>
              <a:rPr b="0" lang="en-US" sz="2600" spc="-1" strike="noStrike">
                <a:solidFill>
                  <a:srgbClr val="000000"/>
                </a:solidFill>
                <a:latin typeface="Arial"/>
                <a:ea typeface="DejaVu Sans"/>
              </a:rPr>
              <a:t>Model Visualization</a:t>
            </a:r>
            <a:endParaRPr b="0" lang="en-US" sz="2600" spc="-1" strike="noStrike">
              <a:latin typeface="Arial"/>
            </a:endParaRPr>
          </a:p>
          <a:p>
            <a:pPr marL="457200" indent="-456480">
              <a:lnSpc>
                <a:spcPct val="100000"/>
              </a:lnSpc>
              <a:buClr>
                <a:srgbClr val="000000"/>
              </a:buClr>
              <a:buFont typeface="Arial"/>
              <a:buChar char="•"/>
            </a:pPr>
            <a:r>
              <a:rPr b="0" lang="en-US" sz="2600" spc="-1" strike="noStrike">
                <a:solidFill>
                  <a:srgbClr val="000000"/>
                </a:solidFill>
                <a:latin typeface="Arial"/>
                <a:ea typeface="DejaVu Sans"/>
              </a:rPr>
              <a:t>Classification</a:t>
            </a:r>
            <a:endParaRPr b="0" lang="en-US" sz="2600" spc="-1" strike="noStrike">
              <a:latin typeface="Arial"/>
            </a:endParaRPr>
          </a:p>
          <a:p>
            <a:pPr>
              <a:lnSpc>
                <a:spcPct val="100000"/>
              </a:lnSpc>
            </a:pPr>
            <a:endParaRPr b="0" lang="en-US" sz="2600" spc="-1" strike="noStrike">
              <a:latin typeface="Arial"/>
            </a:endParaRPr>
          </a:p>
          <a:p>
            <a:pPr>
              <a:lnSpc>
                <a:spcPct val="100000"/>
              </a:lnSpc>
            </a:pPr>
            <a:endParaRPr b="0" lang="en-US" sz="26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Model Interpretability</a:t>
            </a:r>
            <a:endParaRPr b="0" lang="en-US" sz="3570" spc="-1" strike="noStrike">
              <a:latin typeface="Arial"/>
            </a:endParaRPr>
          </a:p>
        </p:txBody>
      </p:sp>
      <p:sp>
        <p:nvSpPr>
          <p:cNvPr id="105"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57200" indent="-456480">
              <a:lnSpc>
                <a:spcPct val="100000"/>
              </a:lnSpc>
              <a:buClr>
                <a:srgbClr val="000000"/>
              </a:buClr>
              <a:buFont typeface="Arial"/>
              <a:buChar char="•"/>
            </a:pPr>
            <a:r>
              <a:rPr b="0" lang="en-US" sz="1800" spc="-1" strike="noStrike">
                <a:solidFill>
                  <a:srgbClr val="000000"/>
                </a:solidFill>
                <a:latin typeface="Arial"/>
                <a:ea typeface="DejaVu Sans"/>
              </a:rPr>
              <a:t>Strict Interpretability</a:t>
            </a:r>
            <a:endParaRPr b="0" lang="en-US" sz="1800" spc="-1" strike="noStrike">
              <a:latin typeface="Arial"/>
            </a:endParaRPr>
          </a:p>
          <a:p>
            <a:pPr marL="457200" indent="-456480">
              <a:lnSpc>
                <a:spcPct val="100000"/>
              </a:lnSpc>
              <a:buClr>
                <a:srgbClr val="000000"/>
              </a:buClr>
              <a:buFont typeface="Arial"/>
              <a:buChar char="•"/>
            </a:pPr>
            <a:r>
              <a:rPr b="0" lang="en-US" sz="1800" spc="-1" strike="noStrike">
                <a:solidFill>
                  <a:srgbClr val="000000"/>
                </a:solidFill>
                <a:latin typeface="Arial"/>
                <a:ea typeface="DejaVu Sans"/>
                <a:hlinkClick r:id="rId1"/>
              </a:rPr>
              <a:t>https://github.com/slundberg/shap</a:t>
            </a:r>
            <a:endParaRPr b="0" lang="en-US" sz="1800" spc="-1" strike="noStrike">
              <a:latin typeface="Arial"/>
            </a:endParaRPr>
          </a:p>
          <a:p>
            <a:pPr marL="457200" indent="-456480">
              <a:lnSpc>
                <a:spcPct val="100000"/>
              </a:lnSpc>
              <a:buClr>
                <a:srgbClr val="000000"/>
              </a:buClr>
              <a:buFont typeface="Arial"/>
              <a:buChar char="•"/>
            </a:pPr>
            <a:r>
              <a:rPr b="0" lang="en-US" sz="1800" spc="-1" strike="noStrike">
                <a:solidFill>
                  <a:srgbClr val="000000"/>
                </a:solidFill>
                <a:latin typeface="Arial"/>
                <a:ea typeface="DejaVu Sans"/>
                <a:hlinkClick r:id="rId2"/>
              </a:rPr>
              <a:t>https://github.com/marcotcr/lime</a:t>
            </a:r>
            <a:endParaRPr b="0" lang="en-US" sz="1800" spc="-1" strike="noStrike">
              <a:latin typeface="Arial"/>
            </a:endParaRPr>
          </a:p>
          <a:p>
            <a:pPr marL="457200" indent="-456480">
              <a:lnSpc>
                <a:spcPct val="100000"/>
              </a:lnSpc>
              <a:buClr>
                <a:srgbClr val="000000"/>
              </a:buClr>
              <a:buFont typeface="Arial"/>
              <a:buChar char="•"/>
            </a:pPr>
            <a:r>
              <a:rPr b="0" lang="en-US" sz="1800" spc="-1" strike="noStrike">
                <a:solidFill>
                  <a:srgbClr val="000000"/>
                </a:solidFill>
                <a:latin typeface="Arial"/>
                <a:ea typeface="DejaVu Sans"/>
                <a:hlinkClick r:id="rId3"/>
              </a:rPr>
              <a:t>https://towardsdatascience.com/interpretability-in-machine-learning-70c30694a05f</a:t>
            </a:r>
            <a:endParaRPr b="0" lang="en-US" sz="1800" spc="-1" strike="noStrike">
              <a:latin typeface="Arial"/>
            </a:endParaRPr>
          </a:p>
          <a:p>
            <a:pPr marL="457200" indent="-456480">
              <a:lnSpc>
                <a:spcPct val="100000"/>
              </a:lnSpc>
              <a:buClr>
                <a:srgbClr val="000000"/>
              </a:buClr>
              <a:buFont typeface="Arial"/>
              <a:buChar char="•"/>
            </a:pPr>
            <a:r>
              <a:rPr b="0" lang="en-US" sz="1800" spc="-1" strike="noStrike">
                <a:solidFill>
                  <a:srgbClr val="000000"/>
                </a:solidFill>
                <a:latin typeface="Arial"/>
                <a:ea typeface="DejaVu Sans"/>
                <a:hlinkClick r:id="rId4"/>
              </a:rPr>
              <a:t>https://christophm.github.io/interpretable-ml-book/</a:t>
            </a:r>
            <a:endParaRPr b="0" lang="en-US" sz="1800" spc="-1" strike="noStrike">
              <a:latin typeface="Arial"/>
            </a:endParaRPr>
          </a:p>
          <a:p>
            <a:pPr marL="457200" indent="-456480">
              <a:lnSpc>
                <a:spcPct val="100000"/>
              </a:lnSpc>
              <a:buClr>
                <a:srgbClr val="000000"/>
              </a:buClr>
              <a:buFont typeface="Arial"/>
              <a:buChar char="•"/>
            </a:pPr>
            <a:r>
              <a:rPr b="0" lang="en-US" sz="1800" spc="-1" strike="noStrike">
                <a:solidFill>
                  <a:srgbClr val="000000"/>
                </a:solidFill>
                <a:latin typeface="Arial"/>
                <a:ea typeface="DejaVu Sans"/>
                <a:hlinkClick r:id="rId5"/>
              </a:rPr>
              <a:t>https://github.com/datascienceinc/Skater</a:t>
            </a:r>
            <a:endParaRPr b="0" lang="en-US" sz="1800" spc="-1" strike="noStrike">
              <a:latin typeface="Arial"/>
            </a:endParaRPr>
          </a:p>
          <a:p>
            <a:pPr marL="457200" indent="-456480">
              <a:lnSpc>
                <a:spcPct val="100000"/>
              </a:lnSpc>
              <a:buClr>
                <a:srgbClr val="000000"/>
              </a:buClr>
              <a:buFont typeface="Arial"/>
              <a:buChar char="•"/>
            </a:pPr>
            <a:endParaRPr b="0" lang="en-US" sz="1800" spc="-1" strike="noStrike">
              <a:latin typeface="Arial"/>
            </a:endParaRPr>
          </a:p>
          <a:p>
            <a:pPr marL="457200" indent="-456480">
              <a:lnSpc>
                <a:spcPct val="100000"/>
              </a:lnSpc>
              <a:buClr>
                <a:srgbClr val="000000"/>
              </a:buClr>
              <a:buFont typeface="Arial"/>
              <a:buChar char="•"/>
            </a:pPr>
            <a:r>
              <a:rPr b="0" lang="en-US" sz="1800" spc="-1" strike="noStrike">
                <a:solidFill>
                  <a:srgbClr val="000000"/>
                </a:solidFill>
                <a:latin typeface="Arial"/>
                <a:ea typeface="DejaVu Sans"/>
              </a:rPr>
              <a:t>Model Fairness</a:t>
            </a:r>
            <a:endParaRPr b="0" lang="en-US" sz="1800" spc="-1" strike="noStrike">
              <a:latin typeface="Arial"/>
            </a:endParaRPr>
          </a:p>
          <a:p>
            <a:pPr marL="457200" indent="-456480">
              <a:lnSpc>
                <a:spcPct val="100000"/>
              </a:lnSpc>
              <a:buClr>
                <a:srgbClr val="000000"/>
              </a:buClr>
              <a:buFont typeface="Arial"/>
              <a:buChar char="•"/>
            </a:pPr>
            <a:r>
              <a:rPr b="0" lang="en-US" sz="1800" spc="-1" strike="noStrike">
                <a:solidFill>
                  <a:srgbClr val="000000"/>
                </a:solidFill>
                <a:latin typeface="Arial"/>
                <a:ea typeface="DejaVu Sans"/>
              </a:rPr>
              <a:t>https://github.com/Microsoft/fairlearn</a:t>
            </a:r>
            <a:endParaRPr b="0" lang="en-US" sz="1800" spc="-1" strike="noStrike">
              <a:latin typeface="Arial"/>
            </a:endParaRPr>
          </a:p>
          <a:p>
            <a:pPr marL="457200" indent="-456480">
              <a:lnSpc>
                <a:spcPct val="100000"/>
              </a:lnSpc>
              <a:buClr>
                <a:srgbClr val="000000"/>
              </a:buClr>
              <a:buFont typeface="Arial"/>
              <a:buChar char="•"/>
            </a:pPr>
            <a:r>
              <a:rPr b="0" lang="en-US" sz="1800" spc="-1" strike="noStrike">
                <a:solidFill>
                  <a:srgbClr val="000000"/>
                </a:solidFill>
                <a:latin typeface="Arial"/>
                <a:ea typeface="DejaVu Sans"/>
                <a:hlinkClick r:id="rId6"/>
              </a:rPr>
              <a:t>https://github.com/mbilalzafar/fair-classification</a:t>
            </a:r>
            <a:endParaRPr b="0" lang="en-US" sz="1800" spc="-1" strike="noStrike">
              <a:latin typeface="Arial"/>
            </a:endParaRPr>
          </a:p>
          <a:p>
            <a:pPr marL="457200" indent="-456480">
              <a:lnSpc>
                <a:spcPct val="100000"/>
              </a:lnSpc>
              <a:buClr>
                <a:srgbClr val="000000"/>
              </a:buClr>
              <a:buFont typeface="Arial"/>
              <a:buChar char="•"/>
            </a:pPr>
            <a:r>
              <a:rPr b="0" lang="en-US" sz="1800" spc="-1" strike="noStrike">
                <a:solidFill>
                  <a:srgbClr val="000000"/>
                </a:solidFill>
                <a:latin typeface="Arial"/>
                <a:ea typeface="DejaVu Sans"/>
                <a:hlinkClick r:id="rId7"/>
              </a:rPr>
              <a:t>https://medium.com/@eirinimalliaraki/toward-ethical-transparent-and-fair-ai-ml-a-critical-reading-list-d950e70a70ea</a:t>
            </a:r>
            <a:endParaRPr b="0" lang="en-US" sz="1800" spc="-1" strike="noStrike">
              <a:latin typeface="Arial"/>
            </a:endParaRPr>
          </a:p>
          <a:p>
            <a:pPr marL="457200" indent="-456480">
              <a:lnSpc>
                <a:spcPct val="100000"/>
              </a:lnSpc>
              <a:buClr>
                <a:srgbClr val="000000"/>
              </a:buClr>
              <a:buFont typeface="Arial"/>
              <a:buChar char="•"/>
            </a:pPr>
            <a:r>
              <a:rPr b="0" lang="en-US" sz="1800" spc="-1" strike="noStrike">
                <a:solidFill>
                  <a:srgbClr val="000000"/>
                </a:solidFill>
                <a:latin typeface="Arial"/>
                <a:ea typeface="DejaVu Sans"/>
                <a:hlinkClick r:id="rId8"/>
              </a:rPr>
              <a:t>https://github.com/adebayoj/fairml</a:t>
            </a:r>
            <a:endParaRPr b="0" lang="en-US" sz="1800" spc="-1" strike="noStrike">
              <a:latin typeface="Arial"/>
            </a:endParaRPr>
          </a:p>
          <a:p>
            <a:pPr marL="457200" indent="-456480">
              <a:lnSpc>
                <a:spcPct val="100000"/>
              </a:lnSpc>
              <a:buClr>
                <a:srgbClr val="000000"/>
              </a:buClr>
              <a:buFont typeface="Arial"/>
              <a:buChar char="•"/>
            </a:pPr>
            <a:r>
              <a:rPr b="0" lang="en-US" sz="1800" spc="-1" strike="noStrike">
                <a:solidFill>
                  <a:srgbClr val="000000"/>
                </a:solidFill>
                <a:latin typeface="Arial"/>
                <a:ea typeface="DejaVu Sans"/>
                <a:hlinkClick r:id="rId9"/>
              </a:rPr>
              <a:t>https://github.com/fairml/aalto-seminar-2015</a:t>
            </a:r>
            <a:endParaRPr b="0" lang="en-US" sz="1800" spc="-1" strike="noStrike">
              <a:latin typeface="Arial"/>
            </a:endParaRPr>
          </a:p>
          <a:p>
            <a:pPr marL="457200" indent="-456480">
              <a:lnSpc>
                <a:spcPct val="100000"/>
              </a:lnSpc>
              <a:buClr>
                <a:srgbClr val="000000"/>
              </a:buClr>
              <a:buFont typeface="Arial"/>
              <a:buChar char="•"/>
            </a:pPr>
            <a:r>
              <a:rPr b="0" lang="en-US" sz="1800" spc="-1" strike="noStrike">
                <a:solidFill>
                  <a:srgbClr val="000000"/>
                </a:solidFill>
                <a:latin typeface="Arial"/>
                <a:ea typeface="DejaVu Sans"/>
                <a:hlinkClick r:id="rId10"/>
              </a:rPr>
              <a:t>https://github.com/columbia/fairtest</a:t>
            </a:r>
            <a:r>
              <a:rPr b="0" lang="en-US" sz="1800" spc="-1" strike="noStrike">
                <a:solidFill>
                  <a:srgbClr val="000000"/>
                </a:solidFill>
                <a:latin typeface="Arial"/>
                <a:ea typeface="DejaVu Sans"/>
                <a:hlinkClick r:id="rId11"/>
              </a:rPr>
              <a:t>https://github.com/columbia/fairtest</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About Me</a:t>
            </a:r>
            <a:endParaRPr b="0" lang="en-US" sz="3570" spc="-1" strike="noStrike">
              <a:latin typeface="Arial"/>
            </a:endParaRPr>
          </a:p>
        </p:txBody>
      </p:sp>
      <p:sp>
        <p:nvSpPr>
          <p:cNvPr id="81"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I’m a ‘data scientist’</a:t>
            </a:r>
            <a:endParaRPr b="0" lang="en-US" sz="260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Economics/Mathematics BA</a:t>
            </a:r>
            <a:endParaRPr b="0" lang="en-US" sz="228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Econometrics MS</a:t>
            </a:r>
            <a:endParaRPr b="0" lang="en-US" sz="228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Computer Science MS</a:t>
            </a:r>
            <a:endParaRPr b="0" lang="en-US" sz="228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I’ve worked</a:t>
            </a:r>
            <a:endParaRPr b="0" lang="en-US" sz="260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At the Manhattan DA’s Human Trafficking Response Unit</a:t>
            </a:r>
            <a:endParaRPr b="0" lang="en-US" sz="228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At Obama White House via United States Digital Service</a:t>
            </a:r>
            <a:endParaRPr b="0" lang="en-US" sz="228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At 18F</a:t>
            </a:r>
            <a:endParaRPr b="0" lang="en-US" sz="228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The Pieces of a Statistician</a:t>
            </a:r>
            <a:r>
              <a:rPr b="0" lang="en-US" sz="3570" spc="-1" strike="noStrike">
                <a:solidFill>
                  <a:srgbClr val="ffffff"/>
                </a:solidFill>
                <a:latin typeface="Arial"/>
                <a:ea typeface="DejaVu Sans"/>
              </a:rPr>
              <a:t>	</a:t>
            </a:r>
            <a:endParaRPr b="0" lang="en-US" sz="3570" spc="-1" strike="noStrike">
              <a:latin typeface="Arial"/>
            </a:endParaRPr>
          </a:p>
        </p:txBody>
      </p:sp>
      <p:sp>
        <p:nvSpPr>
          <p:cNvPr id="83"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Part Mathematics</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Part Software Engineering</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Part Story Telling</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Part Domain Expertise  </a:t>
            </a:r>
            <a:endParaRPr b="0" lang="en-US" sz="2600" spc="-1" strike="noStrike">
              <a:latin typeface="Arial"/>
            </a:endParaRPr>
          </a:p>
          <a:p>
            <a:pPr>
              <a:lnSpc>
                <a:spcPct val="100000"/>
              </a:lnSpc>
              <a:spcAft>
                <a:spcPts val="918"/>
              </a:spcAft>
            </a:pPr>
            <a:endParaRPr b="0" lang="en-US" sz="26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What We’ll Be Doing</a:t>
            </a:r>
            <a:r>
              <a:rPr b="0" lang="en-US" sz="3570" spc="-1" strike="noStrike">
                <a:solidFill>
                  <a:srgbClr val="ffffff"/>
                </a:solidFill>
                <a:latin typeface="Arial"/>
                <a:ea typeface="DejaVu Sans"/>
              </a:rPr>
              <a:t>	</a:t>
            </a:r>
            <a:endParaRPr b="0" lang="en-US" sz="3570" spc="-1" strike="noStrike">
              <a:latin typeface="Arial"/>
            </a:endParaRPr>
          </a:p>
        </p:txBody>
      </p:sp>
      <p:sp>
        <p:nvSpPr>
          <p:cNvPr id="85"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Basic Example</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Exercise</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Solution  </a:t>
            </a:r>
            <a:endParaRPr b="0" lang="en-US" sz="2600" spc="-1" strike="noStrike">
              <a:latin typeface="Arial"/>
            </a:endParaRPr>
          </a:p>
          <a:p>
            <a:pPr>
              <a:lnSpc>
                <a:spcPct val="100000"/>
              </a:lnSpc>
              <a:spcAft>
                <a:spcPts val="918"/>
              </a:spcAft>
            </a:pPr>
            <a:endParaRPr b="0" lang="en-US" sz="26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The Data Analysis Process</a:t>
            </a:r>
            <a:endParaRPr b="0" lang="en-US" sz="3570" spc="-1" strike="noStrike">
              <a:latin typeface="Arial"/>
            </a:endParaRPr>
          </a:p>
        </p:txBody>
      </p:sp>
      <p:sp>
        <p:nvSpPr>
          <p:cNvPr id="87"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Data Cleaning</a:t>
            </a:r>
            <a:endParaRPr b="0" lang="en-US" sz="260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Various data transforms:</a:t>
            </a:r>
            <a:endParaRPr b="0" lang="en-US" sz="2280" spc="-1" strike="noStrike">
              <a:latin typeface="Arial"/>
            </a:endParaRPr>
          </a:p>
          <a:p>
            <a:pPr lvl="2" marL="1296000" indent="-287280">
              <a:lnSpc>
                <a:spcPct val="100000"/>
              </a:lnSpc>
              <a:spcAft>
                <a:spcPts val="689"/>
              </a:spcAft>
              <a:buClr>
                <a:srgbClr val="000000"/>
              </a:buClr>
              <a:buSzPct val="45000"/>
              <a:buFont typeface="Wingdings" charset="2"/>
              <a:buChar char=""/>
            </a:pPr>
            <a:r>
              <a:rPr b="0" lang="en-US" sz="1950" spc="-1" strike="noStrike">
                <a:solidFill>
                  <a:srgbClr val="000000"/>
                </a:solidFill>
                <a:latin typeface="Arial"/>
                <a:ea typeface="DejaVu Sans"/>
              </a:rPr>
              <a:t>Normalization</a:t>
            </a:r>
            <a:endParaRPr b="0" lang="en-US" sz="1950" spc="-1" strike="noStrike">
              <a:latin typeface="Arial"/>
            </a:endParaRPr>
          </a:p>
          <a:p>
            <a:pPr lvl="2" marL="1296000" indent="-287280">
              <a:lnSpc>
                <a:spcPct val="100000"/>
              </a:lnSpc>
              <a:spcAft>
                <a:spcPts val="689"/>
              </a:spcAft>
              <a:buClr>
                <a:srgbClr val="000000"/>
              </a:buClr>
              <a:buSzPct val="45000"/>
              <a:buFont typeface="Wingdings" charset="2"/>
              <a:buChar char=""/>
            </a:pPr>
            <a:r>
              <a:rPr b="0" lang="en-US" sz="1950" spc="-1" strike="noStrike">
                <a:solidFill>
                  <a:srgbClr val="000000"/>
                </a:solidFill>
                <a:latin typeface="Arial"/>
                <a:ea typeface="DejaVu Sans"/>
              </a:rPr>
              <a:t>Filtering values</a:t>
            </a:r>
            <a:endParaRPr b="0" lang="en-US" sz="1950" spc="-1" strike="noStrike">
              <a:latin typeface="Arial"/>
            </a:endParaRPr>
          </a:p>
          <a:p>
            <a:pPr lvl="2" marL="1296000" indent="-287280">
              <a:lnSpc>
                <a:spcPct val="100000"/>
              </a:lnSpc>
              <a:spcAft>
                <a:spcPts val="689"/>
              </a:spcAft>
              <a:buClr>
                <a:srgbClr val="000000"/>
              </a:buClr>
              <a:buSzPct val="45000"/>
              <a:buFont typeface="Wingdings" charset="2"/>
              <a:buChar char=""/>
            </a:pPr>
            <a:r>
              <a:rPr b="0" lang="en-US" sz="1950" spc="-1" strike="noStrike">
                <a:solidFill>
                  <a:srgbClr val="000000"/>
                </a:solidFill>
                <a:latin typeface="Arial"/>
                <a:ea typeface="DejaVu Sans"/>
              </a:rPr>
              <a:t>Removing columns</a:t>
            </a:r>
            <a:endParaRPr b="0" lang="en-US" sz="1950" spc="-1" strike="noStrike">
              <a:latin typeface="Arial"/>
            </a:endParaRPr>
          </a:p>
          <a:p>
            <a:pPr lvl="2" marL="1296000" indent="-287280">
              <a:lnSpc>
                <a:spcPct val="100000"/>
              </a:lnSpc>
              <a:spcAft>
                <a:spcPts val="689"/>
              </a:spcAft>
              <a:buClr>
                <a:srgbClr val="000000"/>
              </a:buClr>
              <a:buSzPct val="45000"/>
              <a:buFont typeface="Wingdings" charset="2"/>
              <a:buChar char=""/>
            </a:pPr>
            <a:r>
              <a:rPr b="0" lang="en-US" sz="1950" spc="-1" strike="noStrike">
                <a:solidFill>
                  <a:srgbClr val="000000"/>
                </a:solidFill>
                <a:latin typeface="Arial"/>
                <a:ea typeface="DejaVu Sans"/>
              </a:rPr>
              <a:t>Creating columns through dummy variables</a:t>
            </a:r>
            <a:endParaRPr b="0" lang="en-US" sz="195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Feature Engineering</a:t>
            </a:r>
            <a:endParaRPr b="0" lang="en-US" sz="260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Simple statistical methods</a:t>
            </a:r>
            <a:endParaRPr b="0" lang="en-US" sz="2280" spc="-1" strike="noStrike">
              <a:latin typeface="Arial"/>
            </a:endParaRPr>
          </a:p>
          <a:p>
            <a:pPr lvl="2" marL="1296000" indent="-287280">
              <a:lnSpc>
                <a:spcPct val="100000"/>
              </a:lnSpc>
              <a:spcAft>
                <a:spcPts val="689"/>
              </a:spcAft>
              <a:buClr>
                <a:srgbClr val="000000"/>
              </a:buClr>
              <a:buSzPct val="45000"/>
              <a:buFont typeface="Wingdings" charset="2"/>
              <a:buChar char=""/>
            </a:pPr>
            <a:r>
              <a:rPr b="0" lang="en-US" sz="1950" spc="-1" strike="noStrike">
                <a:solidFill>
                  <a:srgbClr val="000000"/>
                </a:solidFill>
                <a:latin typeface="Arial"/>
                <a:ea typeface="DejaVu Sans"/>
              </a:rPr>
              <a:t>Hypothesis testing</a:t>
            </a:r>
            <a:endParaRPr b="0" lang="en-US" sz="1950" spc="-1" strike="noStrike">
              <a:latin typeface="Arial"/>
            </a:endParaRPr>
          </a:p>
          <a:p>
            <a:pPr lvl="2" marL="1296000" indent="-287280">
              <a:lnSpc>
                <a:spcPct val="100000"/>
              </a:lnSpc>
              <a:spcAft>
                <a:spcPts val="689"/>
              </a:spcAft>
              <a:buClr>
                <a:srgbClr val="000000"/>
              </a:buClr>
              <a:buSzPct val="45000"/>
              <a:buFont typeface="Wingdings" charset="2"/>
              <a:buChar char=""/>
            </a:pPr>
            <a:r>
              <a:rPr b="0" lang="en-US" sz="1950" spc="-1" strike="noStrike">
                <a:solidFill>
                  <a:srgbClr val="000000"/>
                </a:solidFill>
                <a:latin typeface="Arial"/>
                <a:ea typeface="DejaVu Sans"/>
              </a:rPr>
              <a:t>Linear Regression – Supervised learning</a:t>
            </a:r>
            <a:endParaRPr b="0" lang="en-US" sz="1950" spc="-1" strike="noStrike">
              <a:latin typeface="Arial"/>
            </a:endParaRPr>
          </a:p>
          <a:p>
            <a:pPr lvl="2" marL="1296000" indent="-287280">
              <a:lnSpc>
                <a:spcPct val="100000"/>
              </a:lnSpc>
              <a:spcAft>
                <a:spcPts val="689"/>
              </a:spcAft>
              <a:buClr>
                <a:srgbClr val="000000"/>
              </a:buClr>
              <a:buSzPct val="45000"/>
              <a:buFont typeface="Wingdings" charset="2"/>
              <a:buChar char=""/>
            </a:pPr>
            <a:r>
              <a:rPr b="0" lang="en-US" sz="1950" spc="-1" strike="noStrike">
                <a:solidFill>
                  <a:srgbClr val="000000"/>
                </a:solidFill>
                <a:latin typeface="Arial"/>
                <a:ea typeface="DejaVu Sans"/>
              </a:rPr>
              <a:t>Visualization – usually histograms and scatter plots</a:t>
            </a:r>
            <a:endParaRPr b="0" lang="en-US" sz="1950" spc="-1" strike="noStrike">
              <a:latin typeface="Arial"/>
            </a:endParaRPr>
          </a:p>
          <a:p>
            <a:pPr lvl="2" marL="1296000" indent="-287280">
              <a:lnSpc>
                <a:spcPct val="100000"/>
              </a:lnSpc>
              <a:spcAft>
                <a:spcPts val="689"/>
              </a:spcAft>
              <a:buClr>
                <a:srgbClr val="000000"/>
              </a:buClr>
              <a:buSzPct val="45000"/>
              <a:buFont typeface="Wingdings" charset="2"/>
              <a:buChar char=""/>
            </a:pPr>
            <a:r>
              <a:rPr b="0" lang="en-US" sz="1950" spc="-1" strike="noStrike">
                <a:solidFill>
                  <a:srgbClr val="000000"/>
                </a:solidFill>
                <a:latin typeface="Arial"/>
                <a:ea typeface="DejaVu Sans"/>
              </a:rPr>
              <a:t>Descriptive Statistics</a:t>
            </a:r>
            <a:endParaRPr b="0" lang="en-US" sz="195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Feature ranking</a:t>
            </a:r>
            <a:endParaRPr b="0" lang="en-US" sz="228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Dimensionality Reduction via unsupervised learning</a:t>
            </a:r>
            <a:endParaRPr b="0" lang="en-US" sz="228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The Data Analysis Process</a:t>
            </a:r>
            <a:endParaRPr b="0" lang="en-US" sz="3570" spc="-1" strike="noStrike">
              <a:latin typeface="Arial"/>
            </a:endParaRPr>
          </a:p>
        </p:txBody>
      </p:sp>
      <p:sp>
        <p:nvSpPr>
          <p:cNvPr id="89"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Modeling</a:t>
            </a:r>
            <a:endParaRPr b="0" lang="en-US" sz="260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Measuring fit</a:t>
            </a:r>
            <a:endParaRPr b="0" lang="en-US" sz="228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Drawing conclusions</a:t>
            </a:r>
            <a:endParaRPr b="0" lang="en-US" sz="228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Visualizing the model</a:t>
            </a:r>
            <a:endParaRPr b="0" lang="en-US" sz="228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Tying back your model results to the domain knowledge you gathered at the beginning</a:t>
            </a:r>
            <a:endParaRPr b="0" lang="en-US" sz="228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The Data</a:t>
            </a:r>
            <a:endParaRPr b="0" lang="en-US" sz="3570" spc="-1" strike="noStrike">
              <a:latin typeface="Arial"/>
            </a:endParaRPr>
          </a:p>
        </p:txBody>
      </p:sp>
      <p:sp>
        <p:nvSpPr>
          <p:cNvPr id="91" name="CustomShape 2"/>
          <p:cNvSpPr/>
          <p:nvPr/>
        </p:nvSpPr>
        <p:spPr>
          <a:xfrm>
            <a:off x="437760" y="1191240"/>
            <a:ext cx="9071280" cy="3287520"/>
          </a:xfrm>
          <a:prstGeom prst="rect">
            <a:avLst/>
          </a:prstGeom>
          <a:noFill/>
          <a:ln>
            <a:noFill/>
          </a:ln>
        </p:spPr>
        <p:style>
          <a:lnRef idx="0"/>
          <a:fillRef idx="0"/>
          <a:effectRef idx="0"/>
          <a:fontRef idx="minor"/>
        </p:style>
        <p:txBody>
          <a:bodyPr lIns="0" rIns="0" tIns="0" bIns="0">
            <a:normAutofit/>
          </a:bodyPr>
          <a:p>
            <a:pPr>
              <a:lnSpc>
                <a:spcPct val="100000"/>
              </a:lnSpc>
              <a:spcAft>
                <a:spcPts val="1148"/>
              </a:spcAft>
            </a:pPr>
            <a:endParaRPr b="0" lang="en-US" sz="1800" spc="-1" strike="noStrike">
              <a:latin typeface="Arial"/>
            </a:endParaRPr>
          </a:p>
          <a:p>
            <a:pPr>
              <a:lnSpc>
                <a:spcPct val="100000"/>
              </a:lnSpc>
              <a:spcAft>
                <a:spcPts val="1148"/>
              </a:spcAft>
            </a:pPr>
            <a:endParaRPr b="0" lang="en-US" sz="1800" spc="-1" strike="noStrike">
              <a:latin typeface="Arial"/>
            </a:endParaRPr>
          </a:p>
          <a:p>
            <a:pPr>
              <a:lnSpc>
                <a:spcPct val="100000"/>
              </a:lnSpc>
              <a:spcAft>
                <a:spcPts val="1148"/>
              </a:spcAft>
            </a:pPr>
            <a:endParaRPr b="0" lang="en-US" sz="18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New York City Taxi Cab Dataset</a:t>
            </a:r>
            <a:endParaRPr b="0" lang="en-US" sz="260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u="sng">
                <a:solidFill>
                  <a:srgbClr val="0000ff"/>
                </a:solidFill>
                <a:uFillTx/>
                <a:latin typeface="Arial"/>
                <a:ea typeface="DejaVu Sans"/>
                <a:hlinkClick r:id="rId1"/>
              </a:rPr>
              <a:t>http://www.nyc.gov/html/tlc/html/about/trip_record_data.shtml</a:t>
            </a:r>
            <a:endParaRPr b="0" lang="en-US" sz="2280" spc="-1" strike="noStrike">
              <a:latin typeface="Arial"/>
            </a:endParaRPr>
          </a:p>
          <a:p>
            <a:pPr>
              <a:lnSpc>
                <a:spcPct val="100000"/>
              </a:lnSpc>
              <a:spcAft>
                <a:spcPts val="1148"/>
              </a:spcAft>
            </a:pPr>
            <a:endParaRPr b="0" lang="en-US" sz="228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Notes on the data</a:t>
            </a:r>
            <a:endParaRPr b="0" lang="en-US" sz="3570" spc="-1" strike="noStrike">
              <a:latin typeface="Arial"/>
            </a:endParaRPr>
          </a:p>
        </p:txBody>
      </p:sp>
      <p:sp>
        <p:nvSpPr>
          <p:cNvPr id="93"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High level Analysis Goal / Data Understanding</a:t>
            </a:r>
            <a:endParaRPr b="0" lang="en-US" sz="2600" spc="-1" strike="noStrike">
              <a:latin typeface="Arial"/>
            </a:endParaRPr>
          </a:p>
          <a:p>
            <a:pPr>
              <a:lnSpc>
                <a:spcPct val="100000"/>
              </a:lnSpc>
              <a:spcAft>
                <a:spcPts val="1148"/>
              </a:spcAft>
            </a:pP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i="1" lang="en-US" sz="2600" spc="-1" strike="noStrike">
                <a:solidFill>
                  <a:srgbClr val="000000"/>
                </a:solidFill>
                <a:latin typeface="Arial"/>
                <a:ea typeface="DejaVu Sans"/>
              </a:rPr>
              <a:t>The new york city taxi cab dataset includes information from millions of trips per year, taken by new yorkers.  The dataset includes distance information, pick up location, drop off location, and fare amount.  Using these attributes I will do an economic analysis of taxi business in New York City.</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i="1" lang="en-US" sz="2600" spc="-1" strike="noStrike">
                <a:solidFill>
                  <a:srgbClr val="000000"/>
                </a:solidFill>
                <a:latin typeface="Arial"/>
                <a:ea typeface="DejaVu Sans"/>
              </a:rPr>
              <a:t>Descriptions of each column:</a:t>
            </a:r>
            <a:endParaRPr b="0" lang="en-US" sz="2600" spc="-1" strike="noStrike">
              <a:latin typeface="Arial"/>
            </a:endParaRPr>
          </a:p>
          <a:p>
            <a:pPr lvl="1" marL="864000" indent="-323280">
              <a:lnSpc>
                <a:spcPct val="100000"/>
              </a:lnSpc>
              <a:spcAft>
                <a:spcPts val="918"/>
              </a:spcAft>
              <a:buClr>
                <a:srgbClr val="000000"/>
              </a:buClr>
              <a:buSzPct val="75000"/>
              <a:buFont typeface="Symbol"/>
              <a:buChar char=""/>
            </a:pPr>
            <a:r>
              <a:rPr b="0" i="1" lang="en-US" sz="2280" spc="-1" strike="noStrike">
                <a:solidFill>
                  <a:srgbClr val="000000"/>
                </a:solidFill>
                <a:latin typeface="Arial"/>
                <a:ea typeface="DejaVu Sans"/>
              </a:rPr>
              <a:t>Data Dictionary is missing Pickup_longitude, Pickup_latitude, Dropoff_longitude, Dropoff_latitude</a:t>
            </a:r>
            <a:endParaRPr b="0" lang="en-US" sz="228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Notes on the data</a:t>
            </a:r>
            <a:endParaRPr b="0" lang="en-US" sz="3570" spc="-1" strike="noStrike">
              <a:latin typeface="Arial"/>
            </a:endParaRPr>
          </a:p>
        </p:txBody>
      </p:sp>
      <p:sp>
        <p:nvSpPr>
          <p:cNvPr id="95"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Relationships between columns:</a:t>
            </a:r>
            <a:endParaRPr b="0" lang="en-US" sz="260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lpep_pickup_datetime &amp;&amp; lpep_dropoff_datetime give timestamp information</a:t>
            </a:r>
            <a:endParaRPr b="0" lang="en-US" sz="228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Pickup_latitude, Pickup_longitude &amp;&amp; Dropoff_latitude, Dropoff_latitude, Trip_distance are related</a:t>
            </a:r>
            <a:endParaRPr b="0" lang="en-US" sz="228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Fare_amount, Extra, MTA_tax, Improvement_surcharge, Tip_amount, Tolls_amount, Total_amount </a:t>
            </a:r>
            <a:endParaRPr b="0" lang="en-US" sz="2280" spc="-1" strike="noStrike">
              <a:latin typeface="Arial"/>
            </a:endParaRPr>
          </a:p>
          <a:p>
            <a:pPr>
              <a:lnSpc>
                <a:spcPct val="100000"/>
              </a:lnSpc>
              <a:spcAft>
                <a:spcPts val="918"/>
              </a:spcAft>
            </a:pPr>
            <a:endParaRPr b="0" lang="en-US" sz="228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Semantically, we can see that we have information about when a trip occurred, where they came from and went to, and how much it cost broken down by expense type!</a:t>
            </a:r>
            <a:endParaRPr b="0" lang="en-US" sz="228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This information will inform the analysis we can do – specifically we can do:</a:t>
            </a:r>
            <a:endParaRPr b="0" lang="en-US" sz="228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longitudinal analysis, </a:t>
            </a:r>
            <a:endParaRPr b="0" lang="en-US" sz="228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geo-spatial analysis – geospatial analysis involves statistically analyzing distance and space measures in the context of where they exist geographically in the world (visual example)</a:t>
            </a:r>
            <a:endParaRPr b="0" lang="en-US" sz="2280" spc="-1" strike="noStrike">
              <a:latin typeface="Arial"/>
            </a:endParaRPr>
          </a:p>
          <a:p>
            <a:pPr lvl="1" marL="864000" indent="-32328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time series analysis – time series analysis involves predicting what will happen next as well as describing what happened before, as a sequence, indexed by time (visual example)</a:t>
            </a:r>
            <a:endParaRPr b="0" lang="en-US" sz="228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4673</TotalTime>
  <Application>LibreOffice/6.0.3.2$Linux_X86_64 LibreOffice_project/00m0$Build-2</Application>
  <Words>478</Words>
  <Paragraphs>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2018-07-17T08:16:51Z</dcterms:created>
  <dc:creator>Eric Schles</dc:creator>
  <dc:description/>
  <dc:language>en-US</dc:language>
  <cp:lastModifiedBy/>
  <dcterms:modified xsi:type="dcterms:W3CDTF">2018-07-26T14:38:53Z</dcterms:modified>
  <cp:revision>18</cp:revision>
  <dc:subject/>
  <dc:title>Bright Blue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