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Schrock" userId="d65e204b9d22a35d" providerId="LiveId" clId="{1B6D61F4-A83B-47A8-89F3-4FBD7400052A}"/>
    <pc:docChg chg="modSld">
      <pc:chgData name="Eric Schrock" userId="d65e204b9d22a35d" providerId="LiveId" clId="{1B6D61F4-A83B-47A8-89F3-4FBD7400052A}" dt="2025-04-27T20:48:33.627" v="133" actId="20577"/>
      <pc:docMkLst>
        <pc:docMk/>
      </pc:docMkLst>
      <pc:sldChg chg="modSp mod">
        <pc:chgData name="Eric Schrock" userId="d65e204b9d22a35d" providerId="LiveId" clId="{1B6D61F4-A83B-47A8-89F3-4FBD7400052A}" dt="2025-04-27T20:48:33.627" v="133" actId="20577"/>
        <pc:sldMkLst>
          <pc:docMk/>
          <pc:sldMk cId="3433257428" sldId="262"/>
        </pc:sldMkLst>
        <pc:spChg chg="mod">
          <ac:chgData name="Eric Schrock" userId="d65e204b9d22a35d" providerId="LiveId" clId="{1B6D61F4-A83B-47A8-89F3-4FBD7400052A}" dt="2025-04-27T20:48:33.627" v="133" actId="20577"/>
          <ac:spMkLst>
            <pc:docMk/>
            <pc:sldMk cId="3433257428" sldId="262"/>
            <ac:spMk id="2" creationId="{A4473169-EFDA-0723-6F5A-A9EBAEA73B45}"/>
          </ac:spMkLst>
        </pc:spChg>
      </pc:sldChg>
      <pc:sldChg chg="modSp mod">
        <pc:chgData name="Eric Schrock" userId="d65e204b9d22a35d" providerId="LiveId" clId="{1B6D61F4-A83B-47A8-89F3-4FBD7400052A}" dt="2025-04-27T20:12:46.228" v="125" actId="20577"/>
        <pc:sldMkLst>
          <pc:docMk/>
          <pc:sldMk cId="1727922172" sldId="268"/>
        </pc:sldMkLst>
        <pc:spChg chg="mod">
          <ac:chgData name="Eric Schrock" userId="d65e204b9d22a35d" providerId="LiveId" clId="{1B6D61F4-A83B-47A8-89F3-4FBD7400052A}" dt="2025-04-27T20:11:38.947" v="11" actId="20577"/>
          <ac:spMkLst>
            <pc:docMk/>
            <pc:sldMk cId="1727922172" sldId="268"/>
            <ac:spMk id="2" creationId="{B9EB5226-98F8-55B6-606D-FCD718EBA964}"/>
          </ac:spMkLst>
        </pc:spChg>
        <pc:spChg chg="mod">
          <ac:chgData name="Eric Schrock" userId="d65e204b9d22a35d" providerId="LiveId" clId="{1B6D61F4-A83B-47A8-89F3-4FBD7400052A}" dt="2025-04-27T20:12:46.228" v="125" actId="20577"/>
          <ac:spMkLst>
            <pc:docMk/>
            <pc:sldMk cId="1727922172" sldId="268"/>
            <ac:spMk id="3" creationId="{CA80774E-01C4-5C15-6769-C60DEFADE8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5DD7-AB6D-B8AD-87A8-183869C6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32A7-0A35-CA96-470E-35FFAE2EC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8D089-E061-E843-EB0D-F778410B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E3D4-E738-34E0-E6A1-C30A958B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EDB0E-D1E9-0DC8-E39D-8E3C3435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7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974-CF8E-4E57-F6B0-D407311F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C69EE-D7AD-65ED-E791-8AC44821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C988-F4E3-A14A-1CBD-335BCD98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99C5-EE6E-B8CE-1B9D-95198246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BEA8-16DA-E50F-7495-02E98BF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3DA08-45E3-49EC-5656-7A387788D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B448-EE8B-08F5-F852-AB06732F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72D4-917C-1F95-10AB-00180CF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A0A38-40D2-27EF-2B82-E6B1E8E7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8C92-BB14-16CA-5D44-1A524395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1F0-F8A2-0E1D-616D-91E2EFDA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5956-A8D2-ABD5-0DF8-FED8CACF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54FB-7C72-B74A-1734-F00ECB2F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D76A-DF4B-B2EA-928A-7641120C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68F3-3F74-7FEE-5006-C15BFC89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E816-6F5A-D6C9-02FA-C4A724A3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32963-4747-1C5A-4303-6E11BA1F4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5A43-FF61-CAF1-A980-CBF1FBFA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4A7C-7B2E-B94E-5D6A-AD8ADEFE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D1BB-8D0E-DC0F-9B5A-F6E262B3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3FA-6845-ED7B-55FF-C7648B04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B530-7376-5040-B534-4F3FEBD29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49CAC-187B-04B2-58A2-87BB5C28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47BB7-8EAE-5055-593A-380D7209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1FA7-6F95-DE8D-0890-A4707D25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8E3A-72CA-2D5F-2B6E-8D66628B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F41C-25D1-DEBB-9DBF-66FC184D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3BC9B-50D6-A2E9-0B50-00E23E3E9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B5CC-4A59-FB3E-21A5-AE498F80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CCF04-B5F3-45B4-7B6E-E964262F7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510BC-EF38-68E9-F3B2-79BB001AA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EE797-A282-2D7D-7207-EBF40D7F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4682A-84FF-0BFB-A6F9-6D7FD2B3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74E1E-9043-235A-4566-73F5F02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A35-AC82-EC5A-BFE2-98383DD5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973EB-13C1-4B3E-E984-E185A675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C8B0C-F34F-549B-1440-1CECA6EF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3E13-5984-81D3-2146-417428B9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1DA2F-A13C-F36B-6ADE-94860E4A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3DD89-AAD2-9169-DAA3-87AC5862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46C39-CAED-E560-6DC0-B1C981F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C389-DA31-EF04-D1E9-24AC3362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F3E6-306C-759A-5A8B-4A7F9E1D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812F8-C417-F9B8-9A59-505FCD34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90D4-7882-577F-C576-0111BDC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9A3B-4F3A-6196-21B0-CCA9006E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61406-F069-5125-198D-097444B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1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EE45-4186-9BD1-4C3D-46B21CFA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1B9A7-8235-A255-0785-E99A1333C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DEEA-CE97-12D6-8FB9-C98213D5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1E934-410A-DACE-AB85-59477029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7F53-FDD5-70BE-7881-65948D6D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189C9-60EB-4CA4-A872-D22E6DCA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264F9-E3C5-5F5F-9A59-518B583C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576C-153D-CF11-3964-386D996DC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E84E-E2B0-E89D-F683-DA375F794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B746F-D7E5-45CB-A839-5D77EC0F6BD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4F27-31EF-DD44-F129-14DB4B17B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97D6D-0EB1-6237-2101-B11325B8C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197D2-2CAE-4E1E-A950-328008D15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07.0656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uad-cai/CXR-ML-GZSL/blob/master/images/figure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5D64-C2FA-1080-056A-4F44CFCA0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598</a:t>
            </a:r>
            <a:br>
              <a:rPr lang="en-US" dirty="0"/>
            </a:br>
            <a:r>
              <a:rPr lang="en-US" dirty="0"/>
              <a:t>Deep Learning for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C8459-98B6-C633-7A67-70FF267B2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  <a:p>
            <a:r>
              <a:rPr lang="en-US" dirty="0"/>
              <a:t>Eric Schrock (ejs9)</a:t>
            </a:r>
          </a:p>
          <a:p>
            <a:r>
              <a:rPr lang="en-US" dirty="0"/>
              <a:t>Spring, 2025</a:t>
            </a:r>
          </a:p>
        </p:txBody>
      </p:sp>
    </p:spTree>
    <p:extLst>
      <p:ext uri="{BB962C8B-B14F-4D97-AF65-F5344CB8AC3E}">
        <p14:creationId xmlns:p14="http://schemas.microsoft.com/office/powerpoint/2010/main" val="340029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C4688-E066-D61F-4F28-1EC7F2CD5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E914-41FD-F54E-8997-3E4C59F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#2: Provided Code (re-trained)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B4A5-E27A-FF17-69BC-020E59CB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dirty="0"/>
              <a:t>Worse AUROC scores than the original paper</a:t>
            </a:r>
          </a:p>
          <a:p>
            <a:r>
              <a:rPr lang="en-US" dirty="0"/>
              <a:t>Why worse? Wrong code or hyperparameters.</a:t>
            </a:r>
          </a:p>
          <a:p>
            <a:pPr lvl="1"/>
            <a:r>
              <a:rPr lang="en-US" dirty="0"/>
              <a:t>Training code has bugs (present in paper results or not?)</a:t>
            </a:r>
          </a:p>
          <a:p>
            <a:pPr lvl="1"/>
            <a:r>
              <a:rPr lang="en-US" dirty="0"/>
              <a:t>Training code has wrong defaults (do no match the paper)</a:t>
            </a:r>
          </a:p>
          <a:p>
            <a:pPr lvl="2"/>
            <a:r>
              <a:rPr lang="en-US" dirty="0"/>
              <a:t>Epochs (100 vs 40)</a:t>
            </a:r>
          </a:p>
          <a:p>
            <a:pPr lvl="2"/>
            <a:r>
              <a:rPr lang="en-US" dirty="0"/>
              <a:t>Delta (0.5 vs 0.2 vs 0.03) (ranking loss parameter)</a:t>
            </a:r>
          </a:p>
          <a:p>
            <a:pPr lvl="1"/>
            <a:r>
              <a:rPr lang="en-US" dirty="0"/>
              <a:t>Paper does not state all hyperparameter values (used code defaults)</a:t>
            </a:r>
          </a:p>
          <a:p>
            <a:pPr lvl="2"/>
            <a:r>
              <a:rPr lang="en-US" dirty="0"/>
              <a:t>Learning rate</a:t>
            </a:r>
          </a:p>
          <a:p>
            <a:pPr lvl="2"/>
            <a:r>
              <a:rPr lang="en-US" dirty="0"/>
              <a:t>Gamma 1 and gamma 2</a:t>
            </a:r>
          </a:p>
          <a:p>
            <a:pPr lvl="2"/>
            <a:r>
              <a:rPr lang="en-US" dirty="0"/>
              <a:t>Batch sizes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1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2BD9-B0B7-75DA-C287-76C2D864E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4E55-3F2D-06B7-28DB-5096FA4E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#3: Code from Scratch with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B6D8-B2D4-3416-F1B1-E1101BE6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dirty="0"/>
              <a:t>Much worse AUROC scores than the original paper</a:t>
            </a:r>
          </a:p>
          <a:p>
            <a:r>
              <a:rPr lang="en-US" dirty="0"/>
              <a:t>Why worse?</a:t>
            </a:r>
          </a:p>
          <a:p>
            <a:pPr lvl="1"/>
            <a:r>
              <a:rPr lang="en-US" dirty="0"/>
              <a:t>Code written rapidly from scratch tends to have bugs</a:t>
            </a:r>
          </a:p>
          <a:p>
            <a:pPr lvl="1"/>
            <a:r>
              <a:rPr lang="en-US" dirty="0"/>
              <a:t>No chance to iterate</a:t>
            </a:r>
          </a:p>
          <a:p>
            <a:pPr lvl="2"/>
            <a:r>
              <a:rPr lang="en-US" dirty="0"/>
              <a:t>Project deadline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PRO+ limits (used almost 500 compute units)</a:t>
            </a:r>
          </a:p>
          <a:p>
            <a:pPr lvl="2"/>
            <a:r>
              <a:rPr lang="en-US" dirty="0"/>
              <a:t>Training times of ~9 hours</a:t>
            </a:r>
          </a:p>
          <a:p>
            <a:pPr lvl="1"/>
            <a:r>
              <a:rPr lang="en-US" dirty="0"/>
              <a:t>Compounded by the same problems listed for attempt #2</a:t>
            </a:r>
          </a:p>
        </p:txBody>
      </p:sp>
    </p:spTree>
    <p:extLst>
      <p:ext uri="{BB962C8B-B14F-4D97-AF65-F5344CB8AC3E}">
        <p14:creationId xmlns:p14="http://schemas.microsoft.com/office/powerpoint/2010/main" val="282307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BC25-EA47-CCE1-B041-3C70447E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2886-7422-2A84-495B-9D8D9106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the visual encoder (DenseNet-121) with EfficientNet-B0</a:t>
            </a:r>
          </a:p>
          <a:p>
            <a:pPr lvl="1"/>
            <a:r>
              <a:rPr lang="en-US" dirty="0"/>
              <a:t>Faster training time?</a:t>
            </a:r>
          </a:p>
          <a:p>
            <a:pPr lvl="1"/>
            <a:r>
              <a:rPr lang="en-US" dirty="0"/>
              <a:t>Comparable AUROC scores?</a:t>
            </a:r>
          </a:p>
          <a:p>
            <a:r>
              <a:rPr lang="en-US" dirty="0"/>
              <a:t>Shorter training due to project deadline and Google </a:t>
            </a:r>
            <a:r>
              <a:rPr lang="en-US" dirty="0" err="1"/>
              <a:t>Colab</a:t>
            </a:r>
            <a:r>
              <a:rPr lang="en-US" dirty="0"/>
              <a:t> limits</a:t>
            </a:r>
          </a:p>
          <a:p>
            <a:pPr lvl="1"/>
            <a:r>
              <a:rPr lang="en-US" dirty="0"/>
              <a:t>50 epochs instead of 100</a:t>
            </a:r>
          </a:p>
          <a:p>
            <a:pPr lvl="1"/>
            <a:r>
              <a:rPr lang="en-US" dirty="0"/>
              <a:t>Half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66948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19AC-EA18-C87C-5C1B-E4285E9A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A800-A175-2F8A-9F9C-801B84BB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8285"/>
          </a:xfrm>
        </p:spPr>
        <p:txBody>
          <a:bodyPr/>
          <a:lstStyle/>
          <a:p>
            <a:r>
              <a:rPr lang="en-US" dirty="0"/>
              <a:t>Faster training time</a:t>
            </a:r>
          </a:p>
          <a:p>
            <a:r>
              <a:rPr lang="en-US" dirty="0"/>
              <a:t>But worse AUROC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1FB2B-72FC-9C10-A519-B0DDB2010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4" y="3346065"/>
            <a:ext cx="1171339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0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5226-98F8-55B6-606D-FCD718EB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774E-01C4-5C15-6769-C60DEFAD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the following research paper</a:t>
            </a:r>
          </a:p>
          <a:p>
            <a:pPr lvl="1"/>
            <a:r>
              <a:rPr lang="en-US" dirty="0"/>
              <a:t>Multi-Label Generalized Zero Shot Learning for the Classification of Disease in Chest Radiographs (</a:t>
            </a:r>
            <a:r>
              <a:rPr lang="en-US" dirty="0">
                <a:hlinkClick r:id="rId2"/>
              </a:rPr>
              <a:t>https://arxiv.org/abs/2107.06563</a:t>
            </a:r>
            <a:r>
              <a:rPr lang="en-US" dirty="0"/>
              <a:t>)</a:t>
            </a:r>
          </a:p>
          <a:p>
            <a:r>
              <a:rPr lang="en-US" dirty="0"/>
              <a:t>Extend the findings</a:t>
            </a:r>
          </a:p>
        </p:txBody>
      </p:sp>
    </p:spTree>
    <p:extLst>
      <p:ext uri="{BB962C8B-B14F-4D97-AF65-F5344CB8AC3E}">
        <p14:creationId xmlns:p14="http://schemas.microsoft.com/office/powerpoint/2010/main" val="172792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D651-889D-C0C6-84CF-0B518D7A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D24-DECC-E8BB-4EC2-DCE20494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reviewing an X-ray, radiologists can identify diseases that they have never seen, based on things they have read</a:t>
            </a:r>
          </a:p>
          <a:p>
            <a:r>
              <a:rPr lang="en-US" dirty="0"/>
              <a:t>Multi-label generalized zero shot learning models can identify classes absent from their training data</a:t>
            </a:r>
          </a:p>
          <a:p>
            <a:pPr lvl="1"/>
            <a:r>
              <a:rPr lang="en-US" dirty="0"/>
              <a:t>Based on semantic relationships between class labels</a:t>
            </a:r>
          </a:p>
          <a:p>
            <a:pPr lvl="1"/>
            <a:r>
              <a:rPr lang="en-US" dirty="0"/>
              <a:t>By mapping images and class labels into a shared semantic space</a:t>
            </a:r>
          </a:p>
          <a:p>
            <a:r>
              <a:rPr lang="en-US" dirty="0"/>
              <a:t>Limitations of prior works</a:t>
            </a:r>
          </a:p>
          <a:p>
            <a:pPr lvl="1"/>
            <a:r>
              <a:rPr lang="en-US" dirty="0"/>
              <a:t>Pre-trained visual encoder (don’t allow end-to-end training)</a:t>
            </a:r>
          </a:p>
          <a:p>
            <a:pPr lvl="1"/>
            <a:r>
              <a:rPr lang="en-US" dirty="0"/>
              <a:t>Mapping images onto the semantic embedding space loses information</a:t>
            </a:r>
          </a:p>
        </p:txBody>
      </p:sp>
    </p:spTree>
    <p:extLst>
      <p:ext uri="{BB962C8B-B14F-4D97-AF65-F5344CB8AC3E}">
        <p14:creationId xmlns:p14="http://schemas.microsoft.com/office/powerpoint/2010/main" val="17352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EF9A-5285-050B-5DEB-2670F6ED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7C9C-A68F-B203-3379-2BC432F1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trainable visual encoder to allow end-to-end training</a:t>
            </a:r>
          </a:p>
          <a:p>
            <a:pPr lvl="1"/>
            <a:r>
              <a:rPr lang="en-US" dirty="0"/>
              <a:t>DenseNet-121 (but remove classification layer)</a:t>
            </a:r>
          </a:p>
          <a:p>
            <a:r>
              <a:rPr lang="en-US" dirty="0"/>
              <a:t>Map the visual and semantic embedding spaces onto a shared latent embedding space</a:t>
            </a:r>
          </a:p>
          <a:p>
            <a:pPr lvl="1"/>
            <a:r>
              <a:rPr lang="en-US" dirty="0"/>
              <a:t>Larger than the semantic embedding space</a:t>
            </a:r>
          </a:p>
          <a:p>
            <a:r>
              <a:rPr lang="en-US" dirty="0"/>
              <a:t>Use </a:t>
            </a:r>
            <a:r>
              <a:rPr lang="en-US" dirty="0" err="1"/>
              <a:t>BioBERT</a:t>
            </a:r>
            <a:r>
              <a:rPr lang="en-US" dirty="0"/>
              <a:t> to map class labels to the semantic space</a:t>
            </a:r>
          </a:p>
          <a:p>
            <a:pPr lvl="1"/>
            <a:r>
              <a:rPr lang="en-US" dirty="0"/>
              <a:t>Fine-tuned for medical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880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achine&#10;&#10;AI-generated content may be incorrect.">
            <a:extLst>
              <a:ext uri="{FF2B5EF4-FFF2-40B4-BE49-F238E27FC236}">
                <a16:creationId xmlns:a16="http://schemas.microsoft.com/office/drawing/2014/main" id="{16DC65FE-E3CE-808E-4986-69429804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6" y="1081548"/>
            <a:ext cx="8970008" cy="522666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5C2D54-248F-FDDA-54A7-1B8B74E1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14A76-F85B-8E28-EDA7-22C589851DD5}"/>
              </a:ext>
            </a:extLst>
          </p:cNvPr>
          <p:cNvSpPr txBox="1"/>
          <p:nvPr/>
        </p:nvSpPr>
        <p:spPr>
          <a:xfrm>
            <a:off x="1790656" y="6308209"/>
            <a:ext cx="861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https://github.com/nyuad-cai/CXR-ML-GZSL/blob/master/images/figure.png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552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B3B3-66AE-386C-D864-C2719365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D8B7-79D5-0946-E29C-2DD21D43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77"/>
            <a:ext cx="10515600" cy="3227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Loss component goals</a:t>
            </a:r>
          </a:p>
          <a:p>
            <a:r>
              <a:rPr lang="en-US" dirty="0"/>
              <a:t>Ranking: All positive class scores (ground truth) should be larger than all negative class scores by some value “delta”</a:t>
            </a:r>
          </a:p>
          <a:p>
            <a:r>
              <a:rPr lang="en-US" dirty="0"/>
              <a:t>Alignment: Images and their labels should map near each other in the latent embedding space</a:t>
            </a:r>
          </a:p>
          <a:p>
            <a:r>
              <a:rPr lang="en-US" dirty="0"/>
              <a:t>Consistency: Class labels should have similar relationships to each other in both the semantic and latent embedding spaces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B7C6-ACBC-FF2E-5E82-B928667F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39" y="1811954"/>
            <a:ext cx="3741121" cy="5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06AB-54BB-54D2-09EF-7B01C5B8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2F00-D29A-F612-369B-1C0A0CE5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One goal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Reproduce the AUROC scores from the original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Three attempts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Used the provided code and pre-trained weights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Caveat: Minor changes to support newer versions of PyTorch and scikit-learn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Used the provided code but re-trained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Caveat: Fixed three bugs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Alignment loss hardcoded to 0.0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Training loop epoch count off-by-one error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 err="1"/>
              <a:t>ReduceLROnPlateau</a:t>
            </a:r>
            <a:r>
              <a:rPr lang="en-US" dirty="0"/>
              <a:t> patience and factor values don’t match the paper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Rewrote the code from scratch with the help of an LLM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LLM: ChatGPT (GPT-4-turbo)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Dev time: 1.5 days</a:t>
            </a:r>
          </a:p>
        </p:txBody>
      </p:sp>
    </p:spTree>
    <p:extLst>
      <p:ext uri="{BB962C8B-B14F-4D97-AF65-F5344CB8AC3E}">
        <p14:creationId xmlns:p14="http://schemas.microsoft.com/office/powerpoint/2010/main" val="109841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699802F4-24C5-AB25-188A-B7F0F937C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" y="607759"/>
            <a:ext cx="11936361" cy="623230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73169-EFDA-0723-6F5A-A9EBAEA7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(AUROC)</a:t>
            </a:r>
          </a:p>
        </p:txBody>
      </p:sp>
    </p:spTree>
    <p:extLst>
      <p:ext uri="{BB962C8B-B14F-4D97-AF65-F5344CB8AC3E}">
        <p14:creationId xmlns:p14="http://schemas.microsoft.com/office/powerpoint/2010/main" val="343325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8B49-0450-7A0B-7A16-4D785879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#1: Provided Code (pre-trained)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B74B-125C-A0D1-3A55-0398236C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pPr lvl="1"/>
            <a:r>
              <a:rPr lang="en-US" dirty="0"/>
              <a:t>Same AUROC scores as the original paper</a:t>
            </a:r>
          </a:p>
          <a:p>
            <a:r>
              <a:rPr lang="en-US" dirty="0"/>
              <a:t>Why same?</a:t>
            </a:r>
          </a:p>
          <a:p>
            <a:pPr lvl="1"/>
            <a:r>
              <a:rPr lang="en-US" dirty="0"/>
              <a:t>Provided model code matches the paper</a:t>
            </a:r>
          </a:p>
          <a:p>
            <a:pPr lvl="1"/>
            <a:r>
              <a:rPr lang="en-US" dirty="0"/>
              <a:t>Provided weights are same ones used to report the paper’s results</a:t>
            </a:r>
          </a:p>
        </p:txBody>
      </p:sp>
    </p:spTree>
    <p:extLst>
      <p:ext uri="{BB962C8B-B14F-4D97-AF65-F5344CB8AC3E}">
        <p14:creationId xmlns:p14="http://schemas.microsoft.com/office/powerpoint/2010/main" val="193946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CS 598 Deep Learning for Healthcare</vt:lpstr>
      <vt:lpstr>Project Goal</vt:lpstr>
      <vt:lpstr>Problem Statement</vt:lpstr>
      <vt:lpstr>Approach</vt:lpstr>
      <vt:lpstr>Approach: Model</vt:lpstr>
      <vt:lpstr>Approach: Loss Function</vt:lpstr>
      <vt:lpstr>Reproduction</vt:lpstr>
      <vt:lpstr>Results (AUROC)</vt:lpstr>
      <vt:lpstr>Attempt #1: Provided Code (pre-trained)</vt:lpstr>
      <vt:lpstr>Attempt #2: Provided Code (re-trained)</vt:lpstr>
      <vt:lpstr>Attempt #3: Code from Scratch with LLM</vt:lpstr>
      <vt:lpstr>Extension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Schrock</dc:creator>
  <cp:lastModifiedBy>Eric Schrock</cp:lastModifiedBy>
  <cp:revision>1</cp:revision>
  <dcterms:created xsi:type="dcterms:W3CDTF">2025-04-27T18:45:17Z</dcterms:created>
  <dcterms:modified xsi:type="dcterms:W3CDTF">2025-04-27T20:48:42Z</dcterms:modified>
</cp:coreProperties>
</file>