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70" r:id="rId4"/>
    <p:sldId id="268" r:id="rId5"/>
    <p:sldId id="264" r:id="rId6"/>
    <p:sldId id="266" r:id="rId7"/>
    <p:sldId id="294" r:id="rId8"/>
    <p:sldId id="295" r:id="rId9"/>
    <p:sldId id="269" r:id="rId10"/>
    <p:sldId id="272" r:id="rId11"/>
    <p:sldId id="273" r:id="rId12"/>
    <p:sldId id="277" r:id="rId13"/>
    <p:sldId id="278" r:id="rId14"/>
    <p:sldId id="282" r:id="rId15"/>
    <p:sldId id="281" r:id="rId16"/>
    <p:sldId id="274" r:id="rId17"/>
    <p:sldId id="271" r:id="rId18"/>
    <p:sldId id="296" r:id="rId19"/>
    <p:sldId id="298" r:id="rId20"/>
    <p:sldId id="297" r:id="rId21"/>
    <p:sldId id="299" r:id="rId22"/>
    <p:sldId id="300" r:id="rId23"/>
    <p:sldId id="283" r:id="rId24"/>
    <p:sldId id="285" r:id="rId25"/>
    <p:sldId id="261" r:id="rId26"/>
    <p:sldId id="301" r:id="rId27"/>
    <p:sldId id="302" r:id="rId28"/>
    <p:sldId id="292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7" autoAdjust="0"/>
    <p:restoredTop sz="94216" autoAdjust="0"/>
  </p:normalViewPr>
  <p:slideViewPr>
    <p:cSldViewPr snapToGrid="0">
      <p:cViewPr varScale="1">
        <p:scale>
          <a:sx n="94" d="100"/>
          <a:sy n="94" d="100"/>
        </p:scale>
        <p:origin x="1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208FF5-E65A-F8FB-8EE8-0488A7EF0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BB26E-9B5B-075C-4AF0-5B0622848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D61AB-079B-47E3-B991-51E1669D0E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B33AB-1027-AF2E-AA1F-BCA98A5B6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4AB75-7607-73A3-522D-421C160AB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EF5C1-B9B0-45F3-8AD3-D507D191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4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5A75-4700-4FF6-A0B8-2CB2374B812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F9DC6-1A7A-46FC-AC1D-57015E0A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3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采用消零电阻之后相位裕度的近似表达式，主极点与次次极点影响，但是次极点的影响没有完全去除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1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输入共模范围是在输入端扫描共模点评，观察增益和共模电平的关系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3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输入共模范围是在输入端扫描共模点评，观察增益和共模电平的关系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7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输入共模范围是在输入端扫描共模点评，观察增益和共模电平的关系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98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4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一开始为</a:t>
            </a:r>
            <a:r>
              <a:rPr lang="en-US" altLang="zh-CN" dirty="0"/>
              <a:t>3pF</a:t>
            </a:r>
            <a:r>
              <a:rPr lang="zh-CN" altLang="en-US" dirty="0"/>
              <a:t>，后来调整到</a:t>
            </a:r>
            <a:r>
              <a:rPr lang="en-US" altLang="zh-CN" dirty="0"/>
              <a:t>5.9pF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8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两个设计失误</a:t>
            </a:r>
            <a:br>
              <a:rPr lang="en-US" altLang="zh-CN" dirty="0"/>
            </a:br>
            <a:r>
              <a:rPr lang="zh-CN" altLang="en-US" dirty="0"/>
              <a:t>没有考虑输入输出共模电平相等导致裕度不太够后来调整</a:t>
            </a:r>
            <a:br>
              <a:rPr lang="en-US" altLang="zh-CN" dirty="0"/>
            </a:br>
            <a:r>
              <a:rPr lang="zh-CN" altLang="en-US" dirty="0"/>
              <a:t>第二个是没考虑到衬偏效应影响很大，输入管</a:t>
            </a:r>
            <a:r>
              <a:rPr lang="en-US" altLang="zh-CN" dirty="0"/>
              <a:t>VTH</a:t>
            </a:r>
            <a:r>
              <a:rPr lang="zh-CN" altLang="en-US" dirty="0"/>
              <a:t>从</a:t>
            </a:r>
            <a:r>
              <a:rPr lang="en-US" altLang="zh-CN" dirty="0"/>
              <a:t>800</a:t>
            </a:r>
            <a:r>
              <a:rPr lang="zh-CN" altLang="en-US" dirty="0"/>
              <a:t>升到</a:t>
            </a:r>
            <a:r>
              <a:rPr lang="en-US" altLang="zh-CN" dirty="0"/>
              <a:t>1000</a:t>
            </a:r>
            <a:r>
              <a:rPr lang="zh-CN" altLang="en-US" dirty="0"/>
              <a:t>导致剩的裕度不多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运放因为管子</a:t>
            </a:r>
            <a:r>
              <a:rPr lang="en-US" altLang="zh-CN" dirty="0"/>
              <a:t>VTH</a:t>
            </a:r>
            <a:r>
              <a:rPr lang="zh-CN" altLang="en-US" dirty="0"/>
              <a:t>较大，选用</a:t>
            </a:r>
            <a:r>
              <a:rPr lang="en-US" altLang="zh-CN" dirty="0" err="1"/>
              <a:t>pmos</a:t>
            </a:r>
            <a:r>
              <a:rPr lang="zh-CN" altLang="en-US" dirty="0"/>
              <a:t>输入的五管运放</a:t>
            </a:r>
            <a:endParaRPr lang="en-US" altLang="zh-CN" dirty="0"/>
          </a:p>
          <a:p>
            <a:r>
              <a:rPr lang="zh-CN" altLang="en-US" dirty="0"/>
              <a:t>设计流程较简单，所有的偏置点都确定了，不是重点部分，故略过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8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9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时间不允许，带隙基准部分未能给运放供电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3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6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只看重要指标，其余指标只做一定的演示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9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前仿原本最差工艺角下有</a:t>
            </a:r>
            <a:r>
              <a:rPr lang="en-US" altLang="zh-CN" dirty="0"/>
              <a:t>23M</a:t>
            </a:r>
            <a:r>
              <a:rPr lang="zh-CN" altLang="en-US" dirty="0"/>
              <a:t>的带宽和</a:t>
            </a:r>
            <a:r>
              <a:rPr lang="en-US" altLang="zh-CN" dirty="0"/>
              <a:t>64</a:t>
            </a:r>
            <a:r>
              <a:rPr lang="zh-CN" altLang="en-US" dirty="0"/>
              <a:t>度的相位裕度，在</a:t>
            </a:r>
            <a:r>
              <a:rPr lang="en-US" altLang="zh-CN" dirty="0"/>
              <a:t>TT</a:t>
            </a:r>
            <a:r>
              <a:rPr lang="zh-CN" altLang="en-US" dirty="0"/>
              <a:t>下有</a:t>
            </a:r>
            <a:r>
              <a:rPr lang="en-US" altLang="zh-CN" dirty="0"/>
              <a:t>30M</a:t>
            </a:r>
            <a:r>
              <a:rPr lang="zh-CN" altLang="en-US" dirty="0"/>
              <a:t>的带宽与</a:t>
            </a:r>
            <a:r>
              <a:rPr lang="en-US" altLang="zh-CN" dirty="0"/>
              <a:t>70</a:t>
            </a:r>
            <a:r>
              <a:rPr lang="zh-CN" altLang="en-US" dirty="0"/>
              <a:t>度的相位裕度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9DC6-1A7A-46FC-AC1D-57015E0A1B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0D94-6214-4326-BFFF-8CFA041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002060"/>
                </a:solidFill>
                <a:latin typeface="Arial,Bold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C73D3-D1F1-48A8-96F5-72D39D5C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435133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  <a:latin typeface="Arial,Bold"/>
              </a:defRPr>
            </a:lvl1pPr>
            <a:lvl2pPr>
              <a:defRPr sz="3600">
                <a:solidFill>
                  <a:srgbClr val="002060"/>
                </a:solidFill>
                <a:latin typeface="Arial,Bold"/>
              </a:defRPr>
            </a:lvl2pPr>
            <a:lvl3pPr>
              <a:defRPr sz="3600">
                <a:solidFill>
                  <a:srgbClr val="002060"/>
                </a:solidFill>
                <a:latin typeface="Arial,Bold"/>
              </a:defRPr>
            </a:lvl3pPr>
            <a:lvl4pPr>
              <a:defRPr sz="3600">
                <a:solidFill>
                  <a:srgbClr val="002060"/>
                </a:solidFill>
                <a:latin typeface="Arial,Bold"/>
              </a:defRPr>
            </a:lvl4pPr>
            <a:lvl5pPr>
              <a:defRPr sz="3600">
                <a:solidFill>
                  <a:srgbClr val="002060"/>
                </a:solidFill>
                <a:latin typeface="Arial,Bold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A8624-F45D-4004-9841-8E36E3AD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FF7DB-ACF0-4F5A-9231-709D479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2F759-2A4C-4C7F-A248-6ED3EF03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FA5136E-CCE5-22D1-B2CB-2AD15F80772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508000" y="731656"/>
            <a:ext cx="10229850" cy="107950"/>
          </a:xfrm>
          <a:custGeom>
            <a:avLst/>
            <a:gdLst>
              <a:gd name="T0" fmla="*/ 0 w 7848600"/>
              <a:gd name="T1" fmla="*/ 0 h 108086"/>
              <a:gd name="T2" fmla="*/ 7848600 w 7848600"/>
              <a:gd name="T3" fmla="*/ 0 h 1080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48600" h="108086">
                <a:moveTo>
                  <a:pt x="0" y="0"/>
                </a:moveTo>
                <a:lnTo>
                  <a:pt x="7848600" y="0"/>
                </a:lnTo>
              </a:path>
            </a:pathLst>
          </a:custGeom>
          <a:noFill/>
          <a:ln w="51053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632378D4-324D-7454-F78B-F1A66DC239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738" y="301443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72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82402-2324-45DC-8E03-A57CE45D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A284E-CFA7-4E67-8B03-ED6C5D48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613C6-A7B9-416D-B578-D32EC10A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2D8DF-177F-4058-9BAA-1F10936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9A867-8956-4F5E-A2CF-3CDBD993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C068-DE52-4A0E-BD2A-82AEDED47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5CC57-C1F4-453B-ABCF-306C144C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57101-11B9-427F-960F-23B40A9A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34E76-C3CA-46C6-B742-F052E38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60204-3D81-43F3-BEB4-B86F551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1C519-E0E9-44F9-AFA3-C2C9F6C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008C9-18E8-4C99-9EEE-6E1E9E87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BA52-2375-44BF-9304-7964DDA0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D6826A-B04A-9492-4FD1-0E8805295B6E}"/>
              </a:ext>
            </a:extLst>
          </p:cNvPr>
          <p:cNvSpPr>
            <a:spLocks/>
          </p:cNvSpPr>
          <p:nvPr userDrawn="1"/>
        </p:nvSpPr>
        <p:spPr bwMode="auto">
          <a:xfrm flipV="1">
            <a:off x="838200" y="3429000"/>
            <a:ext cx="10229850" cy="107950"/>
          </a:xfrm>
          <a:custGeom>
            <a:avLst/>
            <a:gdLst>
              <a:gd name="T0" fmla="*/ 0 w 7848600"/>
              <a:gd name="T1" fmla="*/ 0 h 108086"/>
              <a:gd name="T2" fmla="*/ 7848600 w 7848600"/>
              <a:gd name="T3" fmla="*/ 0 h 1080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48600" h="108086">
                <a:moveTo>
                  <a:pt x="0" y="0"/>
                </a:moveTo>
                <a:lnTo>
                  <a:pt x="7848600" y="0"/>
                </a:lnTo>
              </a:path>
            </a:pathLst>
          </a:custGeom>
          <a:noFill/>
          <a:ln w="51053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5B221FB4-A401-568C-E58F-5345A28673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738" y="301443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2BC4C50-1ADB-5497-B350-5EB3D6BE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331" y="2819506"/>
            <a:ext cx="9125607" cy="6072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002060"/>
                </a:solidFill>
                <a:latin typeface="Arial,Bold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54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30E6-4C1D-4753-AC99-CE98C7B1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F7A12-D0F1-4A6F-BC4F-6B915751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04311-E340-4A7C-88EC-7CE002C7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658FE-B403-4BF0-B074-92BF0F4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C3AC-876E-4CF5-85AF-E48F002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6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6DAB-8BD2-4D94-89BB-1B11334A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E2663-3067-4121-8CA8-BAF8566DC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A51F-05AA-4559-AB37-2D8D8B95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24A3D-E985-4574-966D-539A73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F9C59-9E38-41C7-8112-1F30937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C1962-C5DE-4EEC-AD34-7337009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A78D-390A-40BC-B43E-5D56A7B0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FF0B2-8F38-4E4C-8800-A4E9A214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DD6F8-3167-438A-97AE-CCCE4AC8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9E290-DF41-41C4-9AE4-780888C3F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FBEC8-5F77-4DF8-ABE4-CEC432120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C0849-3873-4AD7-876D-A937DA94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781DA-937E-4A23-86BE-265F8AF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B3E671-18ED-462B-BA65-DC78F96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8395B-96D1-4A29-81BC-F9ED1D1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4433E3-ADEC-4510-AA81-6FA24BA5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6C0E8A-BBF1-4B95-AB17-ECEAEDA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1E9D0-A750-4294-AC79-857EF859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D88EB-16B6-491C-9D2D-A2A11A92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51C1F-5910-49F4-97E5-A6DB30B0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C3DD-F9B5-4ECB-820F-7769531C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2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F930F-DD53-4884-9642-3FA039E0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35EFC-EA12-4301-A7AF-FDC48C60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E47AF-F278-4DAB-B9EE-73D6BB47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A246E-03D5-4EEF-8EED-B4EBC48C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21932-ED6D-4B0A-BF4E-63BC0B7B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0C7F3-2FCB-46B4-9421-2BF29E3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6182-FD4F-4A61-82CC-FD39ACE1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F451A9-E43C-4739-AA99-C4A78138E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118AD-AB2D-4C40-AF6E-9DAE8270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E7B46-66CE-4997-A63B-D06227AB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EAA46-CA7A-451E-930A-4C3F3068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E728D-1A02-4767-93EE-2A90492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5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1264E-CE66-4889-AD8E-992E2D26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6E559-3AEF-4CA3-8EFE-F661B90E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E474E-EFF3-4750-93BE-94F3EC524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6488-F25A-4058-85A2-01C10888F1A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A7897-259F-44F3-BBDD-A1FB42C2A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D51B1-CD2F-4466-9937-3B884D00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2056-9C19-4144-A8EB-ED1C530540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4FA98A34-71E8-AC79-5C05-1217FB1DCE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738" y="301443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2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7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e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A2FF-DC7A-47BA-1A95-50E0082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4" y="2008092"/>
            <a:ext cx="11752728" cy="238461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二级运放与带隙基准设计</a:t>
            </a:r>
            <a:br>
              <a:rPr lang="zh-CN" altLang="zh-CN" kern="1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C9EB-131A-4A74-9FC3-45D34CEBBBF2}"/>
              </a:ext>
            </a:extLst>
          </p:cNvPr>
          <p:cNvSpPr txBox="1"/>
          <p:nvPr/>
        </p:nvSpPr>
        <p:spPr>
          <a:xfrm>
            <a:off x="5671843" y="464985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lang="en-US" altLang="zh-CN" sz="2000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000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CE66E-7285-4E78-B7E1-13C711ADEA08}"/>
              </a:ext>
            </a:extLst>
          </p:cNvPr>
          <p:cNvSpPr txBox="1"/>
          <p:nvPr/>
        </p:nvSpPr>
        <p:spPr>
          <a:xfrm>
            <a:off x="4902402" y="5307106"/>
            <a:ext cx="238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阎铭心 孙宇煊 张锦煜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2020.12.25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82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B369BD-3127-0577-A701-AB8439E0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92" y="1842383"/>
            <a:ext cx="8577325" cy="419579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5721C4-2D9C-83ED-6EC5-90DC40CF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二级运放整体构成：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44AF047-E1D3-C973-D879-3F9B531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4D1649-D88F-84A3-6CD3-2C143D484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26741"/>
              </p:ext>
            </p:extLst>
          </p:nvPr>
        </p:nvGraphicFramePr>
        <p:xfrm>
          <a:off x="7131050" y="4646613"/>
          <a:ext cx="20764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4D1649-D88F-84A3-6CD3-2C143D484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1050" y="4646613"/>
                        <a:ext cx="207645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1E82CC7-DB26-1948-E2EC-2199734EE865}"/>
              </a:ext>
            </a:extLst>
          </p:cNvPr>
          <p:cNvSpPr txBox="1"/>
          <p:nvPr/>
        </p:nvSpPr>
        <p:spPr>
          <a:xfrm>
            <a:off x="6450412" y="2638943"/>
            <a:ext cx="50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确定补偿电容数值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一般为负载电容的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8DD2D1F-07CD-62D4-BFEA-49FA6835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确定补偿电容：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CAC886E-C16A-4026-06AC-AEC50F08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71E6C6-1DB9-A1BD-5AB5-188FF3116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06" y="1913125"/>
            <a:ext cx="6110332" cy="3700490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812F84C-725F-C16A-5706-74875DF8C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77001"/>
              </p:ext>
            </p:extLst>
          </p:nvPr>
        </p:nvGraphicFramePr>
        <p:xfrm>
          <a:off x="7299749" y="3694250"/>
          <a:ext cx="1738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28600" progId="Equation.DSMT4">
                  <p:embed/>
                </p:oleObj>
              </mc:Choice>
              <mc:Fallback>
                <p:oleObj name="Equation" r:id="rId6" imgW="6476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4D1649-D88F-84A3-6CD3-2C143D484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99749" y="3694250"/>
                        <a:ext cx="1738313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358F6D3E-9CD6-C0C9-2874-D5A0972AC099}"/>
              </a:ext>
            </a:extLst>
          </p:cNvPr>
          <p:cNvSpPr/>
          <p:nvPr/>
        </p:nvSpPr>
        <p:spPr>
          <a:xfrm rot="5400000">
            <a:off x="7920926" y="4253371"/>
            <a:ext cx="509117" cy="36292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C1E0D5-F4BC-660F-ED26-30622D8E15D7}"/>
              </a:ext>
            </a:extLst>
          </p:cNvPr>
          <p:cNvSpPr txBox="1"/>
          <p:nvPr/>
        </p:nvSpPr>
        <p:spPr>
          <a:xfrm>
            <a:off x="9246358" y="4000637"/>
            <a:ext cx="1949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设计流程上的失误！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22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3844FDF-F072-1398-97B2-788B2DB86023}"/>
              </a:ext>
            </a:extLst>
          </p:cNvPr>
          <p:cNvSpPr txBox="1"/>
          <p:nvPr/>
        </p:nvSpPr>
        <p:spPr>
          <a:xfrm>
            <a:off x="6457379" y="3314989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</a:t>
            </a:r>
            <a:r>
              <a:rPr lang="en-US" altLang="zh-CN" sz="2400" dirty="0">
                <a:latin typeface="Arial,Bold"/>
              </a:rPr>
              <a:t>PMOS:800mV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97C3BF-17EA-82ED-8B8A-8588BF823148}"/>
              </a:ext>
            </a:extLst>
          </p:cNvPr>
          <p:cNvSpPr txBox="1"/>
          <p:nvPr/>
        </p:nvSpPr>
        <p:spPr>
          <a:xfrm>
            <a:off x="6457379" y="3799031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</a:t>
            </a:r>
            <a:r>
              <a:rPr lang="en-US" altLang="zh-CN" sz="2400" dirty="0">
                <a:latin typeface="Arial,Bold"/>
              </a:rPr>
              <a:t>NMOS:400mV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9413F8-90C9-6B04-4CCE-3AE1F88D595F}"/>
              </a:ext>
            </a:extLst>
          </p:cNvPr>
          <p:cNvSpPr txBox="1"/>
          <p:nvPr/>
        </p:nvSpPr>
        <p:spPr>
          <a:xfrm>
            <a:off x="6402901" y="4289897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>
                <a:latin typeface="Arial,Bold"/>
              </a:rPr>
              <a:t>NMOS:150mV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1981F7-7C36-8BBF-04B8-278DCD9FE483}"/>
              </a:ext>
            </a:extLst>
          </p:cNvPr>
          <p:cNvSpPr txBox="1"/>
          <p:nvPr/>
        </p:nvSpPr>
        <p:spPr>
          <a:xfrm>
            <a:off x="6402902" y="2300625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输入共模电平</a:t>
            </a:r>
            <a:r>
              <a:rPr lang="en-US" altLang="zh-CN" sz="2400" dirty="0">
                <a:latin typeface="Arial,Bold"/>
              </a:rPr>
              <a:t>:1.75V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100EFB-2643-776C-A846-48D330B315A5}"/>
              </a:ext>
            </a:extLst>
          </p:cNvPr>
          <p:cNvSpPr txBox="1"/>
          <p:nvPr/>
        </p:nvSpPr>
        <p:spPr>
          <a:xfrm>
            <a:off x="6334873" y="2701896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,Bold"/>
              </a:rPr>
              <a:t>OSR:1V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DBCB5F1-01E5-4EA4-D63D-31470BA73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7088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电压裕度分配：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5325EE9-AB02-C493-40E9-E6B93A24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820E263-614C-F4CF-EF78-69352871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6" y="1913125"/>
            <a:ext cx="6110332" cy="370049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7E6B63A-CC5E-4DAA-D0BE-0F31B5E60C05}"/>
              </a:ext>
            </a:extLst>
          </p:cNvPr>
          <p:cNvSpPr txBox="1"/>
          <p:nvPr/>
        </p:nvSpPr>
        <p:spPr>
          <a:xfrm>
            <a:off x="6471027" y="4787587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lang="en-US" altLang="zh-CN" sz="2400" dirty="0">
                <a:latin typeface="Arial,Bold"/>
              </a:rPr>
              <a:t>PMOS:800mV</a:t>
            </a:r>
            <a:endParaRPr lang="zh-CN" altLang="en-US" sz="2400" dirty="0">
              <a:latin typeface="Arial,Bold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B37513-760E-D158-656F-4A71CF938C56}"/>
              </a:ext>
            </a:extLst>
          </p:cNvPr>
          <p:cNvSpPr txBox="1"/>
          <p:nvPr/>
        </p:nvSpPr>
        <p:spPr>
          <a:xfrm>
            <a:off x="6402900" y="1653886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电源电压</a:t>
            </a:r>
            <a:r>
              <a:rPr lang="en-US" altLang="zh-CN" sz="2400" dirty="0">
                <a:solidFill>
                  <a:srgbClr val="FF0000"/>
                </a:solidFill>
                <a:latin typeface="Arial,Bold"/>
              </a:rPr>
              <a:t>:3.3V(2.97V)</a:t>
            </a:r>
            <a:endParaRPr lang="zh-CN" altLang="en-US" sz="2400" dirty="0">
              <a:solidFill>
                <a:srgbClr val="FF0000"/>
              </a:solidFill>
              <a:latin typeface="Arial,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2E8845-F889-7AEC-8509-980F0060BAB7}"/>
              </a:ext>
            </a:extLst>
          </p:cNvPr>
          <p:cNvSpPr/>
          <p:nvPr/>
        </p:nvSpPr>
        <p:spPr>
          <a:xfrm>
            <a:off x="1746913" y="2433906"/>
            <a:ext cx="3318189" cy="730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4B0459-6CF1-8107-77FD-95917A87DF18}"/>
              </a:ext>
            </a:extLst>
          </p:cNvPr>
          <p:cNvSpPr/>
          <p:nvPr/>
        </p:nvSpPr>
        <p:spPr>
          <a:xfrm>
            <a:off x="1746913" y="3658682"/>
            <a:ext cx="1794682" cy="730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A704B1-C332-199F-B313-82BB3B752872}"/>
              </a:ext>
            </a:extLst>
          </p:cNvPr>
          <p:cNvSpPr/>
          <p:nvPr/>
        </p:nvSpPr>
        <p:spPr>
          <a:xfrm>
            <a:off x="2204113" y="4534453"/>
            <a:ext cx="791571" cy="62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C15C22-2961-45A2-8D7D-267DF47DADFD}"/>
              </a:ext>
            </a:extLst>
          </p:cNvPr>
          <p:cNvSpPr/>
          <p:nvPr/>
        </p:nvSpPr>
        <p:spPr>
          <a:xfrm>
            <a:off x="4273531" y="4260824"/>
            <a:ext cx="791571" cy="62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CF2E1B-1904-23D3-1EB0-29C70D3237EC}"/>
              </a:ext>
            </a:extLst>
          </p:cNvPr>
          <p:cNvSpPr txBox="1"/>
          <p:nvPr/>
        </p:nvSpPr>
        <p:spPr>
          <a:xfrm>
            <a:off x="6471027" y="5284672"/>
            <a:ext cx="55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lang="en-US" altLang="zh-CN" sz="2400" dirty="0">
                <a:latin typeface="Arial,Bold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Arial,Bold"/>
              </a:rPr>
              <a:t>MOS:540mV</a:t>
            </a:r>
            <a:endParaRPr lang="zh-CN" altLang="en-US" sz="2400" dirty="0">
              <a:latin typeface="Arial,Bold"/>
            </a:endParaRPr>
          </a:p>
        </p:txBody>
      </p:sp>
    </p:spTree>
    <p:extLst>
      <p:ext uri="{BB962C8B-B14F-4D97-AF65-F5344CB8AC3E}">
        <p14:creationId xmlns:p14="http://schemas.microsoft.com/office/powerpoint/2010/main" val="31722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D7ACE48-DB43-BBA6-F3B4-2D77E6D36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02050"/>
              </p:ext>
            </p:extLst>
          </p:nvPr>
        </p:nvGraphicFramePr>
        <p:xfrm>
          <a:off x="6721475" y="1577452"/>
          <a:ext cx="4683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44240" progId="Equation.DSMT4">
                  <p:embed/>
                </p:oleObj>
              </mc:Choice>
              <mc:Fallback>
                <p:oleObj name="Equation" r:id="rId2" imgW="21970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D7ACE48-DB43-BBA6-F3B4-2D77E6D36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1475" y="1577452"/>
                        <a:ext cx="468312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94DA02-63E3-083F-DB86-B6F8ED045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95740"/>
              </p:ext>
            </p:extLst>
          </p:nvPr>
        </p:nvGraphicFramePr>
        <p:xfrm>
          <a:off x="8143875" y="2520427"/>
          <a:ext cx="25844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D94DA02-63E3-083F-DB86-B6F8ED045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3875" y="2520427"/>
                        <a:ext cx="258445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120148BF-DF79-5E99-6FE8-B9FB1A2EDA16}"/>
              </a:ext>
            </a:extLst>
          </p:cNvPr>
          <p:cNvSpPr/>
          <p:nvPr/>
        </p:nvSpPr>
        <p:spPr>
          <a:xfrm>
            <a:off x="7510079" y="2622948"/>
            <a:ext cx="509117" cy="36292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F6918A4-25AC-3962-3DE3-2BADC422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593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计算第一级跨导与电流：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5C41219-BA37-D162-EC4A-10C37682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CBC9F67-FE69-8DF0-CD0A-AA0435CFF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06" y="1913125"/>
            <a:ext cx="6110332" cy="3700490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7A5153-5B4F-86A6-35FC-E1319B16F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58971"/>
              </p:ext>
            </p:extLst>
          </p:nvPr>
        </p:nvGraphicFramePr>
        <p:xfrm>
          <a:off x="7247646" y="3429000"/>
          <a:ext cx="40274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406080" progId="Equation.DSMT4">
                  <p:embed/>
                </p:oleObj>
              </mc:Choice>
              <mc:Fallback>
                <p:oleObj name="Equation" r:id="rId7" imgW="1688760" imgH="4060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8200E7F-7377-4D07-7D58-1CB6505B3B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7646" y="3429000"/>
                        <a:ext cx="4027488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D8D3250-AFFC-8186-357F-C11E51595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64134"/>
              </p:ext>
            </p:extLst>
          </p:nvPr>
        </p:nvGraphicFramePr>
        <p:xfrm>
          <a:off x="8286917" y="5043211"/>
          <a:ext cx="2257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41200" progId="Equation.DSMT4">
                  <p:embed/>
                </p:oleObj>
              </mc:Choice>
              <mc:Fallback>
                <p:oleObj name="Equation" r:id="rId9" imgW="876240" imgH="241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3786741-8F86-DA95-39FD-6615007A8D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6917" y="5043211"/>
                        <a:ext cx="225742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887CA3C6-B24F-143A-A5B7-BA6F42FC9633}"/>
              </a:ext>
            </a:extLst>
          </p:cNvPr>
          <p:cNvSpPr/>
          <p:nvPr/>
        </p:nvSpPr>
        <p:spPr>
          <a:xfrm>
            <a:off x="7489608" y="5146342"/>
            <a:ext cx="509117" cy="36292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FC99C-C5EB-E0E6-6784-7EABF5264B91}"/>
              </a:ext>
            </a:extLst>
          </p:cNvPr>
          <p:cNvSpPr txBox="1"/>
          <p:nvPr/>
        </p:nvSpPr>
        <p:spPr>
          <a:xfrm>
            <a:off x="6301644" y="4458683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生成电流为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40uA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，选整数倍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751DE0-B003-A8CF-58D8-DE1F9272407D}"/>
              </a:ext>
            </a:extLst>
          </p:cNvPr>
          <p:cNvSpPr txBox="1"/>
          <p:nvPr/>
        </p:nvSpPr>
        <p:spPr>
          <a:xfrm>
            <a:off x="566615" y="4590138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360uA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CE7407-19A7-5E93-F630-F775165F076D}"/>
              </a:ext>
            </a:extLst>
          </p:cNvPr>
          <p:cNvSpPr txBox="1"/>
          <p:nvPr/>
        </p:nvSpPr>
        <p:spPr>
          <a:xfrm>
            <a:off x="-1398997" y="4899962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40uA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79C9E9-7BB1-48E4-6664-AAB40BBF55CA}"/>
              </a:ext>
            </a:extLst>
          </p:cNvPr>
          <p:cNvSpPr txBox="1"/>
          <p:nvPr/>
        </p:nvSpPr>
        <p:spPr>
          <a:xfrm>
            <a:off x="-795104" y="3375192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180uA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</p:spTree>
    <p:extLst>
      <p:ext uri="{BB962C8B-B14F-4D97-AF65-F5344CB8AC3E}">
        <p14:creationId xmlns:p14="http://schemas.microsoft.com/office/powerpoint/2010/main" val="410493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810FA-BBC1-9553-A8A2-F78F58FCE9D6}"/>
              </a:ext>
            </a:extLst>
          </p:cNvPr>
          <p:cNvSpPr txBox="1"/>
          <p:nvPr/>
        </p:nvSpPr>
        <p:spPr>
          <a:xfrm>
            <a:off x="2571183" y="5063930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80uA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4A1F888-854F-1C3A-72BC-756C3AA83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33343"/>
              </p:ext>
            </p:extLst>
          </p:nvPr>
        </p:nvGraphicFramePr>
        <p:xfrm>
          <a:off x="7466013" y="1533428"/>
          <a:ext cx="3116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41200" progId="Equation.DSMT4">
                  <p:embed/>
                </p:oleObj>
              </mc:Choice>
              <mc:Fallback>
                <p:oleObj name="Equation" r:id="rId2" imgW="126972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4A1F888-854F-1C3A-72BC-756C3AA834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6013" y="1533428"/>
                        <a:ext cx="311626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4D3198D-D516-8A1C-4B3C-C6BF2869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计算第二级跨导与电流：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145496C-5B5B-A9B6-6315-7A9A315F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4EACCC-8FDE-DF3E-3790-825B6B9A5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6" y="1913125"/>
            <a:ext cx="6110332" cy="37004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C64E10-3566-8B67-6C3C-FCE6CEF9EB68}"/>
              </a:ext>
            </a:extLst>
          </p:cNvPr>
          <p:cNvSpPr txBox="1"/>
          <p:nvPr/>
        </p:nvSpPr>
        <p:spPr>
          <a:xfrm>
            <a:off x="6719770" y="2310499"/>
            <a:ext cx="4609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第二级电流与第一级匹配来保证相同的开关速度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E90727D-B318-BF1F-457E-F655670CD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10640"/>
              </p:ext>
            </p:extLst>
          </p:nvPr>
        </p:nvGraphicFramePr>
        <p:xfrm>
          <a:off x="8027691" y="3276854"/>
          <a:ext cx="19939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4A1F888-854F-1C3A-72BC-756C3AA834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7691" y="3276854"/>
                        <a:ext cx="19939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C9E3D1B-0AD7-90F3-B572-26CCAAE63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51978"/>
              </p:ext>
            </p:extLst>
          </p:nvPr>
        </p:nvGraphicFramePr>
        <p:xfrm>
          <a:off x="8437563" y="4473192"/>
          <a:ext cx="1995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3786741-8F86-DA95-39FD-6615007A8D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7563" y="4473192"/>
                        <a:ext cx="1995487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94360E68-AEF2-0871-0FDC-1C96B12C32D0}"/>
              </a:ext>
            </a:extLst>
          </p:cNvPr>
          <p:cNvSpPr/>
          <p:nvPr/>
        </p:nvSpPr>
        <p:spPr>
          <a:xfrm>
            <a:off x="7510079" y="4560928"/>
            <a:ext cx="509117" cy="36292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575F2C-4293-E573-1315-7A07157AFD85}"/>
              </a:ext>
            </a:extLst>
          </p:cNvPr>
          <p:cNvSpPr txBox="1"/>
          <p:nvPr/>
        </p:nvSpPr>
        <p:spPr>
          <a:xfrm>
            <a:off x="6749976" y="3911314"/>
            <a:ext cx="460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结合功耗要求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C42732-E1A9-4028-9859-F48425B6BD9F}"/>
              </a:ext>
            </a:extLst>
          </p:cNvPr>
          <p:cNvSpPr txBox="1"/>
          <p:nvPr/>
        </p:nvSpPr>
        <p:spPr>
          <a:xfrm>
            <a:off x="1991907" y="4678872"/>
            <a:ext cx="55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1.2mA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F3091E-33C4-6D95-9A69-A3D905F84657}"/>
              </a:ext>
            </a:extLst>
          </p:cNvPr>
          <p:cNvSpPr txBox="1"/>
          <p:nvPr/>
        </p:nvSpPr>
        <p:spPr>
          <a:xfrm>
            <a:off x="4970707" y="4705337"/>
            <a:ext cx="23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,Bold"/>
              </a:rPr>
              <a:t>100uA</a:t>
            </a:r>
            <a:endParaRPr lang="zh-CN" altLang="en-US" sz="2800" dirty="0">
              <a:solidFill>
                <a:srgbClr val="FF0000"/>
              </a:solidFill>
              <a:latin typeface="Arial,Bold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1ED431-C53B-1292-51C3-882C3EE9A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51646"/>
              </p:ext>
            </p:extLst>
          </p:nvPr>
        </p:nvGraphicFramePr>
        <p:xfrm>
          <a:off x="7764637" y="5112758"/>
          <a:ext cx="26638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199" imgH="1001556" progId="Equation.DSMT4">
                  <p:embed/>
                </p:oleObj>
              </mc:Choice>
              <mc:Fallback>
                <p:oleObj name="Equation" r:id="rId9" imgW="2664199" imgH="10015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4637" y="5112758"/>
                        <a:ext cx="2663825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19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1E82CC7-DB26-1948-E2EC-2199734EE865}"/>
              </a:ext>
            </a:extLst>
          </p:cNvPr>
          <p:cNvSpPr txBox="1"/>
          <p:nvPr/>
        </p:nvSpPr>
        <p:spPr>
          <a:xfrm>
            <a:off x="6947696" y="2111472"/>
            <a:ext cx="424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第一级高增益设置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L=2um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第二级低增益设计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L=1um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47E25B4-B8A5-AF06-86A7-090D6433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消零电阻与管子尺寸计算：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6088BE5-AB94-8949-6C2D-4D8038F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68E5AA-1504-0F2C-A62C-7E0821B3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6" y="1913125"/>
            <a:ext cx="6110332" cy="370049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DD55174-9730-9067-FAE1-32F8FE273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85901"/>
              </p:ext>
            </p:extLst>
          </p:nvPr>
        </p:nvGraphicFramePr>
        <p:xfrm>
          <a:off x="7287904" y="3030781"/>
          <a:ext cx="3562066" cy="2995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1033">
                  <a:extLst>
                    <a:ext uri="{9D8B030D-6E8A-4147-A177-3AD203B41FA5}">
                      <a16:colId xmlns:a16="http://schemas.microsoft.com/office/drawing/2014/main" val="1327376516"/>
                    </a:ext>
                  </a:extLst>
                </a:gridCol>
                <a:gridCol w="1781033">
                  <a:extLst>
                    <a:ext uri="{9D8B030D-6E8A-4147-A177-3AD203B41FA5}">
                      <a16:colId xmlns:a16="http://schemas.microsoft.com/office/drawing/2014/main" val="2409485949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868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170u/2u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0132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80u/2u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6215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99895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115.2u/1u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124740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36u/1u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273914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55749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86830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3u/1u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691165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468869"/>
                  </a:ext>
                </a:extLst>
              </a:tr>
            </a:tbl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55E3657-ADBF-8C53-D9B7-2432F1591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87335"/>
              </p:ext>
            </p:extLst>
          </p:nvPr>
        </p:nvGraphicFramePr>
        <p:xfrm>
          <a:off x="7513979" y="1157313"/>
          <a:ext cx="31099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09192" imgH="929913" progId="Equation.DSMT4">
                  <p:embed/>
                </p:oleObj>
              </mc:Choice>
              <mc:Fallback>
                <p:oleObj name="Equation" r:id="rId3" imgW="3109192" imgH="9299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3979" y="1157313"/>
                        <a:ext cx="31099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24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ABA4260-12E4-1B01-17A9-83422CFE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980" y="3893750"/>
            <a:ext cx="152687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877E800-A820-3A7C-9A74-32D604FFD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3789"/>
              </p:ext>
            </p:extLst>
          </p:nvPr>
        </p:nvGraphicFramePr>
        <p:xfrm>
          <a:off x="6188312" y="2620178"/>
          <a:ext cx="3784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431640" progId="Equation.DSMT4">
                  <p:embed/>
                </p:oleObj>
              </mc:Choice>
              <mc:Fallback>
                <p:oleObj name="Equation" r:id="rId2" imgW="166356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877E800-A820-3A7C-9A74-32D604FFD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88312" y="2620178"/>
                        <a:ext cx="3784600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5481EC8-AEC6-6BF9-11ED-918E20FD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5991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基准源设计：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7A27DFA-9729-B05F-CA76-4AD7DC9F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76050B-B1DB-9EB3-DD65-5E2EFE2A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07" y="1711020"/>
            <a:ext cx="2444885" cy="43654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4DF0C3-02F4-35E2-C461-E853D49401D0}"/>
              </a:ext>
            </a:extLst>
          </p:cNvPr>
          <p:cNvSpPr txBox="1"/>
          <p:nvPr/>
        </p:nvSpPr>
        <p:spPr>
          <a:xfrm>
            <a:off x="3969224" y="1111896"/>
            <a:ext cx="8222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便于后续扩展为带隙基准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进行版图设计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选择生成的电流为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20uA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VBE1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VBE2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值与电阻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31097-7F49-C441-C610-E5BDA20CFDB0}"/>
              </a:ext>
            </a:extLst>
          </p:cNvPr>
          <p:cNvSpPr txBox="1"/>
          <p:nvPr/>
        </p:nvSpPr>
        <p:spPr>
          <a:xfrm>
            <a:off x="3715982" y="3583104"/>
            <a:ext cx="822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管子尺寸为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3u/2u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1.18V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分过驱动电压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273mV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得尺寸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031AD6-1094-6ACD-24E3-B1236397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88703"/>
              </p:ext>
            </p:extLst>
          </p:nvPr>
        </p:nvGraphicFramePr>
        <p:xfrm>
          <a:off x="6299579" y="4957390"/>
          <a:ext cx="3562066" cy="8985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1033">
                  <a:extLst>
                    <a:ext uri="{9D8B030D-6E8A-4147-A177-3AD203B41FA5}">
                      <a16:colId xmlns:a16="http://schemas.microsoft.com/office/drawing/2014/main" val="1327376516"/>
                    </a:ext>
                  </a:extLst>
                </a:gridCol>
                <a:gridCol w="1781033">
                  <a:extLst>
                    <a:ext uri="{9D8B030D-6E8A-4147-A177-3AD203B41FA5}">
                      <a16:colId xmlns:a16="http://schemas.microsoft.com/office/drawing/2014/main" val="2409485949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868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14,15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0132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6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9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A9DD15-5744-1040-2B8C-BA8E525C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9" y="1783223"/>
            <a:ext cx="9240221" cy="432414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84C737-A1FF-3B2D-05E5-BC96FF3F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带隙基准整体构成：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38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84C737-A1FF-3B2D-05E5-BC96FF3F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电流镜带隙基准设计：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A630AA-501B-3E63-4A3A-F7A1F811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2" y="1719159"/>
            <a:ext cx="4019316" cy="43475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AC51BA-3BA5-3DA9-041F-FD3CFC9183D2}"/>
              </a:ext>
            </a:extLst>
          </p:cNvPr>
          <p:cNvSpPr txBox="1"/>
          <p:nvPr/>
        </p:nvSpPr>
        <p:spPr>
          <a:xfrm>
            <a:off x="4016991" y="1719159"/>
            <a:ext cx="8222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Q1:Q2:Q3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1:7:1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便于版图设计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选择生成的电流为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20uA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直到电流为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，扫描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D8365C-2EB5-6634-5D32-74066E82E150}"/>
              </a:ext>
            </a:extLst>
          </p:cNvPr>
          <p:cNvSpPr txBox="1"/>
          <p:nvPr/>
        </p:nvSpPr>
        <p:spPr>
          <a:xfrm>
            <a:off x="4016991" y="3562630"/>
            <a:ext cx="822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管子尺寸为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3u/2u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1.18V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分过驱动电压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170mV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得尺寸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215459-FE29-5CCB-D2F3-00BCB2398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12727"/>
              </p:ext>
            </p:extLst>
          </p:nvPr>
        </p:nvGraphicFramePr>
        <p:xfrm>
          <a:off x="6299579" y="4957390"/>
          <a:ext cx="3562066" cy="8985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1033">
                  <a:extLst>
                    <a:ext uri="{9D8B030D-6E8A-4147-A177-3AD203B41FA5}">
                      <a16:colId xmlns:a16="http://schemas.microsoft.com/office/drawing/2014/main" val="1327376516"/>
                    </a:ext>
                  </a:extLst>
                </a:gridCol>
                <a:gridCol w="1781033">
                  <a:extLst>
                    <a:ext uri="{9D8B030D-6E8A-4147-A177-3AD203B41FA5}">
                      <a16:colId xmlns:a16="http://schemas.microsoft.com/office/drawing/2014/main" val="2409485949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868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3,4,6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0132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6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84C737-A1FF-3B2D-05E5-BC96FF3F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五管运放设计：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215459-FE29-5CCB-D2F3-00BCB2398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56626"/>
              </p:ext>
            </p:extLst>
          </p:nvPr>
        </p:nvGraphicFramePr>
        <p:xfrm>
          <a:off x="6292754" y="4206102"/>
          <a:ext cx="3562066" cy="1437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1033">
                  <a:extLst>
                    <a:ext uri="{9D8B030D-6E8A-4147-A177-3AD203B41FA5}">
                      <a16:colId xmlns:a16="http://schemas.microsoft.com/office/drawing/2014/main" val="1327376516"/>
                    </a:ext>
                  </a:extLst>
                </a:gridCol>
                <a:gridCol w="1781033">
                  <a:extLst>
                    <a:ext uri="{9D8B030D-6E8A-4147-A177-3AD203B41FA5}">
                      <a16:colId xmlns:a16="http://schemas.microsoft.com/office/drawing/2014/main" val="2409485949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868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16u/2u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0132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8u/2u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62153"/>
                  </a:ext>
                </a:extLst>
              </a:tr>
              <a:tr h="130491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800n/2u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1624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4D7DF45-5F45-9D49-DB3C-42CD4A182DBB}"/>
              </a:ext>
            </a:extLst>
          </p:cNvPr>
          <p:cNvSpPr txBox="1"/>
          <p:nvPr/>
        </p:nvSpPr>
        <p:spPr>
          <a:xfrm>
            <a:off x="3900745" y="3384922"/>
            <a:ext cx="822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所有共模工作点都是确定的，设每条支路工作电流为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10uA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得到管子尺寸参数如下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AD20E-053F-F7BA-2D82-E7AFACB2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7" y="1945748"/>
            <a:ext cx="3262313" cy="37861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943B99-EABB-AA09-7E17-DF60205ABE4E}"/>
              </a:ext>
            </a:extLst>
          </p:cNvPr>
          <p:cNvSpPr txBox="1"/>
          <p:nvPr/>
        </p:nvSpPr>
        <p:spPr>
          <a:xfrm>
            <a:off x="3900745" y="2327336"/>
            <a:ext cx="82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左右的增益即可使带隙基准工作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PSRR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指标难以达标，需要二级运放提高增益！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44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39567-A5CD-9657-8FFB-2A04F300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DD8CC-5E8F-C155-78F4-541BE970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latin typeface="Arial,Bold"/>
                <a:cs typeface="Times New Roman" panose="02020603050405020304" pitchFamily="18" charset="0"/>
              </a:rPr>
              <a:t>PART 1: 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原理介绍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l"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latin typeface="Arial,Bold"/>
                <a:cs typeface="Times New Roman" panose="02020603050405020304" pitchFamily="18" charset="0"/>
              </a:rPr>
              <a:t>PART 2: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电路与版图设计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latin typeface="Arial,Bold"/>
                <a:cs typeface="Times New Roman" panose="02020603050405020304" pitchFamily="18" charset="0"/>
              </a:rPr>
              <a:t>PART 3: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前后仿结果对比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84C737-A1FF-3B2D-05E5-BC96FF3F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与电源无关电流基准设计：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带隙基准设计流程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C51BA-3BA5-3DA9-041F-FD3CFC9183D2}"/>
              </a:ext>
            </a:extLst>
          </p:cNvPr>
          <p:cNvSpPr txBox="1"/>
          <p:nvPr/>
        </p:nvSpPr>
        <p:spPr>
          <a:xfrm>
            <a:off x="4016991" y="1831150"/>
            <a:ext cx="82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垂直电压裕度压降为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215459-FE29-5CCB-D2F3-00BCB2398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70376"/>
              </p:ext>
            </p:extLst>
          </p:nvPr>
        </p:nvGraphicFramePr>
        <p:xfrm>
          <a:off x="6347346" y="3817134"/>
          <a:ext cx="3562066" cy="14976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1033">
                  <a:extLst>
                    <a:ext uri="{9D8B030D-6E8A-4147-A177-3AD203B41FA5}">
                      <a16:colId xmlns:a16="http://schemas.microsoft.com/office/drawing/2014/main" val="1327376516"/>
                    </a:ext>
                  </a:extLst>
                </a:gridCol>
                <a:gridCol w="1781033">
                  <a:extLst>
                    <a:ext uri="{9D8B030D-6E8A-4147-A177-3AD203B41FA5}">
                      <a16:colId xmlns:a16="http://schemas.microsoft.com/office/drawing/2014/main" val="2409485949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8687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01323"/>
                  </a:ext>
                </a:extLst>
              </a:tr>
              <a:tr h="29206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29.38u/2u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62153"/>
                  </a:ext>
                </a:extLst>
              </a:tr>
              <a:tr h="130491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(W/L)</a:t>
                      </a:r>
                      <a:r>
                        <a:rPr lang="en-US" alt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7.34u/2u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162404"/>
                  </a:ext>
                </a:extLst>
              </a:tr>
              <a:tr h="4969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52K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45956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E22B299-B345-08BF-50A0-3B3CF224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4" y="1719159"/>
            <a:ext cx="4295775" cy="454342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869E12D-60C2-356A-8A96-66FB92B8E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32677"/>
              </p:ext>
            </p:extLst>
          </p:nvPr>
        </p:nvGraphicFramePr>
        <p:xfrm>
          <a:off x="7011935" y="2233186"/>
          <a:ext cx="2154432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1935" y="2233186"/>
                        <a:ext cx="2154432" cy="46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4D7DF45-5F45-9D49-DB3C-42CD4A182DBB}"/>
              </a:ext>
            </a:extLst>
          </p:cNvPr>
          <p:cNvSpPr txBox="1"/>
          <p:nvPr/>
        </p:nvSpPr>
        <p:spPr>
          <a:xfrm>
            <a:off x="3965572" y="2723427"/>
            <a:ext cx="8222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一般设置为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过大导致尺寸过大，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过小导致裕度不够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设每条支路电流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20uA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，最终分配裕度后得到参数如下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53363B-6253-54A6-5366-06F4CF0F4B73}"/>
              </a:ext>
            </a:extLst>
          </p:cNvPr>
          <p:cNvSpPr txBox="1"/>
          <p:nvPr/>
        </p:nvSpPr>
        <p:spPr>
          <a:xfrm>
            <a:off x="4067930" y="5446424"/>
            <a:ext cx="822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该偏置无法正常开启，故设一个常开电路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来提高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漏极电压，常开电流设为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20uA</a:t>
            </a:r>
          </a:p>
        </p:txBody>
      </p:sp>
    </p:spTree>
    <p:extLst>
      <p:ext uri="{BB962C8B-B14F-4D97-AF65-F5344CB8AC3E}">
        <p14:creationId xmlns:p14="http://schemas.microsoft.com/office/powerpoint/2010/main" val="126428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版图设计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7DF45-5F45-9D49-DB3C-42CD4A182DBB}"/>
              </a:ext>
            </a:extLst>
          </p:cNvPr>
          <p:cNvSpPr txBox="1"/>
          <p:nvPr/>
        </p:nvSpPr>
        <p:spPr>
          <a:xfrm>
            <a:off x="538144" y="5294205"/>
            <a:ext cx="554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差分对管采用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ABBA BAAB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的方式进行匹配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53363B-6253-54A6-5366-06F4CF0F4B73}"/>
              </a:ext>
            </a:extLst>
          </p:cNvPr>
          <p:cNvSpPr txBox="1"/>
          <p:nvPr/>
        </p:nvSpPr>
        <p:spPr>
          <a:xfrm>
            <a:off x="4582710" y="5015327"/>
            <a:ext cx="8222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加上外围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后版图全局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上方为运放电路，下方为带隙基准电路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占用的面积为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280um×200um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换为带隙基准可降到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150um ×200um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989ECB-8929-4A2F-7DD4-4B75E48EE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0" t="4000" r="29925" b="4416"/>
          <a:stretch/>
        </p:blipFill>
        <p:spPr>
          <a:xfrm>
            <a:off x="1047860" y="1563795"/>
            <a:ext cx="4526508" cy="37673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DB67DC-B9C1-E2A9-3AD2-132135BCC1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5256" r="26511" b="5143"/>
          <a:stretch/>
        </p:blipFill>
        <p:spPr>
          <a:xfrm>
            <a:off x="6650346" y="1156433"/>
            <a:ext cx="4087504" cy="38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B69813F-92BE-0AB6-8730-9B56551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7DF45-5F45-9D49-DB3C-42CD4A182DBB}"/>
              </a:ext>
            </a:extLst>
          </p:cNvPr>
          <p:cNvSpPr txBox="1"/>
          <p:nvPr/>
        </p:nvSpPr>
        <p:spPr>
          <a:xfrm>
            <a:off x="551792" y="5294205"/>
            <a:ext cx="554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只剩下密度问题其余全部通过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53363B-6253-54A6-5366-06F4CF0F4B73}"/>
              </a:ext>
            </a:extLst>
          </p:cNvPr>
          <p:cNvSpPr txBox="1"/>
          <p:nvPr/>
        </p:nvSpPr>
        <p:spPr>
          <a:xfrm>
            <a:off x="4582710" y="5308759"/>
            <a:ext cx="82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通过，版图与电路成功对应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CD1B60-FBDE-5808-AED3-2700507CF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29" b="38928"/>
          <a:stretch/>
        </p:blipFill>
        <p:spPr>
          <a:xfrm>
            <a:off x="983738" y="2017537"/>
            <a:ext cx="4682045" cy="31804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D7F7BC-6B3F-F450-A9DC-88CF13D35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48" b="29244"/>
          <a:stretch/>
        </p:blipFill>
        <p:spPr>
          <a:xfrm>
            <a:off x="5971381" y="2017537"/>
            <a:ext cx="5410761" cy="30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A2FF-DC7A-47BA-1A95-50E0082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22" y="2452898"/>
            <a:ext cx="10560049" cy="1140769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前仿与后仿结果对比</a:t>
            </a:r>
            <a:endParaRPr 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52A666-1931-B88D-151B-EC4756F366F1}"/>
              </a:ext>
            </a:extLst>
          </p:cNvPr>
          <p:cNvSpPr txBox="1"/>
          <p:nvPr/>
        </p:nvSpPr>
        <p:spPr>
          <a:xfrm>
            <a:off x="5249862" y="5038388"/>
            <a:ext cx="169227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2022.12.23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2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351A6AA-20FE-44AF-C8B2-B4F96280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2" t="78749" r="11563" b="11882"/>
          <a:stretch/>
        </p:blipFill>
        <p:spPr>
          <a:xfrm>
            <a:off x="1705223" y="3323919"/>
            <a:ext cx="8905408" cy="3608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增益、带宽与相位裕度比较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CE50321-90AF-3D1C-7991-CF05B480AF64}"/>
              </a:ext>
            </a:extLst>
          </p:cNvPr>
          <p:cNvSpPr txBox="1">
            <a:spLocks/>
          </p:cNvSpPr>
          <p:nvPr/>
        </p:nvSpPr>
        <p:spPr>
          <a:xfrm>
            <a:off x="695715" y="1319757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BD22624-2A4E-0F17-BEF2-AEAC4348623B}"/>
              </a:ext>
            </a:extLst>
          </p:cNvPr>
          <p:cNvSpPr txBox="1">
            <a:spLocks/>
          </p:cNvSpPr>
          <p:nvPr/>
        </p:nvSpPr>
        <p:spPr>
          <a:xfrm>
            <a:off x="710003" y="3280416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3FF7C1-3C4D-840A-4B60-8E9ED5644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4" t="81164" r="2515" b="1905"/>
          <a:stretch/>
        </p:blipFill>
        <p:spPr>
          <a:xfrm>
            <a:off x="1735005" y="1290110"/>
            <a:ext cx="8918491" cy="6072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4E09D58-17D2-8BD4-48D0-7444BA5729E6}"/>
              </a:ext>
            </a:extLst>
          </p:cNvPr>
          <p:cNvSpPr/>
          <p:nvPr/>
        </p:nvSpPr>
        <p:spPr>
          <a:xfrm>
            <a:off x="5614204" y="1509932"/>
            <a:ext cx="387350" cy="38744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20E387-90B8-40F4-49B8-9B09272C88EF}"/>
              </a:ext>
            </a:extLst>
          </p:cNvPr>
          <p:cNvGrpSpPr/>
          <p:nvPr/>
        </p:nvGrpSpPr>
        <p:grpSpPr>
          <a:xfrm>
            <a:off x="2546746" y="1972437"/>
            <a:ext cx="8222776" cy="923330"/>
            <a:chOff x="-3125396" y="2818350"/>
            <a:chExt cx="8222776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6CB0C0-F762-956F-0241-E38EEDE8B0AB}"/>
                </a:ext>
              </a:extLst>
            </p:cNvPr>
            <p:cNvSpPr txBox="1"/>
            <p:nvPr/>
          </p:nvSpPr>
          <p:spPr>
            <a:xfrm>
              <a:off x="1477825" y="2818350"/>
              <a:ext cx="24897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GBW: 22.66M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Gain: 78.27dB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Margin: 61.24°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0665C5-3649-1AA9-F816-23D984F96929}"/>
                </a:ext>
              </a:extLst>
            </p:cNvPr>
            <p:cNvSpPr txBox="1"/>
            <p:nvPr/>
          </p:nvSpPr>
          <p:spPr>
            <a:xfrm>
              <a:off x="-3125396" y="3061729"/>
              <a:ext cx="8222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最差情况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747977-420B-6A1C-E4A3-2129E013B6A5}"/>
              </a:ext>
            </a:extLst>
          </p:cNvPr>
          <p:cNvGrpSpPr/>
          <p:nvPr/>
        </p:nvGrpSpPr>
        <p:grpSpPr>
          <a:xfrm>
            <a:off x="-1727912" y="1946491"/>
            <a:ext cx="8222776" cy="923330"/>
            <a:chOff x="-3125396" y="2818350"/>
            <a:chExt cx="8222776" cy="92333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46AAAC-7EE8-2470-494B-C3AF6CACE6A0}"/>
                </a:ext>
              </a:extLst>
            </p:cNvPr>
            <p:cNvSpPr txBox="1"/>
            <p:nvPr/>
          </p:nvSpPr>
          <p:spPr>
            <a:xfrm>
              <a:off x="1477825" y="2818350"/>
              <a:ext cx="24897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GBW: 27.87M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Gain: 86.56dB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Margin: 66.56°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D27C55-552F-C958-26B1-18B8AC763DC6}"/>
                </a:ext>
              </a:extLst>
            </p:cNvPr>
            <p:cNvSpPr txBox="1"/>
            <p:nvPr/>
          </p:nvSpPr>
          <p:spPr>
            <a:xfrm>
              <a:off x="-3125396" y="3061729"/>
              <a:ext cx="8222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工艺角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C41DD5A-544A-8CD2-77AF-015772F80158}"/>
              </a:ext>
            </a:extLst>
          </p:cNvPr>
          <p:cNvSpPr/>
          <p:nvPr/>
        </p:nvSpPr>
        <p:spPr>
          <a:xfrm>
            <a:off x="5669601" y="3313918"/>
            <a:ext cx="387350" cy="38744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D8C3C9-0F9E-41F5-15FD-DE7B2DD576FE}"/>
              </a:ext>
            </a:extLst>
          </p:cNvPr>
          <p:cNvGrpSpPr/>
          <p:nvPr/>
        </p:nvGrpSpPr>
        <p:grpSpPr>
          <a:xfrm>
            <a:off x="-1770777" y="3876197"/>
            <a:ext cx="8222776" cy="923330"/>
            <a:chOff x="-3125396" y="2818350"/>
            <a:chExt cx="8222776" cy="92333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9DEE0FD-0D42-DCF7-09DD-EE8449BE8CB9}"/>
                </a:ext>
              </a:extLst>
            </p:cNvPr>
            <p:cNvSpPr txBox="1"/>
            <p:nvPr/>
          </p:nvSpPr>
          <p:spPr>
            <a:xfrm>
              <a:off x="1477825" y="2818350"/>
              <a:ext cx="24897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GBW: 27.64M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Gain: 86.48dB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Margin: 66.55°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D109BC-11E8-03C0-D49D-8AFED226C9A3}"/>
                </a:ext>
              </a:extLst>
            </p:cNvPr>
            <p:cNvSpPr txBox="1"/>
            <p:nvPr/>
          </p:nvSpPr>
          <p:spPr>
            <a:xfrm>
              <a:off x="-3125396" y="3061729"/>
              <a:ext cx="8222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工艺角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162E46-B7E9-6908-B616-FEDDE29DA16F}"/>
              </a:ext>
            </a:extLst>
          </p:cNvPr>
          <p:cNvGrpSpPr/>
          <p:nvPr/>
        </p:nvGrpSpPr>
        <p:grpSpPr>
          <a:xfrm>
            <a:off x="2503881" y="3869951"/>
            <a:ext cx="8222776" cy="923330"/>
            <a:chOff x="-3125396" y="2818350"/>
            <a:chExt cx="8222776" cy="92333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ACC515-A62A-186F-98F8-4D617656935E}"/>
                </a:ext>
              </a:extLst>
            </p:cNvPr>
            <p:cNvSpPr txBox="1"/>
            <p:nvPr/>
          </p:nvSpPr>
          <p:spPr>
            <a:xfrm>
              <a:off x="1477825" y="2818350"/>
              <a:ext cx="24897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GBW: 22.59M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Gain: 78.04dB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Margin: 61.55°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7149671-72B4-6E40-D19E-85A69A48F6DA}"/>
                </a:ext>
              </a:extLst>
            </p:cNvPr>
            <p:cNvSpPr txBox="1"/>
            <p:nvPr/>
          </p:nvSpPr>
          <p:spPr>
            <a:xfrm>
              <a:off x="-3125396" y="3061729"/>
              <a:ext cx="8222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最差情况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3FD3401-1AC6-3E82-C8B6-1EDA79D6AC5C}"/>
              </a:ext>
            </a:extLst>
          </p:cNvPr>
          <p:cNvSpPr txBox="1"/>
          <p:nvPr/>
        </p:nvSpPr>
        <p:spPr>
          <a:xfrm>
            <a:off x="574361" y="5017348"/>
            <a:ext cx="10585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可以看到后仿提参后与前仿相差极小，说明版图画的很成功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前仿数据较极限是因为修改电路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等参数后第二级未正常工作，闭环测试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66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输出摆幅仿真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956B2B-90E8-FC38-0DE4-B79989ADF817}"/>
              </a:ext>
            </a:extLst>
          </p:cNvPr>
          <p:cNvSpPr txBox="1">
            <a:spLocks/>
          </p:cNvSpPr>
          <p:nvPr/>
        </p:nvSpPr>
        <p:spPr>
          <a:xfrm>
            <a:off x="1229559" y="4993527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en-US" altLang="zh-CN" sz="2800" b="1" dirty="0"/>
              <a:t>OSR testbench</a:t>
            </a:r>
            <a:endParaRPr lang="en-US" sz="2800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C626C20-88C5-78E5-1433-134A39F59518}"/>
              </a:ext>
            </a:extLst>
          </p:cNvPr>
          <p:cNvGrpSpPr/>
          <p:nvPr/>
        </p:nvGrpSpPr>
        <p:grpSpPr>
          <a:xfrm>
            <a:off x="574361" y="1946256"/>
            <a:ext cx="4136501" cy="2970085"/>
            <a:chOff x="4896606" y="799849"/>
            <a:chExt cx="5066261" cy="363767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7CA6C2-62B7-C591-AC00-0CEBB365F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0" r="4284"/>
            <a:stretch/>
          </p:blipFill>
          <p:spPr>
            <a:xfrm>
              <a:off x="6653285" y="799850"/>
              <a:ext cx="3309582" cy="363766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BA8B31-87F4-45A5-1C77-33EF4B714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5" r="64996"/>
            <a:stretch/>
          </p:blipFill>
          <p:spPr>
            <a:xfrm>
              <a:off x="4896606" y="799849"/>
              <a:ext cx="1756679" cy="3637669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77438319-F06A-ACAB-5A30-10B42ECC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360" y="1243491"/>
            <a:ext cx="6291524" cy="40304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6110A5-D7E7-E8F8-0074-0F70DE1F1DE3}"/>
              </a:ext>
            </a:extLst>
          </p:cNvPr>
          <p:cNvSpPr txBox="1"/>
          <p:nvPr/>
        </p:nvSpPr>
        <p:spPr>
          <a:xfrm>
            <a:off x="4182660" y="5351161"/>
            <a:ext cx="822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在宽泛的输出摆幅定义下，后仿输出摆幅达到了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2.4V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的定义下，输出摆幅达到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2.3-0.95=1.45V</a:t>
            </a:r>
          </a:p>
        </p:txBody>
      </p:sp>
    </p:spTree>
    <p:extLst>
      <p:ext uri="{BB962C8B-B14F-4D97-AF65-F5344CB8AC3E}">
        <p14:creationId xmlns:p14="http://schemas.microsoft.com/office/powerpoint/2010/main" val="179384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927429A-A18E-3837-0D69-380D6DF37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7"/>
          <a:stretch/>
        </p:blipFill>
        <p:spPr>
          <a:xfrm>
            <a:off x="1720942" y="1626372"/>
            <a:ext cx="3523397" cy="22262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失调电压与噪声仿真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6110A5-D7E7-E8F8-0074-0F70DE1F1DE3}"/>
              </a:ext>
            </a:extLst>
          </p:cNvPr>
          <p:cNvSpPr txBox="1"/>
          <p:nvPr/>
        </p:nvSpPr>
        <p:spPr>
          <a:xfrm>
            <a:off x="1469651" y="3969704"/>
            <a:ext cx="82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前仿失调电压为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-900nV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，后仿失调电压为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-40uV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DE53-591B-07D1-9E9D-4FFB40AE8682}"/>
              </a:ext>
            </a:extLst>
          </p:cNvPr>
          <p:cNvSpPr txBox="1">
            <a:spLocks/>
          </p:cNvSpPr>
          <p:nvPr/>
        </p:nvSpPr>
        <p:spPr>
          <a:xfrm>
            <a:off x="836680" y="1701545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失调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FB0658-EF23-F13D-73D7-93604CF7DEC1}"/>
              </a:ext>
            </a:extLst>
          </p:cNvPr>
          <p:cNvSpPr txBox="1">
            <a:spLocks/>
          </p:cNvSpPr>
          <p:nvPr/>
        </p:nvSpPr>
        <p:spPr>
          <a:xfrm>
            <a:off x="5529615" y="1701545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失调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2E0ABF-F4CC-B5D2-3348-CD7DED6F1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87" t="16772"/>
          <a:stretch/>
        </p:blipFill>
        <p:spPr>
          <a:xfrm>
            <a:off x="6510927" y="1701545"/>
            <a:ext cx="4329230" cy="2151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11ACB-D289-38D5-942A-89E2593C7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16" t="92043" r="4012" b="3425"/>
          <a:stretch/>
        </p:blipFill>
        <p:spPr>
          <a:xfrm>
            <a:off x="836680" y="4863293"/>
            <a:ext cx="10372259" cy="1842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6AAED2C-F11E-AB1E-F042-E0080D15ECFF}"/>
              </a:ext>
            </a:extLst>
          </p:cNvPr>
          <p:cNvSpPr txBox="1"/>
          <p:nvPr/>
        </p:nvSpPr>
        <p:spPr>
          <a:xfrm>
            <a:off x="1720942" y="5308529"/>
            <a:ext cx="82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后仿噪声最差为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121.3u</a:t>
            </a:r>
          </a:p>
        </p:txBody>
      </p:sp>
    </p:spTree>
    <p:extLst>
      <p:ext uri="{BB962C8B-B14F-4D97-AF65-F5344CB8AC3E}">
        <p14:creationId xmlns:p14="http://schemas.microsoft.com/office/powerpoint/2010/main" val="265962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EA05163-4A62-FB7F-3E18-D5A0C46F4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2" t="69828" r="5107" b="25894"/>
          <a:stretch/>
        </p:blipFill>
        <p:spPr>
          <a:xfrm>
            <a:off x="1369216" y="1678768"/>
            <a:ext cx="10579894" cy="1991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带隙基准温度系数仿真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260D87C-5DF4-FB70-B6D9-81817938E36E}"/>
              </a:ext>
            </a:extLst>
          </p:cNvPr>
          <p:cNvSpPr txBox="1">
            <a:spLocks/>
          </p:cNvSpPr>
          <p:nvPr/>
        </p:nvSpPr>
        <p:spPr>
          <a:xfrm>
            <a:off x="467113" y="1530184"/>
            <a:ext cx="3860801" cy="92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002060"/>
                </a:solidFill>
                <a:latin typeface="Arial,Bold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4EAFC-ADEC-2433-2D8B-5A799FA58CDC}"/>
              </a:ext>
            </a:extLst>
          </p:cNvPr>
          <p:cNvSpPr/>
          <p:nvPr/>
        </p:nvSpPr>
        <p:spPr>
          <a:xfrm>
            <a:off x="5930744" y="1593122"/>
            <a:ext cx="387350" cy="38744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00B77B-0C7C-8D5C-CCF7-60A059A2B9C6}"/>
              </a:ext>
            </a:extLst>
          </p:cNvPr>
          <p:cNvGrpSpPr/>
          <p:nvPr/>
        </p:nvGrpSpPr>
        <p:grpSpPr>
          <a:xfrm>
            <a:off x="1955589" y="2144967"/>
            <a:ext cx="3433043" cy="402759"/>
            <a:chOff x="-1422241" y="2074061"/>
            <a:chExt cx="7311732" cy="40275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1EF66C-BAEC-0806-013A-36FBDEE2000A}"/>
                </a:ext>
              </a:extLst>
            </p:cNvPr>
            <p:cNvSpPr txBox="1"/>
            <p:nvPr/>
          </p:nvSpPr>
          <p:spPr>
            <a:xfrm>
              <a:off x="1440531" y="2107488"/>
              <a:ext cx="4448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TC:5.91ppm/ °C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3116AE-29E3-DDD5-E01F-4B089DC6A740}"/>
                </a:ext>
              </a:extLst>
            </p:cNvPr>
            <p:cNvSpPr txBox="1"/>
            <p:nvPr/>
          </p:nvSpPr>
          <p:spPr>
            <a:xfrm>
              <a:off x="-1422241" y="2074061"/>
              <a:ext cx="3110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工艺角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07CB20-66DB-03F8-2C9C-831307A74D94}"/>
              </a:ext>
            </a:extLst>
          </p:cNvPr>
          <p:cNvGrpSpPr/>
          <p:nvPr/>
        </p:nvGrpSpPr>
        <p:grpSpPr>
          <a:xfrm>
            <a:off x="6261458" y="2136694"/>
            <a:ext cx="3433043" cy="402759"/>
            <a:chOff x="-1422241" y="2074061"/>
            <a:chExt cx="7311732" cy="40275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966592-E342-393A-92D7-2F3CF8A83947}"/>
                </a:ext>
              </a:extLst>
            </p:cNvPr>
            <p:cNvSpPr txBox="1"/>
            <p:nvPr/>
          </p:nvSpPr>
          <p:spPr>
            <a:xfrm>
              <a:off x="1440531" y="2107488"/>
              <a:ext cx="4448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TC:37.78ppm/ °C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4F2C52-8562-62A8-21B8-54A1CC0B4F29}"/>
                </a:ext>
              </a:extLst>
            </p:cNvPr>
            <p:cNvSpPr txBox="1"/>
            <p:nvPr/>
          </p:nvSpPr>
          <p:spPr>
            <a:xfrm>
              <a:off x="-1422241" y="2074061"/>
              <a:ext cx="3110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最差工艺角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4C3EC44F-AFE5-1486-D158-B4D74003E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7" t="19637" r="1274"/>
          <a:stretch/>
        </p:blipFill>
        <p:spPr>
          <a:xfrm>
            <a:off x="552304" y="2773835"/>
            <a:ext cx="8679661" cy="361955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A140C8F-8C90-6868-C0D1-1F94A438DE8D}"/>
              </a:ext>
            </a:extLst>
          </p:cNvPr>
          <p:cNvSpPr txBox="1"/>
          <p:nvPr/>
        </p:nvSpPr>
        <p:spPr>
          <a:xfrm>
            <a:off x="8313570" y="3631784"/>
            <a:ext cx="31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可以明显看到在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度时出现了零温点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F0D73B-4C62-8FA1-8E8B-949A57B52C0E}"/>
              </a:ext>
            </a:extLst>
          </p:cNvPr>
          <p:cNvSpPr/>
          <p:nvPr/>
        </p:nvSpPr>
        <p:spPr>
          <a:xfrm>
            <a:off x="4702019" y="6005949"/>
            <a:ext cx="387350" cy="38744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6C8385-7F19-2FEE-694F-7C4A64B15CAB}"/>
              </a:ext>
            </a:extLst>
          </p:cNvPr>
          <p:cNvSpPr txBox="1"/>
          <p:nvPr/>
        </p:nvSpPr>
        <p:spPr>
          <a:xfrm>
            <a:off x="7349164" y="7901220"/>
            <a:ext cx="31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可以明显看到在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度时出现了零温点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FCA64A-F18E-B646-3A86-7E89F9EE5B33}"/>
              </a:ext>
            </a:extLst>
          </p:cNvPr>
          <p:cNvSpPr txBox="1"/>
          <p:nvPr/>
        </p:nvSpPr>
        <p:spPr>
          <a:xfrm>
            <a:off x="3992021" y="5538704"/>
            <a:ext cx="317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92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仿真总结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548233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sz="2800" b="1" dirty="0"/>
              <a:t> </a:t>
            </a:r>
            <a:r>
              <a:rPr lang="zh-CN" altLang="en-US" sz="2800" b="1" dirty="0"/>
              <a:t>所有工艺角下的指标数据</a:t>
            </a:r>
            <a:endParaRPr lang="en-US" sz="28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A8191F-DE00-5644-B52F-AFEC00E4A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39385"/>
              </p:ext>
            </p:extLst>
          </p:nvPr>
        </p:nvGraphicFramePr>
        <p:xfrm>
          <a:off x="657272" y="1857010"/>
          <a:ext cx="10877455" cy="42352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12725">
                  <a:extLst>
                    <a:ext uri="{9D8B030D-6E8A-4147-A177-3AD203B41FA5}">
                      <a16:colId xmlns:a16="http://schemas.microsoft.com/office/drawing/2014/main" val="1643457042"/>
                    </a:ext>
                  </a:extLst>
                </a:gridCol>
                <a:gridCol w="1930825">
                  <a:extLst>
                    <a:ext uri="{9D8B030D-6E8A-4147-A177-3AD203B41FA5}">
                      <a16:colId xmlns:a16="http://schemas.microsoft.com/office/drawing/2014/main" val="593303334"/>
                    </a:ext>
                  </a:extLst>
                </a:gridCol>
                <a:gridCol w="1717249">
                  <a:extLst>
                    <a:ext uri="{9D8B030D-6E8A-4147-A177-3AD203B41FA5}">
                      <a16:colId xmlns:a16="http://schemas.microsoft.com/office/drawing/2014/main" val="3959648615"/>
                    </a:ext>
                  </a:extLst>
                </a:gridCol>
                <a:gridCol w="1794680">
                  <a:extLst>
                    <a:ext uri="{9D8B030D-6E8A-4147-A177-3AD203B41FA5}">
                      <a16:colId xmlns:a16="http://schemas.microsoft.com/office/drawing/2014/main" val="3320162841"/>
                    </a:ext>
                  </a:extLst>
                </a:gridCol>
                <a:gridCol w="1821976">
                  <a:extLst>
                    <a:ext uri="{9D8B030D-6E8A-4147-A177-3AD203B41FA5}">
                      <a16:colId xmlns:a16="http://schemas.microsoft.com/office/drawing/2014/main" val="1474966763"/>
                    </a:ext>
                  </a:extLst>
                </a:gridCol>
              </a:tblGrid>
              <a:tr h="385022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Before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After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65111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Arial,Bold"/>
                        </a:rPr>
                        <a:t>Nominal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Worst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Arial,Bold"/>
                        </a:rPr>
                        <a:t>Nominal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Worst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65272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Close</a:t>
                      </a:r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-loop Gain (Low frequency)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85.56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78.27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86.48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78.04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2683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Phase Margin (</a:t>
                      </a:r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°)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,Bold"/>
                          <a:ea typeface="等线" panose="02010600030101010101" pitchFamily="2" charset="-122"/>
                        </a:rPr>
                        <a:t>66.56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61.24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66.55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61.55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58962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Gain-Bandwidth Product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27.87M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22.66M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27.64M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22.59M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09023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CMRR (Low frequency)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101.7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87.76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93.94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87.24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04673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PSRR (Low frequency)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92.09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82.72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91.63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82.21 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685650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Output </a:t>
                      </a:r>
                      <a:r>
                        <a:rPr lang="en-US" sz="1600" b="1" u="none" strike="noStrike" dirty="0" err="1">
                          <a:effectLst/>
                          <a:latin typeface="Arial,Bold"/>
                        </a:rPr>
                        <a:t>Swing（peak-to-peak</a:t>
                      </a:r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2.415 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2.105 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2.394V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,Bold"/>
                          <a:ea typeface="等线" panose="02010600030101010101" pitchFamily="2" charset="-122"/>
                        </a:rPr>
                        <a:t>2.085V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47529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Op Amp Power Consumption (W)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5.616m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8.841</a:t>
                      </a:r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,Bold"/>
                          <a:ea typeface="等线" panose="02010600030101010101" pitchFamily="2" charset="-122"/>
                        </a:rPr>
                        <a:t>5.923m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8.943m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444514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Temperature Coefficient (ppm/°C)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,Bold"/>
                          <a:ea typeface="等线" panose="02010600030101010101" pitchFamily="2" charset="-122"/>
                        </a:rPr>
                        <a:t>6.006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,Bold"/>
                          <a:ea typeface="等线" panose="02010600030101010101" pitchFamily="2" charset="-122"/>
                        </a:rPr>
                        <a:t>37.43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5.91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37.78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24546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PSRR(at 1Hz)/</a:t>
                      </a:r>
                      <a:r>
                        <a:rPr lang="en-US" altLang="zh-CN" sz="1600" b="1" u="none" strike="noStrike" dirty="0">
                          <a:effectLst/>
                          <a:latin typeface="Arial,Bold"/>
                        </a:rPr>
                        <a:t>PSRR(at 10MHz)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33.45dB/15.1dB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28.65dB/13.3dB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31.96dB/13.1dB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,Bold"/>
                        </a:rPr>
                        <a:t>28.35dB/11.44dB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,Bold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9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1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0777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[1]Palmisano, G., G. Palumbo, and S. </a:t>
            </a:r>
            <a:r>
              <a:rPr lang="en-US" altLang="zh-C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Pennisi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"Design Procedure for Two-Stage CMOS Transconductance Operational Amplifiers: A Tutorial." Analog Integrated Circuits and Signal Processing 27.3(2001):179-189.</a:t>
            </a:r>
            <a:endParaRPr lang="zh-CN" altLang="zh-C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何乐年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王忆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模拟集成电路设计与仿真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[M]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科学出版社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144 -147 </a:t>
            </a:r>
            <a:endParaRPr lang="zh-CN" altLang="en-US" sz="1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[3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拉扎维著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陈贵灿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程军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张瑞智等译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集成电路设计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西安：西安交通大学出版社，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150-160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[4]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Gray P R, Meyer R G. MOS operational amplifier design-A tutorial overview. IEEE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J.Solid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-state circuits, 1982: 969-982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6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A2FF-DC7A-47BA-1A95-50E0082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693" y="2367885"/>
            <a:ext cx="9258614" cy="116347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原理介绍</a:t>
            </a:r>
            <a:endParaRPr 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6B7CD8-1B5F-6204-58F0-2897C7E2A33F}"/>
              </a:ext>
            </a:extLst>
          </p:cNvPr>
          <p:cNvSpPr txBox="1"/>
          <p:nvPr/>
        </p:nvSpPr>
        <p:spPr>
          <a:xfrm>
            <a:off x="5229367" y="5213444"/>
            <a:ext cx="173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2022.12.23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94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0091-8224-A8BE-728E-042673C4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二级运放基本原理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0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二级运放各个指标公式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77FC0-C079-4837-8EE8-9098EF677153}"/>
              </a:ext>
            </a:extLst>
          </p:cNvPr>
          <p:cNvSpPr txBox="1"/>
          <p:nvPr/>
        </p:nvSpPr>
        <p:spPr>
          <a:xfrm>
            <a:off x="574361" y="1807759"/>
            <a:ext cx="119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增益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880AFE3-0212-441C-AC94-77ECE756E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78295"/>
              </p:ext>
            </p:extLst>
          </p:nvPr>
        </p:nvGraphicFramePr>
        <p:xfrm>
          <a:off x="3785520" y="1807759"/>
          <a:ext cx="2968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5520" y="1807759"/>
                        <a:ext cx="29686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1CFB577-FC87-6E66-777B-2AF40EE67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877" y="2069369"/>
            <a:ext cx="3847151" cy="34182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0A59B11-84CC-FCAE-0EFC-B878C1C9E2D6}"/>
              </a:ext>
            </a:extLst>
          </p:cNvPr>
          <p:cNvSpPr txBox="1"/>
          <p:nvPr/>
        </p:nvSpPr>
        <p:spPr>
          <a:xfrm>
            <a:off x="574360" y="2546677"/>
            <a:ext cx="2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单位增益带宽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915EAF9-E9A3-5F1E-AE99-E665CB6A7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86268"/>
              </p:ext>
            </p:extLst>
          </p:nvPr>
        </p:nvGraphicFramePr>
        <p:xfrm>
          <a:off x="4484688" y="2432050"/>
          <a:ext cx="15700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444240" progId="Equation.DSMT4">
                  <p:embed/>
                </p:oleObj>
              </mc:Choice>
              <mc:Fallback>
                <p:oleObj name="Equation" r:id="rId6" imgW="927000" imgH="4442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880AFE3-0212-441C-AC94-77ECE756E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4688" y="2432050"/>
                        <a:ext cx="1570037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D329A66-CF58-A485-3900-400C52AA5400}"/>
              </a:ext>
            </a:extLst>
          </p:cNvPr>
          <p:cNvSpPr txBox="1"/>
          <p:nvPr/>
        </p:nvSpPr>
        <p:spPr>
          <a:xfrm>
            <a:off x="574360" y="3286487"/>
            <a:ext cx="2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相位裕度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B4C6F58-4593-19A3-7113-887AB4B2D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95710"/>
              </p:ext>
            </p:extLst>
          </p:nvPr>
        </p:nvGraphicFramePr>
        <p:xfrm>
          <a:off x="3406056" y="3248396"/>
          <a:ext cx="42148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89040" imgH="431640" progId="Equation.DSMT4">
                  <p:embed/>
                </p:oleObj>
              </mc:Choice>
              <mc:Fallback>
                <p:oleObj name="Equation" r:id="rId8" imgW="248904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915EAF9-E9A3-5F1E-AE99-E665CB6A70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6056" y="3248396"/>
                        <a:ext cx="421481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2DA2476-D6DE-5F9A-4B19-3D66B9B761C6}"/>
              </a:ext>
            </a:extLst>
          </p:cNvPr>
          <p:cNvSpPr txBox="1"/>
          <p:nvPr/>
        </p:nvSpPr>
        <p:spPr>
          <a:xfrm>
            <a:off x="574360" y="4013628"/>
            <a:ext cx="2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共模抑制比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8701631-C9AE-24BD-6276-C852DDC43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18306"/>
              </p:ext>
            </p:extLst>
          </p:nvPr>
        </p:nvGraphicFramePr>
        <p:xfrm>
          <a:off x="4456820" y="3960813"/>
          <a:ext cx="1677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457200" progId="Equation.DSMT4">
                  <p:embed/>
                </p:oleObj>
              </mc:Choice>
              <mc:Fallback>
                <p:oleObj name="Equation" r:id="rId10" imgW="99036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B4C6F58-4593-19A3-7113-887AB4B2D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56820" y="3960813"/>
                        <a:ext cx="16779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18DBE39-1987-7E91-DCC2-8DD0CD9ACC7F}"/>
              </a:ext>
            </a:extLst>
          </p:cNvPr>
          <p:cNvSpPr txBox="1"/>
          <p:nvPr/>
        </p:nvSpPr>
        <p:spPr>
          <a:xfrm>
            <a:off x="574360" y="4754563"/>
            <a:ext cx="2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电源抑制比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3B13E0F-2CD7-CB8C-D653-4BB58BE2C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80964"/>
              </p:ext>
            </p:extLst>
          </p:nvPr>
        </p:nvGraphicFramePr>
        <p:xfrm>
          <a:off x="4458483" y="4754563"/>
          <a:ext cx="1743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520" imgH="457200" progId="Equation.DSMT4">
                  <p:embed/>
                </p:oleObj>
              </mc:Choice>
              <mc:Fallback>
                <p:oleObj name="Equation" r:id="rId12" imgW="1028520" imgH="457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8701631-C9AE-24BD-6276-C852DDC43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58483" y="4754563"/>
                        <a:ext cx="17430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30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61" y="1111896"/>
            <a:ext cx="10515600" cy="685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消零电阻推导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2F38E48-1E5C-4D91-8E67-CDE71C6B9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89163"/>
              </p:ext>
            </p:extLst>
          </p:nvPr>
        </p:nvGraphicFramePr>
        <p:xfrm>
          <a:off x="808988" y="2381774"/>
          <a:ext cx="1828959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2645" imgH="428083" progId="Equation.DSMT4">
                  <p:embed/>
                </p:oleObj>
              </mc:Choice>
              <mc:Fallback>
                <p:oleObj name="Equation" r:id="rId2" imgW="712645" imgH="4280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988" y="2381774"/>
                        <a:ext cx="1828959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8AB3680-1D7B-496C-8DFC-8B498AFFC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65621"/>
              </p:ext>
            </p:extLst>
          </p:nvPr>
        </p:nvGraphicFramePr>
        <p:xfrm>
          <a:off x="808988" y="3608319"/>
          <a:ext cx="2686117" cy="141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825" imgH="618223" progId="Equation.DSMT4">
                  <p:embed/>
                </p:oleObj>
              </mc:Choice>
              <mc:Fallback>
                <p:oleObj name="Equation" r:id="rId4" imgW="1168825" imgH="6182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988" y="3608319"/>
                        <a:ext cx="2686117" cy="1419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D2941FB-1967-4510-9AF2-FC34650D3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33417"/>
              </p:ext>
            </p:extLst>
          </p:nvPr>
        </p:nvGraphicFramePr>
        <p:xfrm>
          <a:off x="4653301" y="3151119"/>
          <a:ext cx="26551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974" imgH="428083" progId="Equation.DSMT4">
                  <p:embed/>
                </p:oleObj>
              </mc:Choice>
              <mc:Fallback>
                <p:oleObj name="Equation" r:id="rId6" imgW="1244974" imgH="4280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3301" y="3151119"/>
                        <a:ext cx="265514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711F0640-7563-4322-AA62-ABC9A4CF8D15}"/>
              </a:ext>
            </a:extLst>
          </p:cNvPr>
          <p:cNvSpPr/>
          <p:nvPr/>
        </p:nvSpPr>
        <p:spPr>
          <a:xfrm>
            <a:off x="3473621" y="3407271"/>
            <a:ext cx="1030121" cy="3704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6A04D8F-3F68-46F4-814F-6B8E0FD5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82336"/>
              </p:ext>
            </p:extLst>
          </p:nvPr>
        </p:nvGraphicFramePr>
        <p:xfrm>
          <a:off x="3442837" y="2993361"/>
          <a:ext cx="922863" cy="46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6179" imgH="228239" progId="Equation.DSMT4">
                  <p:embed/>
                </p:oleObj>
              </mc:Choice>
              <mc:Fallback>
                <p:oleObj name="Equation" r:id="rId8" imgW="456179" imgH="2282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2837" y="2993361"/>
                        <a:ext cx="922863" cy="463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51E8B295-53E7-8526-E316-F3C0C702B74F}"/>
              </a:ext>
            </a:extLst>
          </p:cNvPr>
          <p:cNvSpPr/>
          <p:nvPr/>
        </p:nvSpPr>
        <p:spPr>
          <a:xfrm>
            <a:off x="521387" y="2381774"/>
            <a:ext cx="413548" cy="264624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D24AB5-14A7-EE6F-A351-788695717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6049" y="1883381"/>
            <a:ext cx="3847151" cy="3418223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4631F2F-FE96-FB83-416A-0BD60ACC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二级运放基本原理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99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基准源原理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0BC3B0-F9CC-4B1E-BB36-F59E062C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二级运放基本原理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D88DD36-A3E6-0C0F-C9D6-CFD619A07A2C}"/>
              </a:ext>
            </a:extLst>
          </p:cNvPr>
          <p:cNvGrpSpPr/>
          <p:nvPr/>
        </p:nvGrpSpPr>
        <p:grpSpPr>
          <a:xfrm>
            <a:off x="7963476" y="1340211"/>
            <a:ext cx="3693438" cy="4662203"/>
            <a:chOff x="7185547" y="1572224"/>
            <a:chExt cx="3693438" cy="466220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F7DE9BB-DC94-19AA-CF8D-34071553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547" y="1572224"/>
              <a:ext cx="2470217" cy="4203056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0EB98FC-A398-E3F7-FD0B-A07E47F97043}"/>
                </a:ext>
              </a:extLst>
            </p:cNvPr>
            <p:cNvCxnSpPr>
              <a:cxnSpLocks/>
            </p:cNvCxnSpPr>
            <p:nvPr/>
          </p:nvCxnSpPr>
          <p:spPr>
            <a:xfrm>
              <a:off x="9724030" y="3673752"/>
              <a:ext cx="0" cy="1146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A9CDD8B-6A9B-87C4-D322-A2932D98A6AE}"/>
                </a:ext>
              </a:extLst>
            </p:cNvPr>
            <p:cNvSpPr txBox="1"/>
            <p:nvPr/>
          </p:nvSpPr>
          <p:spPr>
            <a:xfrm>
              <a:off x="9575624" y="3818764"/>
              <a:ext cx="1303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PTAT</a:t>
              </a:r>
            </a:p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电流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585803-63AB-C372-21B5-F5F3B7DCD477}"/>
                </a:ext>
              </a:extLst>
            </p:cNvPr>
            <p:cNvSpPr txBox="1"/>
            <p:nvPr/>
          </p:nvSpPr>
          <p:spPr>
            <a:xfrm>
              <a:off x="7687702" y="5772762"/>
              <a:ext cx="1886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1:n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C857C74-9C3C-D3AB-A7A7-0DA9D8D87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19273"/>
              </p:ext>
            </p:extLst>
          </p:nvPr>
        </p:nvGraphicFramePr>
        <p:xfrm>
          <a:off x="665305" y="1914596"/>
          <a:ext cx="385603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685800" progId="Equation.DSMT4">
                  <p:embed/>
                </p:oleObj>
              </mc:Choice>
              <mc:Fallback>
                <p:oleObj name="Equation" r:id="rId3" imgW="1765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305" y="1914596"/>
                        <a:ext cx="3856037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629AF446-92E5-66A7-B09A-171498502F3A}"/>
              </a:ext>
            </a:extLst>
          </p:cNvPr>
          <p:cNvSpPr txBox="1"/>
          <p:nvPr/>
        </p:nvSpPr>
        <p:spPr>
          <a:xfrm>
            <a:off x="656855" y="3498733"/>
            <a:ext cx="703146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自偏执结构限制左右源端两点电压相等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正温系数电压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通过电阻将电压转换为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PTAT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点将电压通过电流镜输出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CE2282-12A0-DADB-A698-CE6663DB3F05}"/>
              </a:ext>
            </a:extLst>
          </p:cNvPr>
          <p:cNvSpPr txBox="1"/>
          <p:nvPr/>
        </p:nvSpPr>
        <p:spPr>
          <a:xfrm>
            <a:off x="4603841" y="1872917"/>
            <a:ext cx="385603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指标与消零电阻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偏置可以在高温时提高电流补偿跨导，优于带隙基准偏置</a:t>
            </a:r>
          </a:p>
        </p:txBody>
      </p:sp>
    </p:spTree>
    <p:extLst>
      <p:ext uri="{BB962C8B-B14F-4D97-AF65-F5344CB8AC3E}">
        <p14:creationId xmlns:p14="http://schemas.microsoft.com/office/powerpoint/2010/main" val="1017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带隙基准源原理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0BC3B0-F9CC-4B1E-BB36-F59E062C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带隙基准基本原理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3457893-6858-EB78-8C8D-F62601CA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13252"/>
              </p:ext>
            </p:extLst>
          </p:nvPr>
        </p:nvGraphicFramePr>
        <p:xfrm>
          <a:off x="574361" y="1908175"/>
          <a:ext cx="42989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660240" progId="Equation.DSMT4">
                  <p:embed/>
                </p:oleObj>
              </mc:Choice>
              <mc:Fallback>
                <p:oleObj name="Equation" r:id="rId2" imgW="18666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361" y="1908175"/>
                        <a:ext cx="4298950" cy="152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64DEBAC-38BA-6CCA-3748-93D0EE11D3EF}"/>
              </a:ext>
            </a:extLst>
          </p:cNvPr>
          <p:cNvGrpSpPr/>
          <p:nvPr/>
        </p:nvGrpSpPr>
        <p:grpSpPr>
          <a:xfrm>
            <a:off x="6808227" y="1111896"/>
            <a:ext cx="4615738" cy="5130102"/>
            <a:chOff x="6030305" y="867526"/>
            <a:chExt cx="4615738" cy="513010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D88DD36-A3E6-0C0F-C9D6-CFD619A07A2C}"/>
                </a:ext>
              </a:extLst>
            </p:cNvPr>
            <p:cNvGrpSpPr/>
            <p:nvPr/>
          </p:nvGrpSpPr>
          <p:grpSpPr>
            <a:xfrm>
              <a:off x="8338174" y="3287565"/>
              <a:ext cx="1303361" cy="1146413"/>
              <a:chOff x="9575624" y="3673752"/>
              <a:chExt cx="1303361" cy="1146413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0EB98FC-A398-E3F7-FD0B-A07E47F97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4030" y="3673752"/>
                <a:ext cx="0" cy="1146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9CDD8B-6A9B-87C4-D322-A2932D98A6AE}"/>
                  </a:ext>
                </a:extLst>
              </p:cNvPr>
              <p:cNvSpPr txBox="1"/>
              <p:nvPr/>
            </p:nvSpPr>
            <p:spPr>
              <a:xfrm>
                <a:off x="9575624" y="3818764"/>
                <a:ext cx="1303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PTAT</a:t>
                </a:r>
              </a:p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</a:t>
                </a: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6B1F00-627E-66B4-B267-052DA7EF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305" y="867526"/>
              <a:ext cx="4615738" cy="5130102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0EF88C7-2856-6848-D653-37FCD1E32C67}"/>
              </a:ext>
            </a:extLst>
          </p:cNvPr>
          <p:cNvSpPr txBox="1"/>
          <p:nvPr/>
        </p:nvSpPr>
        <p:spPr>
          <a:xfrm>
            <a:off x="672706" y="3683411"/>
            <a:ext cx="703146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运放限制两个输入相等生成负温电压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正温电压与负温电压叠加形成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零温基准电压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电流镜精确复制电流</a:t>
            </a:r>
          </a:p>
        </p:txBody>
      </p:sp>
    </p:spTree>
    <p:extLst>
      <p:ext uri="{BB962C8B-B14F-4D97-AF65-F5344CB8AC3E}">
        <p14:creationId xmlns:p14="http://schemas.microsoft.com/office/powerpoint/2010/main" val="89947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983B-E29B-E4C6-C4F4-6EC06334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与电压源无关的基准原理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0BC3B0-F9CC-4B1E-BB36-F59E062C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1" y="192587"/>
            <a:ext cx="10163489" cy="6072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带隙基准基本原理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3457893-6858-EB78-8C8D-F62601CA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93832"/>
              </p:ext>
            </p:extLst>
          </p:nvPr>
        </p:nvGraphicFramePr>
        <p:xfrm>
          <a:off x="633413" y="1938338"/>
          <a:ext cx="4181475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634680" progId="Equation.DSMT4">
                  <p:embed/>
                </p:oleObj>
              </mc:Choice>
              <mc:Fallback>
                <p:oleObj name="Equation" r:id="rId2" imgW="1815840" imgH="6346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3457893-6858-EB78-8C8D-F62601CA8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3413" y="1938338"/>
                        <a:ext cx="4181475" cy="145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EF88C7-2856-6848-D653-37FCD1E32C67}"/>
              </a:ext>
            </a:extLst>
          </p:cNvPr>
          <p:cNvSpPr txBox="1"/>
          <p:nvPr/>
        </p:nvSpPr>
        <p:spPr>
          <a:xfrm>
            <a:off x="633413" y="4351936"/>
            <a:ext cx="7031462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得到随电压波动很小的电流基准（设计与工艺无关）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电路不能自启动，需要一个抬高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漏极的启动电路，电路开启后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晶体管关闭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BF5AB-5BCD-0793-90B5-3C25B9A5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23" y="1533627"/>
            <a:ext cx="4174455" cy="4351338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719267-96D9-40A8-2414-606F94809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1662"/>
              </p:ext>
            </p:extLst>
          </p:nvPr>
        </p:nvGraphicFramePr>
        <p:xfrm>
          <a:off x="1420967" y="3366099"/>
          <a:ext cx="58594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533160" progId="Equation.DSMT4">
                  <p:embed/>
                </p:oleObj>
              </mc:Choice>
              <mc:Fallback>
                <p:oleObj name="Equation" r:id="rId5" imgW="3174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0967" y="3366099"/>
                        <a:ext cx="5859462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3B3FD9C3-D591-BCC8-0C44-BDBC4C1A665D}"/>
              </a:ext>
            </a:extLst>
          </p:cNvPr>
          <p:cNvSpPr/>
          <p:nvPr/>
        </p:nvSpPr>
        <p:spPr>
          <a:xfrm>
            <a:off x="815568" y="3669446"/>
            <a:ext cx="572941" cy="3704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71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A2FF-DC7A-47BA-1A95-50E0082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693" y="2367885"/>
            <a:ext cx="9258614" cy="116347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电路与版图设计</a:t>
            </a:r>
            <a:endParaRPr 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6B7CD8-1B5F-6204-58F0-2897C7E2A33F}"/>
              </a:ext>
            </a:extLst>
          </p:cNvPr>
          <p:cNvSpPr txBox="1"/>
          <p:nvPr/>
        </p:nvSpPr>
        <p:spPr>
          <a:xfrm>
            <a:off x="5084671" y="5213444"/>
            <a:ext cx="173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2022.12.23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5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1664</Words>
  <Application>Microsoft Office PowerPoint</Application>
  <PresentationFormat>宽屏</PresentationFormat>
  <Paragraphs>301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Arial,Bold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二级运放与带隙基准设计 </vt:lpstr>
      <vt:lpstr>目录</vt:lpstr>
      <vt:lpstr>原理介绍</vt:lpstr>
      <vt:lpstr>二级运放基本原理</vt:lpstr>
      <vt:lpstr>二级运放基本原理</vt:lpstr>
      <vt:lpstr>二级运放基本原理</vt:lpstr>
      <vt:lpstr>带隙基准基本原理</vt:lpstr>
      <vt:lpstr>带隙基准基本原理</vt:lpstr>
      <vt:lpstr>电路与版图设计</vt:lpstr>
      <vt:lpstr>二级运放设计流程</vt:lpstr>
      <vt:lpstr>二级运放设计流程</vt:lpstr>
      <vt:lpstr>二级运放设计流程</vt:lpstr>
      <vt:lpstr>二级运放设计流程</vt:lpstr>
      <vt:lpstr>二级运放设计流程</vt:lpstr>
      <vt:lpstr>二级运放设计流程</vt:lpstr>
      <vt:lpstr>二级运放设计流程</vt:lpstr>
      <vt:lpstr>带隙基准设计流程</vt:lpstr>
      <vt:lpstr>带隙基准设计流程</vt:lpstr>
      <vt:lpstr>带隙基准设计流程</vt:lpstr>
      <vt:lpstr>带隙基准设计流程</vt:lpstr>
      <vt:lpstr>版图设计</vt:lpstr>
      <vt:lpstr>DRC与LVS结果</vt:lpstr>
      <vt:lpstr>前仿与后仿结果对比</vt:lpstr>
      <vt:lpstr>增益、带宽与相位裕度比较</vt:lpstr>
      <vt:lpstr>输出摆幅仿真</vt:lpstr>
      <vt:lpstr>失调电压与噪声仿真</vt:lpstr>
      <vt:lpstr>带隙基准温度系数仿真</vt:lpstr>
      <vt:lpstr>仿真总结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zhehan zhuang</dc:creator>
  <cp:lastModifiedBy>小龙</cp:lastModifiedBy>
  <cp:revision>128</cp:revision>
  <dcterms:created xsi:type="dcterms:W3CDTF">2019-08-27T05:11:40Z</dcterms:created>
  <dcterms:modified xsi:type="dcterms:W3CDTF">2022-12-27T11:16:10Z</dcterms:modified>
</cp:coreProperties>
</file>