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31">
          <p15:clr>
            <a:srgbClr val="A4A3A4"/>
          </p15:clr>
        </p15:guide>
        <p15:guide id="2" orient="horz" pos="2762">
          <p15:clr>
            <a:srgbClr val="A4A3A4"/>
          </p15:clr>
        </p15:guide>
        <p15:guide id="3" orient="horz" pos="990">
          <p15:clr>
            <a:srgbClr val="A4A3A4"/>
          </p15:clr>
        </p15:guide>
        <p15:guide id="4" orient="horz" pos="3104">
          <p15:clr>
            <a:srgbClr val="A4A3A4"/>
          </p15:clr>
        </p15:guide>
        <p15:guide id="5" orient="horz" pos="566">
          <p15:clr>
            <a:srgbClr val="A4A3A4"/>
          </p15:clr>
        </p15:guide>
        <p15:guide id="6" orient="horz" pos="2639">
          <p15:clr>
            <a:srgbClr val="A4A3A4"/>
          </p15:clr>
        </p15:guide>
        <p15:guide id="7" orient="horz" pos="758">
          <p15:clr>
            <a:srgbClr val="A4A3A4"/>
          </p15:clr>
        </p15:guide>
        <p15:guide id="8" orient="horz" pos="145">
          <p15:clr>
            <a:srgbClr val="A4A3A4"/>
          </p15:clr>
        </p15:guide>
        <p15:guide id="9" orient="horz" pos="1688">
          <p15:clr>
            <a:srgbClr val="A4A3A4"/>
          </p15:clr>
        </p15:guide>
        <p15:guide id="10" orient="horz" pos="2828">
          <p15:clr>
            <a:srgbClr val="A4A3A4"/>
          </p15:clr>
        </p15:guide>
        <p15:guide id="11" pos="5630">
          <p15:clr>
            <a:srgbClr val="A4A3A4"/>
          </p15:clr>
        </p15:guide>
        <p15:guide id="12" pos="3788">
          <p15:clr>
            <a:srgbClr val="A4A3A4"/>
          </p15:clr>
        </p15:guide>
        <p15:guide id="13" pos="2906">
          <p15:clr>
            <a:srgbClr val="A4A3A4"/>
          </p15:clr>
        </p15:guide>
        <p15:guide id="14" pos="3674">
          <p15:clr>
            <a:srgbClr val="A4A3A4"/>
          </p15:clr>
        </p15:guide>
        <p15:guide id="15" pos="3901">
          <p15:clr>
            <a:srgbClr val="A4A3A4"/>
          </p15:clr>
        </p15:guide>
        <p15:guide id="16" pos="3018">
          <p15:clr>
            <a:srgbClr val="A4A3A4"/>
          </p15:clr>
        </p15:guide>
        <p15:guide id="17" pos="2791">
          <p15:clr>
            <a:srgbClr val="A4A3A4"/>
          </p15:clr>
        </p15:guide>
        <p15:guide id="18" pos="159">
          <p15:clr>
            <a:srgbClr val="A4A3A4"/>
          </p15:clr>
        </p15:guide>
        <p15:guide id="19" pos="1847">
          <p15:clr>
            <a:srgbClr val="A4A3A4"/>
          </p15:clr>
        </p15:guide>
        <p15:guide id="20" orient="horz" pos="2759">
          <p15:clr>
            <a:srgbClr val="A4A3A4"/>
          </p15:clr>
        </p15:guide>
        <p15:guide id="21" orient="horz" pos="1628">
          <p15:clr>
            <a:srgbClr val="A4A3A4"/>
          </p15:clr>
        </p15:guide>
        <p15:guide id="22" pos="2876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iyBw8AyaVrzxVan0buZypzw3qc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87F42-E798-4D3F-BA8F-F24CB3486308}">
  <a:tblStyle styleId="{6B587F42-E798-4D3F-BA8F-F24CB34863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31" orient="horz"/>
        <p:guide pos="2762" orient="horz"/>
        <p:guide pos="990" orient="horz"/>
        <p:guide pos="3104" orient="horz"/>
        <p:guide pos="566" orient="horz"/>
        <p:guide pos="2639" orient="horz"/>
        <p:guide pos="758" orient="horz"/>
        <p:guide pos="145" orient="horz"/>
        <p:guide pos="1688" orient="horz"/>
        <p:guide pos="2828" orient="horz"/>
        <p:guide pos="5630"/>
        <p:guide pos="3788"/>
        <p:guide pos="2906"/>
        <p:guide pos="3674"/>
        <p:guide pos="3901"/>
        <p:guide pos="3018"/>
        <p:guide pos="2791"/>
        <p:guide pos="159"/>
        <p:guide pos="1847"/>
        <p:guide pos="2759" orient="horz"/>
        <p:guide pos="1628" orient="horz"/>
        <p:guide pos="28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5da35a4ec_0_1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a5da35a4ec_0_1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a5da35a4ec_0_1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5da35a4ec_0_1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a5da35a4ec_0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a5da35a4ec_0_1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5f6f58c3_0_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af5f6f58c3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af5f6f58c3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f5f6f58c3_0_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af5f6f58c3_0_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af5f6f58c3_0_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f5f6f58c3_0_1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af5f6f58c3_0_1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af5f6f58c3_0_1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Agenda slide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4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1">
  <p:cSld name="Title Slid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>
            <p:ph idx="2" type="pic"/>
          </p:nvPr>
        </p:nvSpPr>
        <p:spPr>
          <a:xfrm>
            <a:off x="0" y="0"/>
            <a:ext cx="9144000" cy="433079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" name="Google Shape;13;p12"/>
          <p:cNvSpPr txBox="1"/>
          <p:nvPr>
            <p:ph type="ctrTitle"/>
          </p:nvPr>
        </p:nvSpPr>
        <p:spPr>
          <a:xfrm>
            <a:off x="252415" y="2609224"/>
            <a:ext cx="86738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52415" y="3204247"/>
            <a:ext cx="86738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7"/>
            <a:ext cx="2041798" cy="5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2415" y="4857155"/>
            <a:ext cx="1505531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4F515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3" type="body"/>
          </p:nvPr>
        </p:nvSpPr>
        <p:spPr>
          <a:xfrm>
            <a:off x="0" y="3573629"/>
            <a:ext cx="9144000" cy="76189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0" y="4261502"/>
            <a:ext cx="9144000" cy="2019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w Image Dark">
  <p:cSld name="Callout w Image Dar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252413" y="2955454"/>
            <a:ext cx="8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05" name="Google Shape;10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  <a:ln>
            <a:noFill/>
          </a:ln>
        </p:spPr>
      </p:sp>
      <p:sp>
        <p:nvSpPr>
          <p:cNvPr id="107" name="Google Shape;107;p24"/>
          <p:cNvSpPr txBox="1"/>
          <p:nvPr>
            <p:ph type="ctrTitle"/>
          </p:nvPr>
        </p:nvSpPr>
        <p:spPr>
          <a:xfrm>
            <a:off x="252413" y="1713559"/>
            <a:ext cx="86471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w Image Light">
  <p:cSld name="Callout w Image Ligh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252413" y="1713559"/>
            <a:ext cx="86471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252413" y="2955454"/>
            <a:ext cx="8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on White">
  <p:cSld name="Callout on Whi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ctrTitle"/>
          </p:nvPr>
        </p:nvSpPr>
        <p:spPr>
          <a:xfrm>
            <a:off x="252413" y="1713559"/>
            <a:ext cx="86471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252413" y="2955454"/>
            <a:ext cx="8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on SE Life Green">
  <p:cSld name="Callout on SE Life Green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252413" y="1713559"/>
            <a:ext cx="86471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252413" y="2955454"/>
            <a:ext cx="8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White_RGB.png"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5053" y="4508525"/>
            <a:ext cx="2018707" cy="55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Divider_Image">
  <p:cSld name="Section_Divider_Imag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1747891" y="4857156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252414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White_RGB.png" id="130" name="Google Shape;13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5948" y="4510059"/>
            <a:ext cx="1907005" cy="5257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type="title"/>
          </p:nvPr>
        </p:nvSpPr>
        <p:spPr>
          <a:xfrm>
            <a:off x="0" y="2041071"/>
            <a:ext cx="9144000" cy="86764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0" lIns="25195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0" y="2900387"/>
            <a:ext cx="9144000" cy="373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25195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Layout">
  <p:cSld name="Standard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055" y="1203325"/>
            <a:ext cx="8679570" cy="3176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">
  <p:cSld name="One-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252414" y="4066302"/>
            <a:ext cx="5580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252413" y="1203326"/>
            <a:ext cx="5580062" cy="2717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0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3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4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stacked">
  <p:cSld name="One-column stacke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247390" y="3037460"/>
            <a:ext cx="5574419" cy="1471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252414" y="2674811"/>
            <a:ext cx="557441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3" type="body"/>
          </p:nvPr>
        </p:nvSpPr>
        <p:spPr>
          <a:xfrm>
            <a:off x="258057" y="4569743"/>
            <a:ext cx="557441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4" type="body"/>
          </p:nvPr>
        </p:nvSpPr>
        <p:spPr>
          <a:xfrm>
            <a:off x="248010" y="1213547"/>
            <a:ext cx="5574419" cy="1370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5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6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4764969" y="1203325"/>
            <a:ext cx="4172656" cy="271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2" type="body"/>
          </p:nvPr>
        </p:nvSpPr>
        <p:spPr>
          <a:xfrm>
            <a:off x="4791076" y="4066302"/>
            <a:ext cx="4100514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3" type="body"/>
          </p:nvPr>
        </p:nvSpPr>
        <p:spPr>
          <a:xfrm>
            <a:off x="252414" y="4066302"/>
            <a:ext cx="4178298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4" type="body"/>
          </p:nvPr>
        </p:nvSpPr>
        <p:spPr>
          <a:xfrm>
            <a:off x="247547" y="1209296"/>
            <a:ext cx="4172656" cy="271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5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6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comparison">
  <p:cSld name="Two-column comparis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764969" y="1203326"/>
            <a:ext cx="4172656" cy="27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4791076" y="4066302"/>
            <a:ext cx="4100514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3" type="body"/>
          </p:nvPr>
        </p:nvSpPr>
        <p:spPr>
          <a:xfrm>
            <a:off x="252414" y="4066302"/>
            <a:ext cx="41782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" name="Google Shape;176;p33"/>
          <p:cNvCxnSpPr/>
          <p:nvPr/>
        </p:nvCxnSpPr>
        <p:spPr>
          <a:xfrm>
            <a:off x="4549718" y="1203325"/>
            <a:ext cx="0" cy="2986088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33"/>
          <p:cNvSpPr txBox="1"/>
          <p:nvPr>
            <p:ph idx="4" type="body"/>
          </p:nvPr>
        </p:nvSpPr>
        <p:spPr>
          <a:xfrm>
            <a:off x="241903" y="1203327"/>
            <a:ext cx="4178299" cy="27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5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6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 rot="5400000">
            <a:off x="-310762" y="267086"/>
            <a:ext cx="5143498" cy="46093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-31899" y="-2"/>
            <a:ext cx="4881491" cy="5143502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/>
          <p:nvPr/>
        </p:nvSpPr>
        <p:spPr>
          <a:xfrm>
            <a:off x="5032059" y="274283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5616268" y="274288"/>
            <a:ext cx="32004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5028791" y="78584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5624172" y="78683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5028791" y="130019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5624172" y="130118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5028791" y="181454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5624172" y="181553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5028791" y="232889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5624172" y="232988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5028791" y="286229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5624172" y="286328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5028791" y="339569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5624172" y="3396686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5028791" y="3919570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100" lIns="92200" spcFirstLastPara="1" rIns="92200" wrap="square" tIns="46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26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5624172" y="3920561"/>
            <a:ext cx="32004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6100" lIns="92200" spcFirstLastPara="1" rIns="92200" wrap="square" tIns="4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5004100" y="382137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5629632" y="395785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5006372" y="875737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5" type="body"/>
          </p:nvPr>
        </p:nvSpPr>
        <p:spPr>
          <a:xfrm>
            <a:off x="5631904" y="889385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6" type="body"/>
          </p:nvPr>
        </p:nvSpPr>
        <p:spPr>
          <a:xfrm>
            <a:off x="4994996" y="1410281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7" type="body"/>
          </p:nvPr>
        </p:nvSpPr>
        <p:spPr>
          <a:xfrm>
            <a:off x="5620528" y="1423929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8" type="body"/>
          </p:nvPr>
        </p:nvSpPr>
        <p:spPr>
          <a:xfrm>
            <a:off x="4992724" y="1926633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9" type="body"/>
          </p:nvPr>
        </p:nvSpPr>
        <p:spPr>
          <a:xfrm>
            <a:off x="5618256" y="1940281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3" type="body"/>
          </p:nvPr>
        </p:nvSpPr>
        <p:spPr>
          <a:xfrm>
            <a:off x="4994996" y="2420233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4" type="body"/>
          </p:nvPr>
        </p:nvSpPr>
        <p:spPr>
          <a:xfrm>
            <a:off x="5620528" y="2433881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5" type="body"/>
          </p:nvPr>
        </p:nvSpPr>
        <p:spPr>
          <a:xfrm>
            <a:off x="4997268" y="2954777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6" type="body"/>
          </p:nvPr>
        </p:nvSpPr>
        <p:spPr>
          <a:xfrm>
            <a:off x="5609152" y="2968425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7" type="body"/>
          </p:nvPr>
        </p:nvSpPr>
        <p:spPr>
          <a:xfrm>
            <a:off x="4983620" y="3487049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8" type="body"/>
          </p:nvPr>
        </p:nvSpPr>
        <p:spPr>
          <a:xfrm>
            <a:off x="5622800" y="3500697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9" type="body"/>
          </p:nvPr>
        </p:nvSpPr>
        <p:spPr>
          <a:xfrm>
            <a:off x="4985892" y="4021593"/>
            <a:ext cx="509596" cy="2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20" type="body"/>
          </p:nvPr>
        </p:nvSpPr>
        <p:spPr>
          <a:xfrm>
            <a:off x="5611424" y="4035241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stacked">
  <p:cSld name="Two-column stacked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248530" y="2698483"/>
            <a:ext cx="863353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4791076" y="4413143"/>
            <a:ext cx="4100514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3" type="body"/>
          </p:nvPr>
        </p:nvSpPr>
        <p:spPr>
          <a:xfrm>
            <a:off x="253293" y="4413143"/>
            <a:ext cx="409487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4" type="body"/>
          </p:nvPr>
        </p:nvSpPr>
        <p:spPr>
          <a:xfrm>
            <a:off x="246633" y="1198258"/>
            <a:ext cx="8644953" cy="138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5" type="body"/>
          </p:nvPr>
        </p:nvSpPr>
        <p:spPr>
          <a:xfrm>
            <a:off x="248530" y="2907433"/>
            <a:ext cx="4094871" cy="14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6" type="body"/>
          </p:nvPr>
        </p:nvSpPr>
        <p:spPr>
          <a:xfrm>
            <a:off x="4791076" y="2907433"/>
            <a:ext cx="4100514" cy="14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7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8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252414" y="4066302"/>
            <a:ext cx="26788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6192839" y="4066302"/>
            <a:ext cx="2744787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3" type="body"/>
          </p:nvPr>
        </p:nvSpPr>
        <p:spPr>
          <a:xfrm>
            <a:off x="3232555" y="4066302"/>
            <a:ext cx="271787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4" type="body"/>
          </p:nvPr>
        </p:nvSpPr>
        <p:spPr>
          <a:xfrm>
            <a:off x="252415" y="1192753"/>
            <a:ext cx="2698748" cy="266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5" type="body"/>
          </p:nvPr>
        </p:nvSpPr>
        <p:spPr>
          <a:xfrm>
            <a:off x="3232555" y="1192753"/>
            <a:ext cx="2717870" cy="2669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6" type="body"/>
          </p:nvPr>
        </p:nvSpPr>
        <p:spPr>
          <a:xfrm>
            <a:off x="6192839" y="1192753"/>
            <a:ext cx="2744787" cy="2669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5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7" type="body"/>
          </p:nvPr>
        </p:nvSpPr>
        <p:spPr>
          <a:xfrm>
            <a:off x="252413" y="230187"/>
            <a:ext cx="8685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8" type="body"/>
          </p:nvPr>
        </p:nvSpPr>
        <p:spPr>
          <a:xfrm>
            <a:off x="252413" y="683366"/>
            <a:ext cx="86852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comparison">
  <p:cSld name="Three-column comparis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252414" y="4066302"/>
            <a:ext cx="26788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6192839" y="4066302"/>
            <a:ext cx="2744787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3" type="body"/>
          </p:nvPr>
        </p:nvSpPr>
        <p:spPr>
          <a:xfrm>
            <a:off x="3232555" y="4066302"/>
            <a:ext cx="271787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4" type="body"/>
          </p:nvPr>
        </p:nvSpPr>
        <p:spPr>
          <a:xfrm>
            <a:off x="252415" y="1192753"/>
            <a:ext cx="2698748" cy="266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5" type="body"/>
          </p:nvPr>
        </p:nvSpPr>
        <p:spPr>
          <a:xfrm>
            <a:off x="3232555" y="1192753"/>
            <a:ext cx="2717870" cy="2669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6" type="body"/>
          </p:nvPr>
        </p:nvSpPr>
        <p:spPr>
          <a:xfrm>
            <a:off x="6192839" y="1192753"/>
            <a:ext cx="2744787" cy="2669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7" type="body"/>
          </p:nvPr>
        </p:nvSpPr>
        <p:spPr>
          <a:xfrm>
            <a:off x="252413" y="230187"/>
            <a:ext cx="8685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8" type="body"/>
          </p:nvPr>
        </p:nvSpPr>
        <p:spPr>
          <a:xfrm>
            <a:off x="252413" y="683366"/>
            <a:ext cx="86852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5" name="Google Shape;215;p36"/>
          <p:cNvCxnSpPr/>
          <p:nvPr/>
        </p:nvCxnSpPr>
        <p:spPr>
          <a:xfrm>
            <a:off x="3085663" y="1203325"/>
            <a:ext cx="0" cy="2986088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6076301" y="1203325"/>
            <a:ext cx="0" cy="2986088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stacked">
  <p:cSld name="Three-column stacked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252413" y="1203327"/>
            <a:ext cx="8639175" cy="1381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2" type="body"/>
          </p:nvPr>
        </p:nvSpPr>
        <p:spPr>
          <a:xfrm>
            <a:off x="252413" y="2872039"/>
            <a:ext cx="26834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3" type="body"/>
          </p:nvPr>
        </p:nvSpPr>
        <p:spPr>
          <a:xfrm>
            <a:off x="3232554" y="2872039"/>
            <a:ext cx="267889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4" type="body"/>
          </p:nvPr>
        </p:nvSpPr>
        <p:spPr>
          <a:xfrm>
            <a:off x="6192838" y="2872039"/>
            <a:ext cx="267889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5" type="body"/>
          </p:nvPr>
        </p:nvSpPr>
        <p:spPr>
          <a:xfrm>
            <a:off x="258056" y="2630753"/>
            <a:ext cx="863353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6" type="body"/>
          </p:nvPr>
        </p:nvSpPr>
        <p:spPr>
          <a:xfrm>
            <a:off x="252414" y="4376263"/>
            <a:ext cx="268348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7" type="body"/>
          </p:nvPr>
        </p:nvSpPr>
        <p:spPr>
          <a:xfrm>
            <a:off x="6192838" y="4376263"/>
            <a:ext cx="26788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8" type="body"/>
          </p:nvPr>
        </p:nvSpPr>
        <p:spPr>
          <a:xfrm>
            <a:off x="3232554" y="4376263"/>
            <a:ext cx="26788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E8F9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7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9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3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Split">
  <p:cSld name="Horizontal Spli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0" y="1"/>
            <a:ext cx="9144000" cy="12761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252413" y="1735871"/>
            <a:ext cx="8639175" cy="2644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/>
          <p:nvPr/>
        </p:nvSpPr>
        <p:spPr>
          <a:xfrm>
            <a:off x="0" y="1105320"/>
            <a:ext cx="9144000" cy="371789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>
            <p:ph idx="2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3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Blank slide 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9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Master">
  <p:cSld name="Closing Slide Master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neider_LIO_White_RGB.png" id="58" name="Google Shape;5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9124" y="1958662"/>
            <a:ext cx="3559382" cy="98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Green">
  <p:cSld name="Section Title Gree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0" y="1"/>
            <a:ext cx="9144000" cy="290871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b" bIns="252000" lIns="252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0" y="2900386"/>
            <a:ext cx="9144000" cy="373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/ Image Option1">
  <p:cSld name="Section Title w/ Image Option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  <a:ln>
            <a:noFill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0" y="2041071"/>
            <a:ext cx="9144000" cy="86764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0" y="2900386"/>
            <a:ext cx="9144000" cy="373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71" name="Google Shape;7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Section Title">
  <p:cSld name="Horizontal Section 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0" y="0"/>
            <a:ext cx="9144000" cy="1981308"/>
          </a:xfrm>
          <a:prstGeom prst="rect">
            <a:avLst/>
          </a:prstGeom>
          <a:solidFill>
            <a:srgbClr val="8E8F93">
              <a:alpha val="20000"/>
            </a:srgbClr>
          </a:solidFill>
          <a:ln>
            <a:noFill/>
          </a:ln>
        </p:spPr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0" y="1981308"/>
            <a:ext cx="9144000" cy="316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0" y="1608245"/>
            <a:ext cx="9144000" cy="373063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0" lIns="252000" spcFirstLastPara="1" rIns="25200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White_RGB.png"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5053" y="4508525"/>
            <a:ext cx="2018707" cy="55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/ Green_Image  ">
  <p:cSld name="Section Title w/ Green_Image  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65650" y="-2"/>
            <a:ext cx="4578351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C5C5C7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C5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/>
          <p:nvPr/>
        </p:nvSpPr>
        <p:spPr>
          <a:xfrm rot="5400000">
            <a:off x="-310762" y="267086"/>
            <a:ext cx="5143498" cy="46093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-31899" y="-2"/>
            <a:ext cx="4881491" cy="5143502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/ Image ">
  <p:cSld name="Section Title w/ Image 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613273" y="0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252413" y="982952"/>
            <a:ext cx="3749962" cy="3418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252413" y="348333"/>
            <a:ext cx="3749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/>
          <p:nvPr/>
        </p:nvSpPr>
        <p:spPr>
          <a:xfrm rot="5400000">
            <a:off x="1854991" y="2385218"/>
            <a:ext cx="5143498" cy="373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240208" y="0"/>
            <a:ext cx="746127" cy="51435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">
  <p:cSld name="Section Title 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258056" y="2175153"/>
            <a:ext cx="863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258056" y="2634497"/>
            <a:ext cx="86335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034" y="4494996"/>
            <a:ext cx="2041798" cy="56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&quot;HashCode&quot;:-84894843,&quot;Placement&quot;:&quot;Footer&quot;,&quot;Top&quot;:384.343,&quot;Left&quot;:327.2504,&quot;SlideWidth&quot;:720,&quot;SlideHeight&quot;:405}" id="10" name="Google Shape;10;p11"/>
          <p:cNvSpPr txBox="1"/>
          <p:nvPr/>
        </p:nvSpPr>
        <p:spPr>
          <a:xfrm>
            <a:off x="4156080" y="4881156"/>
            <a:ext cx="831839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58057" y="230188"/>
            <a:ext cx="863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7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6C7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52414" y="1203326"/>
            <a:ext cx="8639175" cy="317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C74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C746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C746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C746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chneider_LIO_Life-Green_RGB.png" id="139" name="Google Shape;13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67034" y="4494997"/>
            <a:ext cx="2041798" cy="562953"/>
          </a:xfrm>
          <a:prstGeom prst="rect">
            <a:avLst/>
          </a:prstGeom>
          <a:noFill/>
          <a:ln>
            <a:noFill/>
          </a:ln>
        </p:spPr>
      </p:pic>
      <p:sp>
        <p:nvSpPr>
          <p:cNvPr descr="{&quot;HashCode&quot;:-84894843,&quot;Placement&quot;:&quot;Footer&quot;,&quot;Top&quot;:384.343,&quot;Left&quot;:327.2504,&quot;SlideWidth&quot;:720,&quot;SlideHeight&quot;:405}" id="140" name="Google Shape;140;p14"/>
          <p:cNvSpPr txBox="1"/>
          <p:nvPr/>
        </p:nvSpPr>
        <p:spPr>
          <a:xfrm>
            <a:off x="4156080" y="4881156"/>
            <a:ext cx="831839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allery.cortanaintelligence.com/Experiment/Part-1-Linear-Regression-on-IP-Spend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8696" cy="425537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"/>
          <p:cNvSpPr txBox="1"/>
          <p:nvPr>
            <p:ph idx="11" type="ftr"/>
          </p:nvPr>
        </p:nvSpPr>
        <p:spPr>
          <a:xfrm>
            <a:off x="252415" y="4857155"/>
            <a:ext cx="1505531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 </a:t>
            </a:r>
            <a:endParaRPr/>
          </a:p>
        </p:txBody>
      </p:sp>
      <p:sp>
        <p:nvSpPr>
          <p:cNvPr id="248" name="Google Shape;248;p1"/>
          <p:cNvSpPr txBox="1"/>
          <p:nvPr>
            <p:ph idx="3" type="body"/>
          </p:nvPr>
        </p:nvSpPr>
        <p:spPr>
          <a:xfrm>
            <a:off x="0" y="3573629"/>
            <a:ext cx="9144000" cy="76189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" lvl="0" marL="1782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A Collaboration Between Schneider Electric Indirect Procurement  &amp; Harvard Analytics</a:t>
            </a:r>
            <a:endParaRPr/>
          </a:p>
          <a:p>
            <a:pPr indent="-2362" lvl="0" marL="1782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  <a:p>
            <a:pPr indent="-2362" lvl="0" marL="1782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Dec. 9</a:t>
            </a:r>
            <a:r>
              <a:rPr baseline="30000" lang="en-US"/>
              <a:t>th</a:t>
            </a:r>
            <a:r>
              <a:rPr lang="en-US"/>
              <a:t>, 2020</a:t>
            </a:r>
            <a:endParaRPr/>
          </a:p>
        </p:txBody>
      </p:sp>
      <p:sp>
        <p:nvSpPr>
          <p:cNvPr id="249" name="Google Shape;249;p1"/>
          <p:cNvSpPr txBox="1"/>
          <p:nvPr>
            <p:ph type="ctrTitle"/>
          </p:nvPr>
        </p:nvSpPr>
        <p:spPr>
          <a:xfrm>
            <a:off x="252415" y="2609224"/>
            <a:ext cx="86738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Project Lasik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252415" y="3204247"/>
            <a:ext cx="86738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Executive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349" name="Google Shape;349;p4"/>
          <p:cNvSpPr txBox="1"/>
          <p:nvPr>
            <p:ph idx="1" type="body"/>
          </p:nvPr>
        </p:nvSpPr>
        <p:spPr>
          <a:xfrm>
            <a:off x="258055" y="1235224"/>
            <a:ext cx="8679570" cy="3176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Gathered public semesterly IP spend data from 2015-2020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Company markers (datasets are projections, e.g. projected revenue for 2022):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Market Cap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Free Cash Flow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Diluted EPS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Revenue</a:t>
            </a:r>
            <a:r>
              <a:rPr b="1" lang="en-US" sz="1600"/>
              <a:t>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Trained a linear regression model to predict IP spend in 2021-2022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Required complete datasets for other variables to 2022 to predict IP spend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Filled cells are inputted into the model (ignore time data)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Green indicates historical values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Yellow indicates forecasts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3E23"/>
              </a:buClr>
              <a:buSzPts val="1200"/>
              <a:buNone/>
            </a:pPr>
            <a:r>
              <a:t/>
            </a:r>
            <a:endParaRPr b="1" sz="1200"/>
          </a:p>
          <a:p>
            <a:pPr indent="0" lvl="1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57158" lvl="0" marL="17303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50" name="Google Shape;350;p4"/>
          <p:cNvSpPr txBox="1"/>
          <p:nvPr>
            <p:ph idx="2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1 Methodology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1" name="Google Shape;351;p4"/>
          <p:cNvSpPr txBox="1"/>
          <p:nvPr>
            <p:ph idx="3" type="body"/>
          </p:nvPr>
        </p:nvSpPr>
        <p:spPr>
          <a:xfrm>
            <a:off x="252413" y="683365"/>
            <a:ext cx="8647112" cy="5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Aimed at forecasting spend amounts based on various variables.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5da35a4ec_0_10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ga5da35a4ec_0_10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359" name="Google Shape;359;ga5da35a4ec_0_10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1 Methodology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360" name="Google Shape;360;ga5da35a4ec_0_10"/>
          <p:cNvGraphicFramePr/>
          <p:nvPr/>
        </p:nvGraphicFramePr>
        <p:xfrm>
          <a:off x="1422400" y="68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{6B587F42-E798-4D3F-BA8F-F24CB3486308}</a:tableStyleId>
              </a:tblPr>
              <a:tblGrid>
                <a:gridCol w="952500"/>
                <a:gridCol w="952500"/>
                <a:gridCol w="952500"/>
                <a:gridCol w="952500"/>
                <a:gridCol w="1524000"/>
                <a:gridCol w="952500"/>
              </a:tblGrid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Time (MYY) - ignore for forecast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IP Spend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Market Cap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Free Cash Flow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Diluted EPS (Normalized)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Revenue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60271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39689611000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2268861000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4.42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29581000000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55555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32287582000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2098841000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4.93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29552388000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58831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33373168000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2444735000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28335849000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69026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38532253000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2468917000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4.13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27055219000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2519252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42831406000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2380511000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4.03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27117130000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2493490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47117019000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2638969000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27904275000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2569947443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45983263000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3055821000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29683922000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2563709727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37534872000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3143697000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30351306000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2553300099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49738575000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3183674000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30348140000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2596345388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56468117000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3483712000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6.16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30401881000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2300843225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59537221000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3019682000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28229766000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73820000000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3361146000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4.96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29500171000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81313825000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3304204000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5.49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30584522000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84471055000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3247262000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6.02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31668872000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88746815000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3553665000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6.43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32334535000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91989450000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3860068000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6.84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33000198000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5da35a4ec_0_19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ga5da35a4ec_0_19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368" name="Google Shape;368;ga5da35a4ec_0_19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1 Outcomes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9" name="Google Shape;369;ga5da35a4ec_0_19"/>
          <p:cNvSpPr txBox="1"/>
          <p:nvPr>
            <p:ph idx="3" type="body"/>
          </p:nvPr>
        </p:nvSpPr>
        <p:spPr>
          <a:xfrm>
            <a:off x="252413" y="683365"/>
            <a:ext cx="8647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Linear Regression model to return IP spend forecasts for the years 2021-2022 </a:t>
            </a:r>
            <a:endParaRPr/>
          </a:p>
        </p:txBody>
      </p:sp>
      <p:pic>
        <p:nvPicPr>
          <p:cNvPr id="370" name="Google Shape;370;ga5da35a4ec_0_19"/>
          <p:cNvPicPr preferRelativeResize="0"/>
          <p:nvPr/>
        </p:nvPicPr>
        <p:blipFill rotWithShape="1">
          <a:blip r:embed="rId3">
            <a:alphaModFix/>
          </a:blip>
          <a:srcRect b="-4" l="0" r="0" t="39451"/>
          <a:stretch/>
        </p:blipFill>
        <p:spPr>
          <a:xfrm>
            <a:off x="818900" y="1612070"/>
            <a:ext cx="6724650" cy="15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a5da35a4ec_0_19"/>
          <p:cNvPicPr preferRelativeResize="0"/>
          <p:nvPr/>
        </p:nvPicPr>
        <p:blipFill rotWithShape="1">
          <a:blip r:embed="rId4">
            <a:alphaModFix/>
          </a:blip>
          <a:srcRect b="80006" l="0" r="0" t="0"/>
          <a:stretch/>
        </p:blipFill>
        <p:spPr>
          <a:xfrm>
            <a:off x="818900" y="1114415"/>
            <a:ext cx="6724650" cy="5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a5da35a4ec_0_19"/>
          <p:cNvSpPr/>
          <p:nvPr/>
        </p:nvSpPr>
        <p:spPr>
          <a:xfrm>
            <a:off x="5963350" y="960063"/>
            <a:ext cx="1621800" cy="23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ga5da35a4ec_0_19"/>
          <p:cNvCxnSpPr/>
          <p:nvPr/>
        </p:nvCxnSpPr>
        <p:spPr>
          <a:xfrm flipH="1" rot="10800000">
            <a:off x="7585150" y="1287175"/>
            <a:ext cx="2001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a5da35a4ec_0_19"/>
          <p:cNvSpPr txBox="1"/>
          <p:nvPr/>
        </p:nvSpPr>
        <p:spPr>
          <a:xfrm>
            <a:off x="7826850" y="683375"/>
            <a:ext cx="13209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Output: IP Spend predictions for semester periods 12/20, 6/21, 12/21, 6/22, 12/22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a5da35a4ec_0_19"/>
          <p:cNvSpPr/>
          <p:nvPr/>
        </p:nvSpPr>
        <p:spPr>
          <a:xfrm>
            <a:off x="1584425" y="960075"/>
            <a:ext cx="4337400" cy="23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ga5da35a4ec_0_19"/>
          <p:cNvCxnSpPr/>
          <p:nvPr/>
        </p:nvCxnSpPr>
        <p:spPr>
          <a:xfrm flipH="1" rot="10800000">
            <a:off x="1384325" y="3043125"/>
            <a:ext cx="2001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ga5da35a4ec_0_19"/>
          <p:cNvSpPr txBox="1"/>
          <p:nvPr/>
        </p:nvSpPr>
        <p:spPr>
          <a:xfrm>
            <a:off x="252425" y="3523425"/>
            <a:ext cx="4937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Input: Public financial data forecasts for future semester periods from financial institutions &amp; (not pictured) historical IP spend and public financial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f5f6f58c3_0_0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gaf5f6f58c3_0_0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385" name="Google Shape;385;gaf5f6f58c3_0_0"/>
          <p:cNvSpPr txBox="1"/>
          <p:nvPr>
            <p:ph idx="1" type="body"/>
          </p:nvPr>
        </p:nvSpPr>
        <p:spPr>
          <a:xfrm>
            <a:off x="258055" y="1235224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Forecasted data can be used to influence company decisions to reduce future IP spend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Could add more financial data as necessary to improve accuracy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is publicly available on Microsoft Azure </a:t>
            </a:r>
            <a:endParaRPr/>
          </a:p>
        </p:txBody>
      </p:sp>
      <p:sp>
        <p:nvSpPr>
          <p:cNvPr id="386" name="Google Shape;386;gaf5f6f58c3_0_0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1 Benefits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7" name="Google Shape;387;gaf5f6f58c3_0_0"/>
          <p:cNvSpPr txBox="1"/>
          <p:nvPr>
            <p:ph idx="3" type="body"/>
          </p:nvPr>
        </p:nvSpPr>
        <p:spPr>
          <a:xfrm>
            <a:off x="252413" y="683365"/>
            <a:ext cx="8647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Easily accessible and customizable model to create IP spend predictions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5f6f58c3_0_9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gaf5f6f58c3_0_9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395" name="Google Shape;395;gaf5f6f58c3_0_9"/>
          <p:cNvSpPr txBox="1"/>
          <p:nvPr>
            <p:ph idx="1" type="body"/>
          </p:nvPr>
        </p:nvSpPr>
        <p:spPr>
          <a:xfrm>
            <a:off x="258055" y="1235224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Draw associations of vendors, keywords (item description), and material group in the validated purchase requests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Apply determined associations in un-validated purchase requests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Utilize keyword frequencies as well as each supplier’s set of material groups to highlight potentially wrong material group classifications by requestor</a:t>
            </a:r>
            <a:endParaRPr/>
          </a:p>
        </p:txBody>
      </p:sp>
      <p:sp>
        <p:nvSpPr>
          <p:cNvPr id="396" name="Google Shape;396;gaf5f6f58c3_0_9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2 Methodology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7" name="Google Shape;397;gaf5f6f58c3_0_9"/>
          <p:cNvSpPr txBox="1"/>
          <p:nvPr>
            <p:ph idx="3" type="body"/>
          </p:nvPr>
        </p:nvSpPr>
        <p:spPr>
          <a:xfrm>
            <a:off x="252413" y="683365"/>
            <a:ext cx="8647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Aimed at flagging errors in the purchase requests using verified purchase requests.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f5f6f58c3_0_18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gaf5f6f58c3_0_18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405" name="Google Shape;405;gaf5f6f58c3_0_18"/>
          <p:cNvSpPr txBox="1"/>
          <p:nvPr>
            <p:ph idx="1" type="body"/>
          </p:nvPr>
        </p:nvSpPr>
        <p:spPr>
          <a:xfrm>
            <a:off x="258055" y="1235224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/>
              <a:t>Un-validated purchase requests are indicated with “unknown vendor” or “flagged”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Marks potential errors in the un-validated purchase requests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Threshold of 10 times for frequency of keywords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Script allows specification of “validated” and “un-validated” purchase requests csv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 of “un-validated” purchase requests can simplify validation process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6" name="Google Shape;406;gaf5f6f58c3_0_18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2 Outcomes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gaf5f6f58c3_0_18"/>
          <p:cNvSpPr txBox="1"/>
          <p:nvPr>
            <p:ph idx="3" type="body"/>
          </p:nvPr>
        </p:nvSpPr>
        <p:spPr>
          <a:xfrm>
            <a:off x="252413" y="683365"/>
            <a:ext cx="8647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Script to filter out unknown vendors and flag potentially wrong material group classifications.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9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415" name="Google Shape;415;p9"/>
          <p:cNvSpPr txBox="1"/>
          <p:nvPr>
            <p:ph idx="1" type="body"/>
          </p:nvPr>
        </p:nvSpPr>
        <p:spPr>
          <a:xfrm>
            <a:off x="258055" y="1235224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Lightweight Python script to append an indicator column to the un-validated purchase requests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Easy to update with new set of validated purchase requestors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 of “common_keywords” which shows high frequency keywords for all the material codes &amp; “all_keywords” which shows all the keywords for each material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6" name="Google Shape;416;p9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Part 2 Benefits</a:t>
            </a:r>
            <a:endParaRPr/>
          </a:p>
          <a:p>
            <a:pPr indent="-157158" lvl="0" marL="17303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7" name="Google Shape;417;p9"/>
          <p:cNvSpPr txBox="1"/>
          <p:nvPr>
            <p:ph idx="3" type="body"/>
          </p:nvPr>
        </p:nvSpPr>
        <p:spPr>
          <a:xfrm>
            <a:off x="252413" y="683365"/>
            <a:ext cx="8647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8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Streamline purchase request validation process.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2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425" name="Google Shape;425;p42"/>
          <p:cNvSpPr txBox="1"/>
          <p:nvPr>
            <p:ph idx="2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Moving Forward 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258055" y="1203325"/>
            <a:ext cx="8679570" cy="3176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Part 1: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Gather more fine-tuned data, either quarterly or monthly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Improve accuracy of prediction with dataset increase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Incorporate time series data to enhance prediction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Spend data should be updated to reflect accurate amounts in earlier years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Part 2: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Look for more trained and testing data with more diverse vendors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Current model flags a large number of vendors as unknown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Build upon the logic for improved flagging for relative frequency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Improve on the model so it returns lower percentage of false negatives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Change the model to include relative frequency </a:t>
            </a:r>
            <a:endParaRPr/>
          </a:p>
        </p:txBody>
      </p:sp>
      <p:sp>
        <p:nvSpPr>
          <p:cNvPr id="427" name="Google Shape;427;p42"/>
          <p:cNvSpPr txBox="1"/>
          <p:nvPr>
            <p:ph idx="3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/>
              <a:t>Potential improvements.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12" type="sldNum"/>
          </p:nvPr>
        </p:nvSpPr>
        <p:spPr>
          <a:xfrm>
            <a:off x="1747891" y="4857155"/>
            <a:ext cx="525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43"/>
          <p:cNvSpPr txBox="1"/>
          <p:nvPr>
            <p:ph idx="11" type="ftr"/>
          </p:nvPr>
        </p:nvSpPr>
        <p:spPr>
          <a:xfrm>
            <a:off x="252413" y="4857155"/>
            <a:ext cx="1509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435" name="Google Shape;435;p43"/>
          <p:cNvSpPr txBox="1"/>
          <p:nvPr>
            <p:ph idx="2" type="body"/>
          </p:nvPr>
        </p:nvSpPr>
        <p:spPr>
          <a:xfrm>
            <a:off x="252413" y="230187"/>
            <a:ext cx="86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Moving Forward Continued</a:t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258055" y="1203325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Part 1: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Access Microsoft Azure environment via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https://gallery.cortanaintelligence.com/Experiment/Part-1-Linear-Regression-on-IP-Spending</a:t>
            </a:r>
            <a:endParaRPr u="sng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Input csv of previous IP spend and financial data as well as financial forecasts to run model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Elements to personalize: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Load data: historical IP spend and financial data &amp; financial forecasts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Split data: decimal percentage of the historical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Part 2: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Specify xls files for the un-validated and validated purchase requests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Run “parse_spend.py” then “flag_unknowns.py” to received “flagged.csv” reports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Elements to personalize: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Set of un-validated purchase requests to check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Set of validated purchase requests to establish the “truth” </a:t>
            </a:r>
            <a:endParaRPr/>
          </a:p>
        </p:txBody>
      </p:sp>
      <p:sp>
        <p:nvSpPr>
          <p:cNvPr id="437" name="Google Shape;437;p43"/>
          <p:cNvSpPr txBox="1"/>
          <p:nvPr>
            <p:ph idx="3" type="body"/>
          </p:nvPr>
        </p:nvSpPr>
        <p:spPr>
          <a:xfrm>
            <a:off x="252413" y="683366"/>
            <a:ext cx="864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/>
              <a:t>Guidelines of hand-off.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461019" y="728660"/>
            <a:ext cx="3418037" cy="2286002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252000" lIns="252000" spcFirstLastPara="1" rIns="25200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57" name="Google Shape;257;p2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"/>
          <p:cNvSpPr txBox="1"/>
          <p:nvPr>
            <p:ph idx="11" type="ftr"/>
          </p:nvPr>
        </p:nvSpPr>
        <p:spPr>
          <a:xfrm>
            <a:off x="252413" y="4857154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259" name="Google Shape;259;p2"/>
          <p:cNvSpPr txBox="1"/>
          <p:nvPr>
            <p:ph idx="3" type="body"/>
          </p:nvPr>
        </p:nvSpPr>
        <p:spPr>
          <a:xfrm>
            <a:off x="5615766" y="413748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Project Background &amp; Overview </a:t>
            </a:r>
            <a:endParaRPr/>
          </a:p>
        </p:txBody>
      </p:sp>
      <p:sp>
        <p:nvSpPr>
          <p:cNvPr id="260" name="Google Shape;260;p2"/>
          <p:cNvSpPr txBox="1"/>
          <p:nvPr>
            <p:ph idx="5" type="body"/>
          </p:nvPr>
        </p:nvSpPr>
        <p:spPr>
          <a:xfrm>
            <a:off x="5615766" y="922279"/>
            <a:ext cx="3145878" cy="20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Deliverable Update</a:t>
            </a:r>
            <a:endParaRPr/>
          </a:p>
        </p:txBody>
      </p:sp>
      <p:sp>
        <p:nvSpPr>
          <p:cNvPr id="261" name="Google Shape;261;p2"/>
          <p:cNvSpPr txBox="1"/>
          <p:nvPr>
            <p:ph idx="7" type="body"/>
          </p:nvPr>
        </p:nvSpPr>
        <p:spPr>
          <a:xfrm>
            <a:off x="5615766" y="1430810"/>
            <a:ext cx="3145878" cy="231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62" name="Google Shape;262;p2"/>
          <p:cNvSpPr txBox="1"/>
          <p:nvPr>
            <p:ph idx="3" type="body"/>
          </p:nvPr>
        </p:nvSpPr>
        <p:spPr>
          <a:xfrm>
            <a:off x="5115878" y="402336"/>
            <a:ext cx="291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3" name="Google Shape;263;p2"/>
          <p:cNvSpPr txBox="1"/>
          <p:nvPr>
            <p:ph idx="3" type="body"/>
          </p:nvPr>
        </p:nvSpPr>
        <p:spPr>
          <a:xfrm>
            <a:off x="5115878" y="920052"/>
            <a:ext cx="291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4" name="Google Shape;264;p2"/>
          <p:cNvSpPr txBox="1"/>
          <p:nvPr>
            <p:ph idx="3" type="body"/>
          </p:nvPr>
        </p:nvSpPr>
        <p:spPr>
          <a:xfrm>
            <a:off x="5115878" y="1437768"/>
            <a:ext cx="291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5" name="Google Shape;265;p2"/>
          <p:cNvSpPr txBox="1"/>
          <p:nvPr/>
        </p:nvSpPr>
        <p:spPr>
          <a:xfrm>
            <a:off x="5615766" y="1962093"/>
            <a:ext cx="3145878" cy="231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Appendix: More About Project Lasik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5115878" y="1955484"/>
            <a:ext cx="291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88" lvl="0" marL="342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274" name="Google Shape;274;p3"/>
          <p:cNvSpPr txBox="1"/>
          <p:nvPr>
            <p:ph idx="1" type="body"/>
          </p:nvPr>
        </p:nvSpPr>
        <p:spPr>
          <a:xfrm>
            <a:off x="252413" y="1565318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Problem Statement(s):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1. Indirect Procurement (IP) spend analytics thus far has been back-forward looking, as </a:t>
            </a:r>
            <a:r>
              <a:rPr b="1" lang="en-US" sz="1200"/>
              <a:t>descriptive analytics</a:t>
            </a:r>
            <a:r>
              <a:rPr lang="en-US" sz="1200"/>
              <a:t>; IP teams struggled when pressed for </a:t>
            </a:r>
            <a:r>
              <a:rPr b="1" lang="en-US" sz="1200"/>
              <a:t>spend projection </a:t>
            </a:r>
            <a:r>
              <a:rPr lang="en-US" sz="1200"/>
              <a:t>taking consideration macro/microeconomics associated with the industry, competitive landscape, and Schneider Electric current and projected financial results.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2. IP spends significant time “cleansing” spend data before data are “validated” for use; in many cases, </a:t>
            </a:r>
            <a:r>
              <a:rPr b="1" lang="en-US" sz="1200"/>
              <a:t>spend data are “mis-categorized” from the start </a:t>
            </a:r>
            <a:r>
              <a:rPr lang="en-US" sz="1200"/>
              <a:t>(Purchase Requisition, or PR creation by Schneider users). No tangible mechanism is place today to improve spend data integrity at point of entry (PR creation).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Desired Outcome for 2 months of Harvard Analytics collaboration: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1. A “</a:t>
            </a:r>
            <a:r>
              <a:rPr b="1" lang="en-US" sz="1200"/>
              <a:t>predictive</a:t>
            </a:r>
            <a:r>
              <a:rPr lang="en-US" sz="1200"/>
              <a:t> </a:t>
            </a:r>
            <a:r>
              <a:rPr b="1" lang="en-US" sz="1200"/>
              <a:t>analytics</a:t>
            </a:r>
            <a:r>
              <a:rPr lang="en-US" sz="1200"/>
              <a:t>” </a:t>
            </a:r>
            <a:r>
              <a:rPr b="1" lang="en-US" sz="1200"/>
              <a:t>design</a:t>
            </a:r>
            <a:r>
              <a:rPr lang="en-US" sz="1200"/>
              <a:t> </a:t>
            </a:r>
            <a:r>
              <a:rPr b="1" lang="en-US" sz="1200"/>
              <a:t>foundation</a:t>
            </a:r>
            <a:r>
              <a:rPr lang="en-US" sz="1200"/>
              <a:t> that can be implemented to </a:t>
            </a:r>
            <a:r>
              <a:rPr b="1" lang="en-US" sz="1200"/>
              <a:t>enable</a:t>
            </a:r>
            <a:r>
              <a:rPr lang="en-US" sz="1200"/>
              <a:t> “</a:t>
            </a:r>
            <a:r>
              <a:rPr b="1" lang="en-US" sz="1200"/>
              <a:t>predictive</a:t>
            </a:r>
            <a:r>
              <a:rPr lang="en-US" sz="1200"/>
              <a:t>” </a:t>
            </a:r>
            <a:r>
              <a:rPr b="1" lang="en-US" sz="1200"/>
              <a:t>spend</a:t>
            </a:r>
            <a:r>
              <a:rPr lang="en-US" sz="1200"/>
              <a:t> </a:t>
            </a:r>
            <a:r>
              <a:rPr b="1" lang="en-US" sz="1200"/>
              <a:t>analytics</a:t>
            </a:r>
            <a:r>
              <a:rPr lang="en-US" sz="1200"/>
              <a:t> going forward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2. A </a:t>
            </a:r>
            <a:r>
              <a:rPr b="1" lang="en-US" sz="1200"/>
              <a:t>design</a:t>
            </a:r>
            <a:r>
              <a:rPr lang="en-US" sz="1200"/>
              <a:t> </a:t>
            </a:r>
            <a:r>
              <a:rPr b="1" lang="en-US" sz="1200"/>
              <a:t>foundation</a:t>
            </a:r>
            <a:r>
              <a:rPr lang="en-US" sz="1200"/>
              <a:t> that can be implemented in </a:t>
            </a:r>
            <a:r>
              <a:rPr b="1" lang="en-US" sz="1200"/>
              <a:t>scalable</a:t>
            </a:r>
            <a:r>
              <a:rPr lang="en-US" sz="1200"/>
              <a:t> manner to </a:t>
            </a:r>
            <a:r>
              <a:rPr b="1" lang="en-US" sz="1200"/>
              <a:t>enhance data integrity at point of entry/creation </a:t>
            </a:r>
            <a:r>
              <a:rPr lang="en-US" sz="1200"/>
              <a:t>(PR)</a:t>
            </a:r>
            <a:endParaRPr/>
          </a:p>
        </p:txBody>
      </p:sp>
      <p:sp>
        <p:nvSpPr>
          <p:cNvPr id="275" name="Google Shape;275;p3"/>
          <p:cNvSpPr txBox="1"/>
          <p:nvPr>
            <p:ph idx="2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Project Background &amp; Overview </a:t>
            </a:r>
            <a:endParaRPr/>
          </a:p>
        </p:txBody>
      </p:sp>
      <p:sp>
        <p:nvSpPr>
          <p:cNvPr id="276" name="Google Shape;276;p3"/>
          <p:cNvSpPr txBox="1"/>
          <p:nvPr>
            <p:ph idx="3" type="body"/>
          </p:nvPr>
        </p:nvSpPr>
        <p:spPr>
          <a:xfrm>
            <a:off x="252413" y="683365"/>
            <a:ext cx="86472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Gather insights into Schneider IP spend, to enable predictive analytics for future spend, and introduce potential data integrity improvement design to the purchase request (PR)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5"/>
          <p:cNvSpPr txBox="1"/>
          <p:nvPr>
            <p:ph idx="11" type="ftr"/>
          </p:nvPr>
        </p:nvSpPr>
        <p:spPr>
          <a:xfrm>
            <a:off x="252413" y="4857155"/>
            <a:ext cx="1509767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 Property of Schneider Electric |</a:t>
            </a:r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158" lvl="0" marL="1730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Execution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 txBox="1"/>
          <p:nvPr/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Agile” scope definition and bi-weekly check-ins/milestone reviews enables close alignment in exploration and design execution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227646" y="1537414"/>
            <a:ext cx="2045935" cy="814947"/>
          </a:xfrm>
          <a:custGeom>
            <a:rect b="b" l="l" r="r" t="t"/>
            <a:pathLst>
              <a:path extrusionOk="0" h="434764" w="1086912">
                <a:moveTo>
                  <a:pt x="0" y="0"/>
                </a:moveTo>
                <a:lnTo>
                  <a:pt x="869530" y="0"/>
                </a:lnTo>
                <a:lnTo>
                  <a:pt x="1086912" y="217382"/>
                </a:lnTo>
                <a:lnTo>
                  <a:pt x="869530" y="434764"/>
                </a:lnTo>
                <a:lnTo>
                  <a:pt x="0" y="43476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650" lIns="37325" spcFirstLastPara="1" rIns="118025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Define Preliminary Scope for Collaboration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861183" y="1537414"/>
            <a:ext cx="2045936" cy="814947"/>
          </a:xfrm>
          <a:custGeom>
            <a:rect b="b" l="l" r="r" t="t"/>
            <a:pathLst>
              <a:path extrusionOk="0" h="434764" w="1086912">
                <a:moveTo>
                  <a:pt x="0" y="0"/>
                </a:moveTo>
                <a:lnTo>
                  <a:pt x="869530" y="0"/>
                </a:lnTo>
                <a:lnTo>
                  <a:pt x="1086912" y="217382"/>
                </a:lnTo>
                <a:lnTo>
                  <a:pt x="869530" y="434764"/>
                </a:lnTo>
                <a:lnTo>
                  <a:pt x="0" y="434764"/>
                </a:lnTo>
                <a:lnTo>
                  <a:pt x="217382" y="21738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650" lIns="245375" spcFirstLastPara="1" rIns="2267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Align on Pre-dictive IP Spend Deliverable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3495676" y="1537414"/>
            <a:ext cx="2185276" cy="814947"/>
          </a:xfrm>
          <a:custGeom>
            <a:rect b="b" l="l" r="r" t="t"/>
            <a:pathLst>
              <a:path extrusionOk="0" h="434764" w="1086912">
                <a:moveTo>
                  <a:pt x="0" y="0"/>
                </a:moveTo>
                <a:lnTo>
                  <a:pt x="869530" y="0"/>
                </a:lnTo>
                <a:lnTo>
                  <a:pt x="1086912" y="217382"/>
                </a:lnTo>
                <a:lnTo>
                  <a:pt x="869530" y="434764"/>
                </a:lnTo>
                <a:lnTo>
                  <a:pt x="0" y="434764"/>
                </a:lnTo>
                <a:lnTo>
                  <a:pt x="217382" y="21738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650" lIns="245375" spcFirstLastPara="1" rIns="2267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Align on IP Spend Data Integrity Improvement Deliverable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5129213" y="1537414"/>
            <a:ext cx="2185276" cy="814947"/>
          </a:xfrm>
          <a:custGeom>
            <a:rect b="b" l="l" r="r" t="t"/>
            <a:pathLst>
              <a:path extrusionOk="0" h="434764" w="1086912">
                <a:moveTo>
                  <a:pt x="0" y="0"/>
                </a:moveTo>
                <a:lnTo>
                  <a:pt x="869530" y="0"/>
                </a:lnTo>
                <a:lnTo>
                  <a:pt x="1086912" y="217382"/>
                </a:lnTo>
                <a:lnTo>
                  <a:pt x="869530" y="434764"/>
                </a:lnTo>
                <a:lnTo>
                  <a:pt x="0" y="434764"/>
                </a:lnTo>
                <a:lnTo>
                  <a:pt x="217382" y="21738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650" lIns="245375" spcFirstLastPara="1" rIns="2267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4.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6762751" y="1537414"/>
            <a:ext cx="2185276" cy="814947"/>
          </a:xfrm>
          <a:custGeom>
            <a:rect b="b" l="l" r="r" t="t"/>
            <a:pathLst>
              <a:path extrusionOk="0" h="434764" w="1086912">
                <a:moveTo>
                  <a:pt x="0" y="0"/>
                </a:moveTo>
                <a:lnTo>
                  <a:pt x="869530" y="0"/>
                </a:lnTo>
                <a:lnTo>
                  <a:pt x="1086912" y="217382"/>
                </a:lnTo>
                <a:lnTo>
                  <a:pt x="869530" y="434764"/>
                </a:lnTo>
                <a:lnTo>
                  <a:pt x="0" y="434764"/>
                </a:lnTo>
                <a:lnTo>
                  <a:pt x="217382" y="21738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650" lIns="245375" spcFirstLastPara="1" rIns="226700" wrap="square" tIns="1865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Close Out Project; Transition Knowledge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252412" y="1300162"/>
            <a:ext cx="8251741" cy="237253"/>
          </a:xfrm>
          <a:prstGeom prst="rect">
            <a:avLst/>
          </a:prstGeom>
          <a:gradFill>
            <a:gsLst>
              <a:gs pos="0">
                <a:srgbClr val="37383C"/>
              </a:gs>
              <a:gs pos="50000">
                <a:srgbClr val="505257"/>
              </a:gs>
              <a:gs pos="100000">
                <a:srgbClr val="61636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Check-ins/Milestone Reviews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 txBox="1"/>
          <p:nvPr>
            <p:ph idx="1" type="body"/>
          </p:nvPr>
        </p:nvSpPr>
        <p:spPr>
          <a:xfrm>
            <a:off x="252412" y="2416659"/>
            <a:ext cx="867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/>
              <a:t>Part 1 – Predictive Analytics to Forecast Schneider IP Spend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100"/>
              <a:t>Leverage public financial data (Schneider + Schneider Peer Group + Industry Verticals)</a:t>
            </a:r>
            <a:endParaRPr sz="11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100"/>
              <a:t>Utilize outside company markers to reveal trends and predictions for Schneider IP spend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100"/>
              <a:t>Linear regression to identify correlation between various “financial” markers and IP spend based on historical spend data, based on which IP spend predictions can be continuously tweaked and improved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/>
              <a:t>Part 2 - Purchase Requisition (PR) Data Integrity Improvement at Entry Point</a:t>
            </a:r>
            <a:endParaRPr b="1" sz="12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100"/>
              <a:t>Simplify manual sanity checks for verifying purchase requisitions; establish foundation to enable automated validation process via bots going forward</a:t>
            </a:r>
            <a:endParaRPr sz="11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100"/>
              <a:t>Highlight errors in typical material group classification by requestors – identified as area for future RPA + manual combination solution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100"/>
              <a:t>Identify key words &amp; frequency to enable near-term gain of e-Catalog establishment effort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6"/>
          <p:cNvSpPr txBox="1"/>
          <p:nvPr>
            <p:ph idx="3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The Outcome</a:t>
            </a:r>
            <a:endParaRPr/>
          </a:p>
        </p:txBody>
      </p:sp>
      <p:sp>
        <p:nvSpPr>
          <p:cNvPr id="299" name="Google Shape;299;p6"/>
          <p:cNvSpPr txBox="1"/>
          <p:nvPr>
            <p:ph idx="4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-US"/>
              <a:t>Part 1 – Predictive Analytics to Forecast Schneider IP Spend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0" name="Google Shape;3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3" y="1712864"/>
            <a:ext cx="3860801" cy="19641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6"/>
          <p:cNvSpPr/>
          <p:nvPr/>
        </p:nvSpPr>
        <p:spPr>
          <a:xfrm>
            <a:off x="466724" y="1250158"/>
            <a:ext cx="5386441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 Regression to Identify IP Spend Projection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875" y="1712864"/>
            <a:ext cx="3165369" cy="13892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2950499"/>
            <a:ext cx="4323556" cy="21346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1 – Predictive Analytics to Forecast Schneider IP Spend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557213" y="1410028"/>
            <a:ext cx="76581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IP spend data from 2018 – 2020 have been incorporated; team will incorporate 2015-2017 data after “cleansing”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define relevant financial data “marker” to improve validity of projection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peer group (Legrand, Siemens, Rockwell Automation, Vertiv) to improve validity of project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 project learning and current model to GSC Analytics to carry the effort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8"/>
          <p:cNvSpPr txBox="1"/>
          <p:nvPr>
            <p:ph idx="3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The Outcome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8"/>
          <p:cNvSpPr txBox="1"/>
          <p:nvPr>
            <p:ph idx="4" type="body"/>
          </p:nvPr>
        </p:nvSpPr>
        <p:spPr>
          <a:xfrm>
            <a:off x="252413" y="684749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-US"/>
              <a:t>Part 2 - Purchase Requisition (PR) Data Integrity Improvement at Entry Point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19" name="Google Shape;3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51" y="1237071"/>
            <a:ext cx="2984770" cy="24304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238" y="1241933"/>
            <a:ext cx="4495950" cy="194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467" y="2855325"/>
            <a:ext cx="4495950" cy="22212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322" name="Google Shape;3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3628" y="3323222"/>
            <a:ext cx="1222481" cy="15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/>
          <p:nvPr/>
        </p:nvSpPr>
        <p:spPr>
          <a:xfrm>
            <a:off x="5640881" y="3814763"/>
            <a:ext cx="331294" cy="4857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7383C"/>
              </a:gs>
              <a:gs pos="50000">
                <a:srgbClr val="505257"/>
              </a:gs>
              <a:gs pos="100000">
                <a:srgbClr val="616369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3580360" y="2014791"/>
            <a:ext cx="366638" cy="43750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37383C"/>
              </a:gs>
              <a:gs pos="50000">
                <a:srgbClr val="505257"/>
              </a:gs>
              <a:gs pos="100000">
                <a:srgbClr val="61636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2 - Purchase Requisition (PR) Data Integrity Improvement at Entry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557213" y="1410028"/>
            <a:ext cx="76581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the “truth” “flagged” and “dirty” findings and rules; build bot(s) to “crawl” across PRs created in Coupa, to self-correct or flag for “human intervention”, so spend data integrity can be “controlled” or at least “enhanced” at point of entry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 project learning and current model to GSC Analytics to carry the effort forwar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key words and frequency findings into e-Catalog deployment ongoing to achieve quick win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252414" y="4066302"/>
            <a:ext cx="5580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>
            <p:ph idx="2" type="body"/>
          </p:nvPr>
        </p:nvSpPr>
        <p:spPr>
          <a:xfrm>
            <a:off x="252413" y="1203326"/>
            <a:ext cx="5580062" cy="2717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Part 1: Methodology, Outcome, and Benefits </a:t>
            </a:r>
            <a:endParaRPr/>
          </a:p>
          <a:p>
            <a:pPr indent="-342900" lvl="0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Part 2: Methodology, Outcome, and Benefits</a:t>
            </a:r>
            <a:endParaRPr/>
          </a:p>
          <a:p>
            <a:pPr indent="-342900" lvl="0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Moving Forward</a:t>
            </a:r>
            <a:endParaRPr/>
          </a:p>
        </p:txBody>
      </p:sp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1747891" y="4857155"/>
            <a:ext cx="52569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41"/>
          <p:cNvSpPr txBox="1"/>
          <p:nvPr>
            <p:ph idx="3" type="body"/>
          </p:nvPr>
        </p:nvSpPr>
        <p:spPr>
          <a:xfrm>
            <a:off x="252413" y="230187"/>
            <a:ext cx="8647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341" name="Google Shape;341;p41"/>
          <p:cNvSpPr txBox="1"/>
          <p:nvPr>
            <p:ph idx="4" type="body"/>
          </p:nvPr>
        </p:nvSpPr>
        <p:spPr>
          <a:xfrm>
            <a:off x="252413" y="683366"/>
            <a:ext cx="86471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/>
              <a:t>More About Project Lasik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hneider Text Slides">
  <a:themeElements>
    <a:clrScheme name="SE Life Green MS Office">
      <a:dk1>
        <a:srgbClr val="000000"/>
      </a:dk1>
      <a:lt1>
        <a:srgbClr val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15_LIO_TextOnly V3">
  <a:themeElements>
    <a:clrScheme name="SE Life Green MS Office">
      <a:dk1>
        <a:srgbClr val="000000"/>
      </a:dk1>
      <a:lt1>
        <a:srgbClr val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2020-07-27T08:31:15Z</dcterms:created>
  <dc:creator>Rongbo 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2020-08-28T10:45:49Z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59cfc282-00f6-4b6c-8cca-e3a4c3cb3af6</vt:lpwstr>
  </property>
  <property fmtid="{D5CDD505-2E9C-101B-9397-08002B2CF9AE}" pid="8" name="MSIP_Label_23f93e5f-d3c2-49a7-ba94-15405423c204_ContentBits">
    <vt:lpwstr>2</vt:lpwstr>
  </property>
  <property fmtid="{D5CDD505-2E9C-101B-9397-08002B2CF9AE}" pid="9" name="ContentTypeId">
    <vt:lpwstr>0x010100E5E09994C6570B468BFDF9D1043ACB65</vt:lpwstr>
  </property>
</Properties>
</file>