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charts/chart1.xml" ContentType="application/vnd.openxmlformats-officedocument.drawingml.chart+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79" r:id="rId1"/>
    <p:sldMasterId id="2147483755" r:id="rId2"/>
  </p:sldMasterIdLst>
  <p:notesMasterIdLst>
    <p:notesMasterId r:id="rId17"/>
  </p:notesMasterIdLst>
  <p:handoutMasterIdLst>
    <p:handoutMasterId r:id="rId18"/>
  </p:handoutMasterIdLst>
  <p:sldIdLst>
    <p:sldId id="1928" r:id="rId3"/>
    <p:sldId id="1908" r:id="rId4"/>
    <p:sldId id="1939" r:id="rId5"/>
    <p:sldId id="1892" r:id="rId6"/>
    <p:sldId id="1942" r:id="rId7"/>
    <p:sldId id="1897" r:id="rId8"/>
    <p:sldId id="1943" r:id="rId9"/>
    <p:sldId id="1864" r:id="rId10"/>
    <p:sldId id="1945" r:id="rId11"/>
    <p:sldId id="1918" r:id="rId12"/>
    <p:sldId id="1913" r:id="rId13"/>
    <p:sldId id="1900" r:id="rId14"/>
    <p:sldId id="1902" r:id="rId15"/>
    <p:sldId id="1920" r:id="rId16"/>
  </p:sldIdLst>
  <p:sldSz cx="8961438" cy="6721475"/>
  <p:notesSz cx="6797675" cy="9872663"/>
  <p:custDataLst>
    <p:tags r:id="rId19"/>
  </p:custDataLst>
  <p:defaultTextStyle>
    <a:defPPr>
      <a:defRPr lang="en-US"/>
    </a:defPPr>
    <a:lvl1pPr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1pPr>
    <a:lvl2pPr marL="457200"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2pPr>
    <a:lvl3pPr marL="914400"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3pPr>
    <a:lvl4pPr marL="1371600"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4pPr>
    <a:lvl5pPr marL="1828800"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5pPr>
    <a:lvl6pPr marL="2286000" algn="l" defTabSz="914400" rtl="0" eaLnBrk="1" latinLnBrk="0" hangingPunct="1">
      <a:defRPr sz="1100" kern="1200">
        <a:solidFill>
          <a:schemeClr val="tx1"/>
        </a:solidFill>
        <a:latin typeface="Calibri" pitchFamily="34" charset="0"/>
        <a:ea typeface="Arial Unicode MS" pitchFamily="34" charset="-128"/>
        <a:cs typeface="Arial" charset="0"/>
      </a:defRPr>
    </a:lvl6pPr>
    <a:lvl7pPr marL="2743200" algn="l" defTabSz="914400" rtl="0" eaLnBrk="1" latinLnBrk="0" hangingPunct="1">
      <a:defRPr sz="1100" kern="1200">
        <a:solidFill>
          <a:schemeClr val="tx1"/>
        </a:solidFill>
        <a:latin typeface="Calibri" pitchFamily="34" charset="0"/>
        <a:ea typeface="Arial Unicode MS" pitchFamily="34" charset="-128"/>
        <a:cs typeface="Arial" charset="0"/>
      </a:defRPr>
    </a:lvl7pPr>
    <a:lvl8pPr marL="3200400" algn="l" defTabSz="914400" rtl="0" eaLnBrk="1" latinLnBrk="0" hangingPunct="1">
      <a:defRPr sz="1100" kern="1200">
        <a:solidFill>
          <a:schemeClr val="tx1"/>
        </a:solidFill>
        <a:latin typeface="Calibri" pitchFamily="34" charset="0"/>
        <a:ea typeface="Arial Unicode MS" pitchFamily="34" charset="-128"/>
        <a:cs typeface="Arial" charset="0"/>
      </a:defRPr>
    </a:lvl8pPr>
    <a:lvl9pPr marL="3657600" algn="l" defTabSz="914400" rtl="0" eaLnBrk="1" latinLnBrk="0" hangingPunct="1">
      <a:defRPr sz="1100" kern="1200">
        <a:solidFill>
          <a:schemeClr val="tx1"/>
        </a:solidFill>
        <a:latin typeface="Calibri" pitchFamily="34" charset="0"/>
        <a:ea typeface="Arial Unicode MS" pitchFamily="34" charset="-128"/>
        <a:cs typeface="Arial" charset="0"/>
      </a:defRPr>
    </a:lvl9pPr>
  </p:defaultTextStyle>
  <p:extLst>
    <p:ext uri="{EFAFB233-063F-42B5-8137-9DF3F51BA10A}">
      <p15:sldGuideLst xmlns:p15="http://schemas.microsoft.com/office/powerpoint/2012/main">
        <p15:guide id="1" orient="horz" pos="3795" userDrawn="1">
          <p15:clr>
            <a:srgbClr val="A4A3A4"/>
          </p15:clr>
        </p15:guide>
        <p15:guide id="3" pos="1348" userDrawn="1">
          <p15:clr>
            <a:srgbClr val="A4A3A4"/>
          </p15:clr>
        </p15:guide>
        <p15:guide id="5" pos="2414" userDrawn="1">
          <p15:clr>
            <a:srgbClr val="A4A3A4"/>
          </p15:clr>
        </p15:guide>
        <p15:guide id="6" pos="4297" userDrawn="1">
          <p15:clr>
            <a:srgbClr val="A4A3A4"/>
          </p15:clr>
        </p15:guide>
        <p15:guide id="7" pos="3526" userDrawn="1">
          <p15:clr>
            <a:srgbClr val="A4A3A4"/>
          </p15:clr>
        </p15:guide>
        <p15:guide id="10" pos="3253" userDrawn="1">
          <p15:clr>
            <a:srgbClr val="A4A3A4"/>
          </p15:clr>
        </p15:guide>
        <p15:guide id="13" orient="horz" pos="1369" userDrawn="1">
          <p15:clr>
            <a:srgbClr val="A4A3A4"/>
          </p15:clr>
        </p15:guide>
        <p15:guide id="14" orient="horz" pos="2026" userDrawn="1">
          <p15:clr>
            <a:srgbClr val="A4A3A4"/>
          </p15:clr>
        </p15:guide>
        <p15:guide id="15" pos="1983" userDrawn="1">
          <p15:clr>
            <a:srgbClr val="A4A3A4"/>
          </p15:clr>
        </p15:guide>
        <p15:guide id="16" orient="horz" pos="416" userDrawn="1">
          <p15:clr>
            <a:srgbClr val="A4A3A4"/>
          </p15:clr>
        </p15:guide>
      </p15:sldGuideLst>
    </p:ext>
    <p:ext uri="{2D200454-40CA-4A62-9FC3-DE9A4176ACB9}">
      <p15:notesGuideLst xmlns:p15="http://schemas.microsoft.com/office/powerpoint/2012/main">
        <p15:guide id="1" orient="horz" pos="4183" userDrawn="1">
          <p15:clr>
            <a:srgbClr val="A4A3A4"/>
          </p15:clr>
        </p15:guide>
        <p15:guide id="2" pos="1531" userDrawn="1">
          <p15:clr>
            <a:srgbClr val="A4A3A4"/>
          </p15:clr>
        </p15:guide>
        <p15:guide id="3" orient="horz" pos="4325" userDrawn="1">
          <p15:clr>
            <a:srgbClr val="A4A3A4"/>
          </p15:clr>
        </p15:guide>
        <p15:guide id="4" pos="1423" userDrawn="1">
          <p15:clr>
            <a:srgbClr val="A4A3A4"/>
          </p15:clr>
        </p15:guide>
        <p15:guide id="5" orient="horz" pos="3008" userDrawn="1">
          <p15:clr>
            <a:srgbClr val="A4A3A4"/>
          </p15:clr>
        </p15:guide>
        <p15:guide id="6" orient="horz" pos="3111" userDrawn="1">
          <p15:clr>
            <a:srgbClr val="A4A3A4"/>
          </p15:clr>
        </p15:guide>
        <p15:guide id="7" pos="2305" userDrawn="1">
          <p15:clr>
            <a:srgbClr val="A4A3A4"/>
          </p15:clr>
        </p15:guide>
        <p15:guide id="8"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4972"/>
    <a:srgbClr val="8CA1BA"/>
    <a:srgbClr val="9DB1CF"/>
    <a:srgbClr val="336699"/>
    <a:srgbClr val="D3DEE9"/>
    <a:srgbClr val="F2F2F2"/>
    <a:srgbClr val="E6E6E6"/>
    <a:srgbClr val="F9457D"/>
    <a:srgbClr val="777777"/>
    <a:srgbClr val="E6F2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9275" autoAdjust="0"/>
  </p:normalViewPr>
  <p:slideViewPr>
    <p:cSldViewPr snapToGrid="0" showGuides="1">
      <p:cViewPr>
        <p:scale>
          <a:sx n="104" d="100"/>
          <a:sy n="104" d="100"/>
        </p:scale>
        <p:origin x="348" y="72"/>
      </p:cViewPr>
      <p:guideLst>
        <p:guide orient="horz" pos="3795"/>
        <p:guide pos="1348"/>
        <p:guide pos="2414"/>
        <p:guide pos="4297"/>
        <p:guide pos="3526"/>
        <p:guide pos="3253"/>
        <p:guide orient="horz" pos="1369"/>
        <p:guide orient="horz" pos="2026"/>
        <p:guide pos="1983"/>
        <p:guide orient="horz" pos="416"/>
      </p:guideLst>
    </p:cSldViewPr>
  </p:slideViewPr>
  <p:notesTextViewPr>
    <p:cViewPr>
      <p:scale>
        <a:sx n="50" d="100"/>
        <a:sy n="50" d="100"/>
      </p:scale>
      <p:origin x="0" y="0"/>
    </p:cViewPr>
  </p:notesTextViewPr>
  <p:sorterViewPr>
    <p:cViewPr varScale="1">
      <p:scale>
        <a:sx n="1" d="1"/>
        <a:sy n="1" d="1"/>
      </p:scale>
      <p:origin x="0" y="0"/>
    </p:cViewPr>
  </p:sorterViewPr>
  <p:notesViewPr>
    <p:cSldViewPr snapToGrid="0" showGuides="1">
      <p:cViewPr varScale="1">
        <p:scale>
          <a:sx n="110" d="100"/>
          <a:sy n="110" d="100"/>
        </p:scale>
        <p:origin x="2106" y="102"/>
      </p:cViewPr>
      <p:guideLst>
        <p:guide orient="horz" pos="4183"/>
        <p:guide pos="1531"/>
        <p:guide orient="horz" pos="4325"/>
        <p:guide pos="1423"/>
        <p:guide orient="horz" pos="3008"/>
        <p:guide orient="horz" pos="3111"/>
        <p:guide pos="2305"/>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050163117210595E-3"/>
          <c:y val="3.3840060430588501E-2"/>
          <c:w val="0.98222748815165872"/>
          <c:h val="0.9375"/>
        </c:manualLayout>
      </c:layout>
      <c:barChart>
        <c:barDir val="col"/>
        <c:grouping val="stacked"/>
        <c:varyColors val="0"/>
        <c:ser>
          <c:idx val="0"/>
          <c:order val="0"/>
          <c:tx>
            <c:strRef>
              <c:f>Sheet1!$A$2</c:f>
              <c:strCache>
                <c:ptCount val="1"/>
              </c:strCache>
            </c:strRef>
          </c:tx>
          <c:spPr>
            <a:noFill/>
            <a:ln w="25400">
              <a:noFill/>
            </a:ln>
          </c:spPr>
          <c:invertIfNegative val="0"/>
          <c:cat>
            <c:numRef>
              <c:f>Sheet1!$B$1:$F$1</c:f>
              <c:numCache>
                <c:formatCode>General</c:formatCode>
                <c:ptCount val="5"/>
              </c:numCache>
            </c:numRef>
          </c:cat>
          <c:val>
            <c:numRef>
              <c:f>Sheet1!$B$2:$F$2</c:f>
              <c:numCache>
                <c:formatCode>General</c:formatCode>
                <c:ptCount val="5"/>
                <c:pt idx="1">
                  <c:v>50.000000000005684</c:v>
                </c:pt>
                <c:pt idx="3">
                  <c:v>5</c:v>
                </c:pt>
              </c:numCache>
            </c:numRef>
          </c:val>
          <c:extLst>
            <c:ext xmlns:c16="http://schemas.microsoft.com/office/drawing/2014/chart" uri="{C3380CC4-5D6E-409C-BE32-E72D297353CC}">
              <c16:uniqueId val="{00000000-6535-4C3A-BC90-5D85C821856A}"/>
            </c:ext>
          </c:extLst>
        </c:ser>
        <c:ser>
          <c:idx val="1"/>
          <c:order val="1"/>
          <c:tx>
            <c:strRef>
              <c:f>Sheet1!$A$3</c:f>
              <c:strCache>
                <c:ptCount val="1"/>
              </c:strCache>
            </c:strRef>
          </c:tx>
          <c:spPr>
            <a:solidFill>
              <a:schemeClr val="accent1"/>
            </a:solidFill>
            <a:ln w="12700">
              <a:solidFill>
                <a:srgbClr val="FFFFFF"/>
              </a:solidFill>
              <a:prstDash val="solid"/>
            </a:ln>
          </c:spPr>
          <c:invertIfNegative val="0"/>
          <c:dPt>
            <c:idx val="3"/>
            <c:invertIfNegative val="0"/>
            <c:bubble3D val="0"/>
            <c:spPr>
              <a:solidFill>
                <a:srgbClr val="25A422"/>
              </a:solidFill>
              <a:ln w="12700">
                <a:solidFill>
                  <a:srgbClr val="FFFFFF"/>
                </a:solidFill>
                <a:prstDash val="solid"/>
              </a:ln>
            </c:spPr>
            <c:extLst>
              <c:ext xmlns:c16="http://schemas.microsoft.com/office/drawing/2014/chart" uri="{C3380CC4-5D6E-409C-BE32-E72D297353CC}">
                <c16:uniqueId val="{00000002-6535-4C3A-BC90-5D85C821856A}"/>
              </c:ext>
            </c:extLst>
          </c:dPt>
          <c:dPt>
            <c:idx val="4"/>
            <c:invertIfNegative val="0"/>
            <c:bubble3D val="0"/>
            <c:spPr>
              <a:solidFill>
                <a:srgbClr val="D11005"/>
              </a:solidFill>
              <a:ln w="12700">
                <a:solidFill>
                  <a:srgbClr val="FFFFFF"/>
                </a:solidFill>
                <a:prstDash val="solid"/>
              </a:ln>
            </c:spPr>
            <c:extLst>
              <c:ext xmlns:c16="http://schemas.microsoft.com/office/drawing/2014/chart" uri="{C3380CC4-5D6E-409C-BE32-E72D297353CC}">
                <c16:uniqueId val="{00000001-6535-4C3A-BC90-5D85C821856A}"/>
              </c:ext>
            </c:extLst>
          </c:dPt>
          <c:cat>
            <c:numRef>
              <c:f>Sheet1!$B$1:$F$1</c:f>
              <c:numCache>
                <c:formatCode>General</c:formatCode>
                <c:ptCount val="5"/>
              </c:numCache>
            </c:numRef>
          </c:cat>
          <c:val>
            <c:numRef>
              <c:f>Sheet1!$B$3:$F$3</c:f>
              <c:numCache>
                <c:formatCode>General</c:formatCode>
                <c:ptCount val="5"/>
                <c:pt idx="0">
                  <c:v>250.00000000002842</c:v>
                </c:pt>
                <c:pt idx="1">
                  <c:v>200.00000000002274</c:v>
                </c:pt>
                <c:pt idx="2">
                  <c:v>50.000000000005684</c:v>
                </c:pt>
                <c:pt idx="3" formatCode="#,##0;#,##0">
                  <c:v>45</c:v>
                </c:pt>
                <c:pt idx="4" formatCode="#,##0_);\(#,##0\)">
                  <c:v>5</c:v>
                </c:pt>
              </c:numCache>
            </c:numRef>
          </c:val>
          <c:extLst>
            <c:ext xmlns:c16="http://schemas.microsoft.com/office/drawing/2014/chart" uri="{C3380CC4-5D6E-409C-BE32-E72D297353CC}">
              <c16:uniqueId val="{00000003-6535-4C3A-BC90-5D85C821856A}"/>
            </c:ext>
          </c:extLst>
        </c:ser>
        <c:dLbls>
          <c:showLegendKey val="0"/>
          <c:showVal val="0"/>
          <c:showCatName val="0"/>
          <c:showSerName val="0"/>
          <c:showPercent val="0"/>
          <c:showBubbleSize val="0"/>
        </c:dLbls>
        <c:gapWidth val="40"/>
        <c:overlap val="100"/>
        <c:axId val="199223720"/>
        <c:axId val="1"/>
      </c:barChart>
      <c:catAx>
        <c:axId val="199223720"/>
        <c:scaling>
          <c:orientation val="minMax"/>
        </c:scaling>
        <c:delete val="0"/>
        <c:axPos val="b"/>
        <c:numFmt formatCode="General" sourceLinked="1"/>
        <c:majorTickMark val="none"/>
        <c:minorTickMark val="none"/>
        <c:tickLblPos val="none"/>
        <c:spPr>
          <a:ln w="12700">
            <a:solidFill>
              <a:schemeClr val="tx1"/>
            </a:solidFill>
            <a:prstDash val="solid"/>
          </a:ln>
        </c:spPr>
        <c:crossAx val="1"/>
        <c:crossesAt val="0"/>
        <c:auto val="1"/>
        <c:lblAlgn val="ctr"/>
        <c:lblOffset val="100"/>
        <c:tickLblSkip val="1"/>
        <c:tickMarkSkip val="1"/>
        <c:noMultiLvlLbl val="0"/>
      </c:catAx>
      <c:valAx>
        <c:axId val="1"/>
        <c:scaling>
          <c:orientation val="minMax"/>
          <c:max val="250"/>
          <c:min val="0"/>
        </c:scaling>
        <c:delete val="0"/>
        <c:axPos val="l"/>
        <c:numFmt formatCode="General" sourceLinked="1"/>
        <c:majorTickMark val="none"/>
        <c:minorTickMark val="none"/>
        <c:tickLblPos val="none"/>
        <c:spPr>
          <a:ln w="6350">
            <a:noFill/>
          </a:ln>
        </c:spPr>
        <c:crossAx val="199223720"/>
        <c:crosses val="autoZero"/>
        <c:crossBetween val="between"/>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1.335113484646195E-2"/>
          <c:y val="2.2556390977443608E-2"/>
          <c:w val="0.97863818424566085"/>
          <c:h val="0.96491228070175439"/>
        </c:manualLayout>
      </c:layout>
      <c:barChart>
        <c:barDir val="col"/>
        <c:grouping val="stacked"/>
        <c:varyColors val="0"/>
        <c:ser>
          <c:idx val="1"/>
          <c:order val="0"/>
          <c:spPr>
            <a:solidFill>
              <a:schemeClr val="accent1">
                <a:tint val="77000"/>
              </a:schemeClr>
            </a:solidFill>
            <a:ln>
              <a:noFill/>
            </a:ln>
            <a:effectLst/>
          </c:spPr>
          <c:invertIfNegative val="0"/>
          <c:dLbls>
            <c:spPr>
              <a:noFill/>
              <a:ln>
                <a:noFill/>
              </a:ln>
              <a:effectLst/>
            </c:spPr>
            <c:txPr>
              <a:bodyPr rot="5400000" spcFirstLastPara="1" vertOverflow="ellipsis" wrap="square" lIns="38100" tIns="19050" rIns="38100" bIns="19050" anchor="t" anchorCtr="0">
                <a:spAutoFit/>
              </a:bodyPr>
              <a:lstStyle/>
              <a:p>
                <a:pPr>
                  <a:defRPr sz="1200" b="1" i="0" u="none" strike="noStrike" kern="1200" baseline="0">
                    <a:solidFill>
                      <a:srgbClr val="3A4972"/>
                    </a:solidFill>
                    <a:latin typeface="Calibri"/>
                    <a:ea typeface="Calibri"/>
                    <a:cs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Sheet1!$A$1:$X$1</c:f>
              <c:numCache>
                <c:formatCode>General</c:formatCode>
                <c:ptCount val="24"/>
                <c:pt idx="0">
                  <c:v>0</c:v>
                </c:pt>
              </c:numCache>
            </c:numRef>
          </c:val>
          <c:extLst>
            <c:ext xmlns:c16="http://schemas.microsoft.com/office/drawing/2014/chart" uri="{C3380CC4-5D6E-409C-BE32-E72D297353CC}">
              <c16:uniqueId val="{00000000-4888-4D90-89B4-B0798FF7AFE3}"/>
            </c:ext>
          </c:extLst>
        </c:ser>
        <c:ser>
          <c:idx val="0"/>
          <c:order val="1"/>
          <c:spPr>
            <a:solidFill>
              <a:schemeClr val="accent1">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solidFill>
                    <a:latin typeface="Calibri"/>
                    <a:ea typeface="Calibri"/>
                    <a:cs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Sheet1!$A$3:$X$3</c:f>
              <c:numCache>
                <c:formatCode>General</c:formatCode>
                <c:ptCount val="24"/>
                <c:pt idx="0">
                  <c:v>500</c:v>
                </c:pt>
                <c:pt idx="1">
                  <c:v>1500</c:v>
                </c:pt>
                <c:pt idx="2">
                  <c:v>3000</c:v>
                </c:pt>
                <c:pt idx="3">
                  <c:v>4750</c:v>
                </c:pt>
                <c:pt idx="4">
                  <c:v>6750</c:v>
                </c:pt>
                <c:pt idx="5">
                  <c:v>9000</c:v>
                </c:pt>
                <c:pt idx="6">
                  <c:v>11500</c:v>
                </c:pt>
                <c:pt idx="7">
                  <c:v>14250</c:v>
                </c:pt>
                <c:pt idx="8">
                  <c:v>17250</c:v>
                </c:pt>
                <c:pt idx="9">
                  <c:v>20750</c:v>
                </c:pt>
                <c:pt idx="10">
                  <c:v>24750</c:v>
                </c:pt>
                <c:pt idx="11">
                  <c:v>29750</c:v>
                </c:pt>
                <c:pt idx="12">
                  <c:v>35750</c:v>
                </c:pt>
                <c:pt idx="13">
                  <c:v>40750</c:v>
                </c:pt>
                <c:pt idx="14">
                  <c:v>44750</c:v>
                </c:pt>
                <c:pt idx="15">
                  <c:v>48250</c:v>
                </c:pt>
                <c:pt idx="16">
                  <c:v>51250</c:v>
                </c:pt>
                <c:pt idx="17">
                  <c:v>53750</c:v>
                </c:pt>
                <c:pt idx="18">
                  <c:v>56000</c:v>
                </c:pt>
                <c:pt idx="19">
                  <c:v>58000</c:v>
                </c:pt>
                <c:pt idx="20">
                  <c:v>59750</c:v>
                </c:pt>
                <c:pt idx="21">
                  <c:v>61250</c:v>
                </c:pt>
                <c:pt idx="22">
                  <c:v>62250</c:v>
                </c:pt>
                <c:pt idx="23">
                  <c:v>62750</c:v>
                </c:pt>
              </c:numCache>
            </c:numRef>
          </c:val>
          <c:extLst>
            <c:ext xmlns:c16="http://schemas.microsoft.com/office/drawing/2014/chart" uri="{C3380CC4-5D6E-409C-BE32-E72D297353CC}">
              <c16:uniqueId val="{00000009-F194-4C9E-BC1A-B677E535FA5E}"/>
            </c:ext>
          </c:extLst>
        </c:ser>
        <c:dLbls>
          <c:dLblPos val="inEnd"/>
          <c:showLegendKey val="0"/>
          <c:showVal val="1"/>
          <c:showCatName val="0"/>
          <c:showSerName val="0"/>
          <c:showPercent val="0"/>
          <c:showBubbleSize val="0"/>
        </c:dLbls>
        <c:gapWidth val="80"/>
        <c:overlap val="100"/>
        <c:axId val="189461208"/>
        <c:axId val="1"/>
      </c:barChart>
      <c:catAx>
        <c:axId val="189461208"/>
        <c:scaling>
          <c:orientation val="minMax"/>
        </c:scaling>
        <c:delete val="0"/>
        <c:axPos val="b"/>
        <c:numFmt formatCode="General" sourceLinked="0"/>
        <c:majorTickMark val="out"/>
        <c:minorTickMark val="none"/>
        <c:tickLblPos val="nextTo"/>
        <c:spPr>
          <a:noFill/>
          <a:ln w="12700" cap="flat" cmpd="sng" algn="ctr">
            <a:solidFill>
              <a:schemeClr val="tx1"/>
            </a:solidFill>
            <a:prstDash val="solid"/>
            <a:round/>
          </a:ln>
          <a:effectLst/>
        </c:spPr>
        <c:txPr>
          <a:bodyPr rot="-60000000" spcFirstLastPara="1" vertOverflow="ellipsis" vert="horz" wrap="square" anchor="ctr" anchorCtr="1"/>
          <a:lstStyle/>
          <a:p>
            <a:pPr>
              <a:defRPr sz="1200" b="1" i="0" u="none" strike="noStrike" kern="1200" baseline="0">
                <a:solidFill>
                  <a:schemeClr val="tx1"/>
                </a:solidFill>
                <a:latin typeface="Calibri"/>
                <a:ea typeface="Calibri"/>
                <a:cs typeface="Calibri"/>
              </a:defRPr>
            </a:pPr>
            <a:endParaRPr lang="en-US"/>
          </a:p>
        </c:txPr>
        <c:crossAx val="1"/>
        <c:crossesAt val="0"/>
        <c:auto val="0"/>
        <c:lblAlgn val="ctr"/>
        <c:lblOffset val="100"/>
        <c:tickLblSkip val="1"/>
        <c:tickMarkSkip val="1"/>
        <c:noMultiLvlLbl val="0"/>
      </c:catAx>
      <c:valAx>
        <c:axId val="1"/>
        <c:scaling>
          <c:orientation val="minMax"/>
          <c:min val="0"/>
        </c:scaling>
        <c:delete val="0"/>
        <c:axPos val="l"/>
        <c:numFmt formatCode="General" sourceLinked="1"/>
        <c:majorTickMark val="none"/>
        <c:minorTickMark val="out"/>
        <c:tickLblPos val="none"/>
        <c:spPr>
          <a:noFill/>
          <a:ln w="6350" cap="flat" cmpd="sng" algn="ctr">
            <a:noFill/>
            <a:prstDash val="solid"/>
            <a:round/>
          </a:ln>
          <a:effectLst/>
        </c:spPr>
        <c:txPr>
          <a:bodyPr rot="-60000000" spcFirstLastPara="1" vertOverflow="ellipsis" vert="horz" wrap="square" anchor="ctr" anchorCtr="1"/>
          <a:lstStyle/>
          <a:p>
            <a:pPr>
              <a:defRPr sz="1200" b="1" i="0" u="none" strike="noStrike" kern="1200" baseline="0">
                <a:solidFill>
                  <a:schemeClr val="tx1"/>
                </a:solidFill>
                <a:latin typeface="Calibri"/>
                <a:ea typeface="Calibri"/>
                <a:cs typeface="Calibri"/>
              </a:defRPr>
            </a:pPr>
            <a:endParaRPr lang="en-US"/>
          </a:p>
        </c:txPr>
        <c:crossAx val="189461208"/>
        <c:crosses val="autoZero"/>
        <c:crossBetween val="between"/>
        <c:majorUnit val="200"/>
      </c:valAx>
      <c:spPr>
        <a:noFill/>
        <a:ln w="25400">
          <a:noFill/>
        </a:ln>
        <a:effectLst/>
      </c:spPr>
    </c:plotArea>
    <c:plotVisOnly val="1"/>
    <c:dispBlanksAs val="gap"/>
    <c:showDLblsOverMax val="0"/>
  </c:chart>
  <c:spPr>
    <a:noFill/>
    <a:ln w="9525" cap="flat" cmpd="sng" algn="ctr">
      <a:noFill/>
      <a:prstDash val="solid"/>
    </a:ln>
    <a:effectLst/>
  </c:spPr>
  <c:txPr>
    <a:bodyPr/>
    <a:lstStyle/>
    <a:p>
      <a:pPr>
        <a:defRPr sz="1200" b="1" i="0" u="none" strike="noStrike" baseline="0">
          <a:solidFill>
            <a:schemeClr val="tx1"/>
          </a:solidFill>
          <a:latin typeface="Calibri"/>
          <a:ea typeface="Calibri"/>
          <a:cs typeface="Calibri"/>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84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idx="2"/>
          </p:nvPr>
        </p:nvSpPr>
        <p:spPr bwMode="auto">
          <a:xfrm>
            <a:off x="506413" y="617538"/>
            <a:ext cx="5791200" cy="4343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550573" y="5306096"/>
            <a:ext cx="579202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5127" name="pg num"/>
          <p:cNvSpPr>
            <a:spLocks noGrp="1" noChangeArrowheads="1"/>
          </p:cNvSpPr>
          <p:nvPr>
            <p:ph type="sldNum" sz="quarter" idx="5"/>
          </p:nvPr>
        </p:nvSpPr>
        <p:spPr bwMode="auto">
          <a:xfrm>
            <a:off x="6065725" y="9510615"/>
            <a:ext cx="539423"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100">
                <a:latin typeface="Arial" charset="0"/>
                <a:cs typeface="Arial Unicode MS" pitchFamily="34" charset="-128"/>
              </a:defRPr>
            </a:lvl1pPr>
          </a:lstStyle>
          <a:p>
            <a:fld id="{6311B90F-FD74-4963-A42E-8D13DC3134E2}" type="slidenum">
              <a:rPr lang="fr-FR"/>
              <a:pPr/>
              <a:t>‹#›</a:t>
            </a:fld>
            <a:endParaRPr lang="fr-FR" dirty="0"/>
          </a:p>
        </p:txBody>
      </p:sp>
      <p:sp>
        <p:nvSpPr>
          <p:cNvPr id="5128" name="doc id"/>
          <p:cNvSpPr>
            <a:spLocks noGrp="1" noChangeArrowheads="1"/>
          </p:cNvSpPr>
          <p:nvPr>
            <p:ph type="ftr" sz="quarter" idx="4"/>
          </p:nvPr>
        </p:nvSpPr>
        <p:spPr bwMode="auto">
          <a:xfrm>
            <a:off x="6307522" y="64600"/>
            <a:ext cx="65"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defTabSz="878790">
              <a:defRPr>
                <a:cs typeface="Arial Unicode MS" pitchFamily="34" charset="-128"/>
              </a:defRPr>
            </a:lvl1pPr>
          </a:lstStyle>
          <a:p>
            <a:endParaRPr lang="fr-FR" dirty="0"/>
          </a:p>
        </p:txBody>
      </p:sp>
    </p:spTree>
    <p:extLst>
      <p:ext uri="{BB962C8B-B14F-4D97-AF65-F5344CB8AC3E}">
        <p14:creationId xmlns:p14="http://schemas.microsoft.com/office/powerpoint/2010/main" val="3608505141"/>
      </p:ext>
    </p:extLst>
  </p:cSld>
  <p:clrMap bg1="lt1" tx1="dk1" bg2="lt2" tx2="dk2" accent1="accent1" accent2="accent2" accent3="accent3" accent4="accent4" accent5="accent5" accent6="accent6" hlink="hlink" folHlink="folHlink"/>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txBox="1">
            <a:spLocks noGrp="1" noChangeArrowheads="1"/>
          </p:cNvSpPr>
          <p:nvPr/>
        </p:nvSpPr>
        <p:spPr bwMode="auto">
          <a:xfrm>
            <a:off x="6065725" y="9510615"/>
            <a:ext cx="539423"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100">
                <a:solidFill>
                  <a:schemeClr val="tx1"/>
                </a:solidFill>
                <a:latin typeface="Calibri" pitchFamily="34" charset="0"/>
                <a:ea typeface="Arial Unicode MS" pitchFamily="34" charset="-128"/>
                <a:cs typeface="Arial Unicode MS" pitchFamily="34" charset="-128"/>
              </a:defRPr>
            </a:lvl1pPr>
            <a:lvl2pPr marL="741363" indent="-284163" eaLnBrk="0" hangingPunct="0">
              <a:defRPr sz="1100">
                <a:solidFill>
                  <a:schemeClr val="tx1"/>
                </a:solidFill>
                <a:latin typeface="Calibri" pitchFamily="34" charset="0"/>
                <a:ea typeface="Arial Unicode MS" pitchFamily="34" charset="-128"/>
                <a:cs typeface="Arial Unicode MS" pitchFamily="34" charset="-128"/>
              </a:defRPr>
            </a:lvl2pPr>
            <a:lvl3pPr marL="1141413" indent="-228600" eaLnBrk="0" hangingPunct="0">
              <a:defRPr sz="1100">
                <a:solidFill>
                  <a:schemeClr val="tx1"/>
                </a:solidFill>
                <a:latin typeface="Calibri" pitchFamily="34" charset="0"/>
                <a:ea typeface="Arial Unicode MS" pitchFamily="34" charset="-128"/>
                <a:cs typeface="Arial Unicode MS" pitchFamily="34" charset="-128"/>
              </a:defRPr>
            </a:lvl3pPr>
            <a:lvl4pPr marL="1595438" indent="-225425" eaLnBrk="0" hangingPunct="0">
              <a:defRPr sz="1100">
                <a:solidFill>
                  <a:schemeClr val="tx1"/>
                </a:solidFill>
                <a:latin typeface="Calibri" pitchFamily="34" charset="0"/>
                <a:ea typeface="Arial Unicode MS" pitchFamily="34" charset="-128"/>
                <a:cs typeface="Arial Unicode MS" pitchFamily="34" charset="-128"/>
              </a:defRPr>
            </a:lvl4pPr>
            <a:lvl5pPr marL="2054225" indent="-228600" eaLnBrk="0" hangingPunct="0">
              <a:defRPr sz="1100">
                <a:solidFill>
                  <a:schemeClr val="tx1"/>
                </a:solidFill>
                <a:latin typeface="Calibri" pitchFamily="34" charset="0"/>
                <a:ea typeface="Arial Unicode MS" pitchFamily="34" charset="-128"/>
                <a:cs typeface="Arial Unicode MS" pitchFamily="34" charset="-128"/>
              </a:defRPr>
            </a:lvl5pPr>
            <a:lvl6pPr marL="2511425"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6pPr>
            <a:lvl7pPr marL="2968625"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7pPr>
            <a:lvl8pPr marL="3425825"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8pPr>
            <a:lvl9pPr marL="3883025"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9pPr>
          </a:lstStyle>
          <a:p>
            <a:pPr algn="r" eaLnBrk="1" hangingPunct="1"/>
            <a:fld id="{79CB2C8A-7D2F-43E2-A9CF-C41C1BB8AFDD}" type="slidenum">
              <a:rPr lang="fr-FR">
                <a:latin typeface="Arial" charset="0"/>
              </a:rPr>
              <a:pPr algn="r" eaLnBrk="1" hangingPunct="1"/>
              <a:t>0</a:t>
            </a:fld>
            <a:endParaRPr lang="fr-FR" dirty="0">
              <a:latin typeface="Arial" charset="0"/>
            </a:endParaRPr>
          </a:p>
        </p:txBody>
      </p:sp>
      <p:sp>
        <p:nvSpPr>
          <p:cNvPr id="409603" name="Rectangle 7"/>
          <p:cNvSpPr txBox="1">
            <a:spLocks noGrp="1" noChangeArrowheads="1"/>
          </p:cNvSpPr>
          <p:nvPr/>
        </p:nvSpPr>
        <p:spPr bwMode="gray">
          <a:xfrm>
            <a:off x="6068911" y="9509044"/>
            <a:ext cx="536241"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935038" eaLnBrk="0" hangingPunct="0">
              <a:defRPr sz="1100">
                <a:solidFill>
                  <a:schemeClr val="tx1"/>
                </a:solidFill>
                <a:latin typeface="Calibri" pitchFamily="34" charset="0"/>
                <a:ea typeface="Arial Unicode MS" pitchFamily="34" charset="-128"/>
                <a:cs typeface="Arial Unicode MS" pitchFamily="34" charset="-128"/>
              </a:defRPr>
            </a:lvl1pPr>
            <a:lvl2pPr marL="741363" indent="-284163" defTabSz="935038" eaLnBrk="0" hangingPunct="0">
              <a:defRPr sz="1100">
                <a:solidFill>
                  <a:schemeClr val="tx1"/>
                </a:solidFill>
                <a:latin typeface="Calibri" pitchFamily="34" charset="0"/>
                <a:ea typeface="Arial Unicode MS" pitchFamily="34" charset="-128"/>
                <a:cs typeface="Arial Unicode MS" pitchFamily="34" charset="-128"/>
              </a:defRPr>
            </a:lvl2pPr>
            <a:lvl3pPr marL="1141413" indent="-228600" defTabSz="935038" eaLnBrk="0" hangingPunct="0">
              <a:defRPr sz="1100">
                <a:solidFill>
                  <a:schemeClr val="tx1"/>
                </a:solidFill>
                <a:latin typeface="Calibri" pitchFamily="34" charset="0"/>
                <a:ea typeface="Arial Unicode MS" pitchFamily="34" charset="-128"/>
                <a:cs typeface="Arial Unicode MS" pitchFamily="34" charset="-128"/>
              </a:defRPr>
            </a:lvl3pPr>
            <a:lvl4pPr marL="1595438" indent="-225425" defTabSz="935038" eaLnBrk="0" hangingPunct="0">
              <a:defRPr sz="1100">
                <a:solidFill>
                  <a:schemeClr val="tx1"/>
                </a:solidFill>
                <a:latin typeface="Calibri" pitchFamily="34" charset="0"/>
                <a:ea typeface="Arial Unicode MS" pitchFamily="34" charset="-128"/>
                <a:cs typeface="Arial Unicode MS" pitchFamily="34" charset="-128"/>
              </a:defRPr>
            </a:lvl4pPr>
            <a:lvl5pPr marL="2054225" indent="-228600" defTabSz="935038" eaLnBrk="0" hangingPunct="0">
              <a:defRPr sz="1100">
                <a:solidFill>
                  <a:schemeClr val="tx1"/>
                </a:solidFill>
                <a:latin typeface="Calibri" pitchFamily="34" charset="0"/>
                <a:ea typeface="Arial Unicode MS" pitchFamily="34" charset="-128"/>
                <a:cs typeface="Arial Unicode MS" pitchFamily="34" charset="-128"/>
              </a:defRPr>
            </a:lvl5pPr>
            <a:lvl6pPr marL="2511425" indent="-228600" defTabSz="935038"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6pPr>
            <a:lvl7pPr marL="2968625" indent="-228600" defTabSz="935038"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7pPr>
            <a:lvl8pPr marL="3425825" indent="-228600" defTabSz="935038"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8pPr>
            <a:lvl9pPr marL="3883025" indent="-228600" defTabSz="935038"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9pPr>
          </a:lstStyle>
          <a:p>
            <a:pPr algn="r" eaLnBrk="1" hangingPunct="1"/>
            <a:fld id="{F8B49C97-B9DF-4915-9FC9-3235BAFFBD10}" type="slidenum">
              <a:rPr lang="fr-FR">
                <a:latin typeface="Arial" charset="0"/>
              </a:rPr>
              <a:pPr algn="r" eaLnBrk="1" hangingPunct="1"/>
              <a:t>0</a:t>
            </a:fld>
            <a:endParaRPr lang="fr-FR" dirty="0">
              <a:latin typeface="Arial" charset="0"/>
            </a:endParaRPr>
          </a:p>
        </p:txBody>
      </p:sp>
      <p:sp>
        <p:nvSpPr>
          <p:cNvPr id="409604" name="Rectangle 2"/>
          <p:cNvSpPr>
            <a:spLocks noGrp="1" noRot="1" noChangeAspect="1" noChangeArrowheads="1" noTextEdit="1"/>
          </p:cNvSpPr>
          <p:nvPr>
            <p:ph type="sldImg"/>
          </p:nvPr>
        </p:nvSpPr>
        <p:spPr>
          <a:xfrm>
            <a:off x="508000" y="617538"/>
            <a:ext cx="5789613" cy="4343400"/>
          </a:xfrm>
          <a:ln/>
        </p:spPr>
      </p:sp>
      <p:sp>
        <p:nvSpPr>
          <p:cNvPr id="409605" name="Rectangle 3"/>
          <p:cNvSpPr>
            <a:spLocks noGrp="1" noChangeArrowheads="1"/>
          </p:cNvSpPr>
          <p:nvPr>
            <p:ph type="body" idx="1"/>
          </p:nvPr>
        </p:nvSpPr>
        <p:spPr>
          <a:xfrm>
            <a:off x="552156" y="5301357"/>
            <a:ext cx="5790436" cy="246221"/>
          </a:xfrm>
          <a:noFill/>
        </p:spPr>
        <p:txBody>
          <a:bodyPr/>
          <a:lstStyle/>
          <a:p>
            <a:endParaRPr lang="fr-FR" dirty="0"/>
          </a:p>
        </p:txBody>
      </p:sp>
    </p:spTree>
    <p:extLst>
      <p:ext uri="{BB962C8B-B14F-4D97-AF65-F5344CB8AC3E}">
        <p14:creationId xmlns:p14="http://schemas.microsoft.com/office/powerpoint/2010/main" val="1934529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540157" y="5335101"/>
            <a:ext cx="5682463" cy="247567"/>
          </a:xfrm>
        </p:spPr>
        <p:txBody>
          <a:bodyPr/>
          <a:lstStyle/>
          <a:p>
            <a:endParaRPr lang="fr-FR" dirty="0"/>
          </a:p>
        </p:txBody>
      </p:sp>
      <p:sp>
        <p:nvSpPr>
          <p:cNvPr id="4" name="Espace réservé du numéro de diapositive 3"/>
          <p:cNvSpPr>
            <a:spLocks noGrp="1"/>
          </p:cNvSpPr>
          <p:nvPr>
            <p:ph type="sldNum" sz="quarter" idx="10"/>
          </p:nvPr>
        </p:nvSpPr>
        <p:spPr/>
        <p:txBody>
          <a:bodyPr/>
          <a:lstStyle/>
          <a:p>
            <a:fld id="{0B67E43B-9527-4910-B2B7-293A2C498DD2}" type="slidenum">
              <a:rPr lang="fr-FR" smtClean="0">
                <a:solidFill>
                  <a:prstClr val="black"/>
                </a:solidFill>
              </a:rPr>
              <a:pPr/>
              <a:t>1</a:t>
            </a:fld>
            <a:endParaRPr lang="fr-FR" dirty="0">
              <a:solidFill>
                <a:prstClr val="black"/>
              </a:solidFill>
            </a:endParaRPr>
          </a:p>
        </p:txBody>
      </p:sp>
    </p:spTree>
    <p:extLst>
      <p:ext uri="{BB962C8B-B14F-4D97-AF65-F5344CB8AC3E}">
        <p14:creationId xmlns:p14="http://schemas.microsoft.com/office/powerpoint/2010/main" val="1571576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8894" name="Diapositive think-cell" r:id="rId5" imgW="270" imgH="270" progId="TCLayout.ActiveDocument.1">
                  <p:embed/>
                </p:oleObj>
              </mc:Choice>
              <mc:Fallback>
                <p:oleObj name="Diapositive think-cell" r:id="rId5" imgW="270" imgH="270" progId="TCLayout.ActiveDocument.1">
                  <p:embed/>
                  <p:pic>
                    <p:nvPicPr>
                      <p:cNvPr id="0" name="Picture 4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dirty="0"/>
              <a:t>Click to </a:t>
            </a:r>
            <a:r>
              <a:rPr lang="fr-FR" dirty="0" err="1"/>
              <a:t>edit</a:t>
            </a:r>
            <a:r>
              <a:rPr lang="fr-FR" dirty="0"/>
              <a:t> Master </a:t>
            </a:r>
            <a:r>
              <a:rPr lang="fr-FR" dirty="0" err="1"/>
              <a:t>title</a:t>
            </a:r>
            <a:r>
              <a:rPr lang="fr-FR" dirty="0"/>
              <a:t> style</a:t>
            </a:r>
          </a:p>
        </p:txBody>
      </p:sp>
      <p:sp>
        <p:nvSpPr>
          <p:cNvPr id="4" name="Slide Number Placeholder 2"/>
          <p:cNvSpPr>
            <a:spLocks noGrp="1"/>
          </p:cNvSpPr>
          <p:nvPr>
            <p:ph type="sldNum" sz="quarter" idx="10"/>
          </p:nvPr>
        </p:nvSpPr>
        <p:spPr>
          <a:xfrm>
            <a:off x="8545513" y="6435725"/>
            <a:ext cx="195262" cy="152400"/>
          </a:xfrm>
        </p:spPr>
        <p:txBody>
          <a:bodyPr/>
          <a:lstStyle>
            <a:lvl1pPr>
              <a:defRPr smtClean="0">
                <a:solidFill>
                  <a:schemeClr val="tx1"/>
                </a:solidFill>
                <a:latin typeface="Calibri" panose="020F0502020204030204" pitchFamily="34" charset="0"/>
              </a:defRPr>
            </a:lvl1pPr>
          </a:lstStyle>
          <a:p>
            <a:pPr>
              <a:defRPr/>
            </a:pPr>
            <a:fld id="{58A0FD7E-0D94-4901-B2BB-40432E84C57C}" type="slidenum">
              <a:rPr lang="fr-FR" smtClean="0"/>
              <a:pPr>
                <a:defRPr/>
              </a:pPr>
              <a:t>‹#›</a:t>
            </a:fld>
            <a:r>
              <a:rPr lang="fr-FR" dirty="0"/>
              <a:t> </a:t>
            </a:r>
          </a:p>
        </p:txBody>
      </p:sp>
      <p:sp>
        <p:nvSpPr>
          <p:cNvPr id="7" name="SlideLogoSeparator"/>
          <p:cNvSpPr>
            <a:spLocks noChangeArrowheads="1"/>
          </p:cNvSpPr>
          <p:nvPr userDrawn="1">
            <p:custDataLst>
              <p:tags r:id="rId3"/>
            </p:custDataLst>
          </p:nvPr>
        </p:nvSpPr>
        <p:spPr bwMode="auto">
          <a:xfrm>
            <a:off x="8418124" y="6402924"/>
            <a:ext cx="400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fr-FR" sz="1200" dirty="0">
                <a:solidFill>
                  <a:schemeClr val="bg1"/>
                </a:solidFill>
                <a:latin typeface="Arial" charset="0"/>
                <a:cs typeface="Arial Unicode MS" pitchFamily="34" charset="-128"/>
              </a:rPr>
              <a:t>|</a:t>
            </a:r>
          </a:p>
        </p:txBody>
      </p:sp>
    </p:spTree>
    <p:extLst>
      <p:ext uri="{BB962C8B-B14F-4D97-AF65-F5344CB8AC3E}">
        <p14:creationId xmlns:p14="http://schemas.microsoft.com/office/powerpoint/2010/main" val="215419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84930" y="289703"/>
            <a:ext cx="7617222" cy="292388"/>
          </a:xfrm>
        </p:spPr>
        <p:txBody>
          <a:bodyPr/>
          <a:lstStyle/>
          <a:p>
            <a:r>
              <a:rPr lang="fr-FR" dirty="0"/>
              <a:t>Modifiez le style du titre</a:t>
            </a:r>
          </a:p>
        </p:txBody>
      </p:sp>
      <p:sp>
        <p:nvSpPr>
          <p:cNvPr id="7" name="Rectangle 280"/>
          <p:cNvSpPr>
            <a:spLocks noGrp="1" noChangeArrowheads="1"/>
          </p:cNvSpPr>
          <p:nvPr>
            <p:ph type="sldNum" sz="quarter" idx="4"/>
          </p:nvPr>
        </p:nvSpPr>
        <p:spPr bwMode="auto">
          <a:xfrm>
            <a:off x="8545513" y="6435725"/>
            <a:ext cx="195262"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sz="1000">
                <a:solidFill>
                  <a:schemeClr val="tx1"/>
                </a:solidFill>
              </a:defRPr>
            </a:lvl1pPr>
          </a:lstStyle>
          <a:p>
            <a:fld id="{4BD55B75-ADE8-4326-9C62-A6814DDC4408}" type="slidenum">
              <a:rPr lang="fr-FR" smtClean="0"/>
              <a:pPr/>
              <a:t>‹#›</a:t>
            </a:fld>
            <a:r>
              <a:rPr lang="fr-FR" dirty="0"/>
              <a:t> </a:t>
            </a:r>
          </a:p>
        </p:txBody>
      </p:sp>
    </p:spTree>
    <p:extLst>
      <p:ext uri="{BB962C8B-B14F-4D97-AF65-F5344CB8AC3E}">
        <p14:creationId xmlns:p14="http://schemas.microsoft.com/office/powerpoint/2010/main" val="292501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5004" name="Diapositive think-cell" r:id="rId5" imgW="270" imgH="270" progId="TCLayout.ActiveDocument.1">
                  <p:embed/>
                </p:oleObj>
              </mc:Choice>
              <mc:Fallback>
                <p:oleObj name="Diapositive think-cell" r:id="rId5" imgW="270" imgH="270" progId="TCLayout.ActiveDocument.1">
                  <p:embed/>
                  <p:pic>
                    <p:nvPicPr>
                      <p:cNvPr id="8" name="Object 7"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dirty="0"/>
              <a:t>Click to </a:t>
            </a:r>
            <a:r>
              <a:rPr lang="fr-FR" dirty="0" err="1"/>
              <a:t>edit</a:t>
            </a:r>
            <a:r>
              <a:rPr lang="fr-FR" dirty="0"/>
              <a:t> Master </a:t>
            </a:r>
            <a:r>
              <a:rPr lang="fr-FR" dirty="0" err="1"/>
              <a:t>title</a:t>
            </a:r>
            <a:r>
              <a:rPr lang="fr-FR" dirty="0"/>
              <a:t> style</a:t>
            </a:r>
          </a:p>
        </p:txBody>
      </p:sp>
      <p:sp>
        <p:nvSpPr>
          <p:cNvPr id="4" name="Slide Number Placeholder 2"/>
          <p:cNvSpPr>
            <a:spLocks noGrp="1"/>
          </p:cNvSpPr>
          <p:nvPr>
            <p:ph type="sldNum" sz="quarter" idx="10"/>
          </p:nvPr>
        </p:nvSpPr>
        <p:spPr>
          <a:xfrm>
            <a:off x="8545513" y="6435725"/>
            <a:ext cx="195262" cy="152400"/>
          </a:xfrm>
        </p:spPr>
        <p:txBody>
          <a:bodyPr/>
          <a:lstStyle>
            <a:lvl1pPr>
              <a:defRPr smtClean="0">
                <a:solidFill>
                  <a:schemeClr val="tx1"/>
                </a:solidFill>
                <a:latin typeface="Calibri" panose="020F0502020204030204" pitchFamily="34" charset="0"/>
              </a:defRPr>
            </a:lvl1pPr>
          </a:lstStyle>
          <a:p>
            <a:pPr>
              <a:defRPr/>
            </a:pPr>
            <a:fld id="{58A0FD7E-0D94-4901-B2BB-40432E84C57C}" type="slidenum">
              <a:rPr lang="fr-FR" smtClean="0"/>
              <a:pPr>
                <a:defRPr/>
              </a:pPr>
              <a:t>‹#›</a:t>
            </a:fld>
            <a:r>
              <a:rPr lang="fr-FR" dirty="0"/>
              <a:t> </a:t>
            </a:r>
          </a:p>
        </p:txBody>
      </p:sp>
      <p:sp>
        <p:nvSpPr>
          <p:cNvPr id="7" name="SlideLogoSeparator"/>
          <p:cNvSpPr>
            <a:spLocks noChangeArrowheads="1"/>
          </p:cNvSpPr>
          <p:nvPr userDrawn="1">
            <p:custDataLst>
              <p:tags r:id="rId3"/>
            </p:custDataLst>
          </p:nvPr>
        </p:nvSpPr>
        <p:spPr bwMode="auto">
          <a:xfrm>
            <a:off x="8418124" y="6402924"/>
            <a:ext cx="400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fr-FR" sz="1200" dirty="0">
                <a:solidFill>
                  <a:schemeClr val="bg1"/>
                </a:solidFill>
                <a:latin typeface="Arial" charset="0"/>
                <a:cs typeface="Arial Unicode MS" pitchFamily="34" charset="-128"/>
              </a:rPr>
              <a:t>|</a:t>
            </a:r>
          </a:p>
        </p:txBody>
      </p:sp>
    </p:spTree>
    <p:extLst>
      <p:ext uri="{BB962C8B-B14F-4D97-AF65-F5344CB8AC3E}">
        <p14:creationId xmlns:p14="http://schemas.microsoft.com/office/powerpoint/2010/main" val="87941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1.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3.vml"/><Relationship Id="rId7"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oleObject" Target="../embeddings/oleObject3.bin"/><Relationship Id="rId5" Type="http://schemas.openxmlformats.org/officeDocument/2006/relationships/tags" Target="../tags/tag7.xml"/><Relationship Id="rId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151554" name="Object 2" hidden="1"/>
          <p:cNvGraphicFramePr>
            <a:graphicFrameLocks/>
          </p:cNvGraphicFramePr>
          <p:nvPr>
            <p:custDataLst>
              <p:tags r:id="rId5"/>
            </p:custDataLst>
            <p:extLst>
              <p:ext uri="{D42A27DB-BD31-4B8C-83A1-F6EECF244321}">
                <p14:modId xmlns:p14="http://schemas.microsoft.com/office/powerpoint/2010/main" val="278452266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54201" name="Diapositive think-cell" r:id="rId7" imgW="360" imgH="360" progId="TCLayout.ActiveDocument.1">
                  <p:embed/>
                </p:oleObj>
              </mc:Choice>
              <mc:Fallback>
                <p:oleObj name="Diapositive think-cell" r:id="rId7" imgW="360" imgH="360" progId="TCLayout.ActiveDocument.1">
                  <p:embed/>
                  <p:pic>
                    <p:nvPicPr>
                      <p:cNvPr id="0" name="Picture 12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556" name="McK 2. Slide Title"/>
          <p:cNvSpPr>
            <a:spLocks noGrp="1" noChangeArrowheads="1"/>
          </p:cNvSpPr>
          <p:nvPr>
            <p:ph type="title"/>
          </p:nvPr>
        </p:nvSpPr>
        <p:spPr bwMode="auto">
          <a:xfrm>
            <a:off x="119063" y="258863"/>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fr-FR" dirty="0"/>
              <a:t>Click to </a:t>
            </a:r>
            <a:r>
              <a:rPr lang="fr-FR" dirty="0" err="1"/>
              <a:t>edit</a:t>
            </a:r>
            <a:r>
              <a:rPr lang="fr-FR" dirty="0"/>
              <a:t> Master </a:t>
            </a:r>
            <a:r>
              <a:rPr lang="fr-FR" dirty="0" err="1"/>
              <a:t>title</a:t>
            </a:r>
            <a:r>
              <a:rPr lang="fr-FR" dirty="0"/>
              <a:t> style</a:t>
            </a:r>
          </a:p>
        </p:txBody>
      </p:sp>
      <p:sp>
        <p:nvSpPr>
          <p:cNvPr id="151562" name="doc id"/>
          <p:cNvSpPr>
            <a:spLocks noChangeArrowheads="1"/>
          </p:cNvSpPr>
          <p:nvPr/>
        </p:nvSpPr>
        <p:spPr bwMode="auto">
          <a:xfrm>
            <a:off x="7847013" y="457200"/>
            <a:ext cx="657225"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endParaRPr lang="fr-FR" sz="800" dirty="0"/>
          </a:p>
        </p:txBody>
      </p:sp>
      <p:sp>
        <p:nvSpPr>
          <p:cNvPr id="151567" name="SlideLogoSeparator"/>
          <p:cNvSpPr>
            <a:spLocks noChangeArrowheads="1"/>
          </p:cNvSpPr>
          <p:nvPr>
            <p:custDataLst>
              <p:tags r:id="rId6"/>
            </p:custDataLst>
          </p:nvPr>
        </p:nvSpPr>
        <p:spPr bwMode="auto">
          <a:xfrm>
            <a:off x="8418124" y="6402924"/>
            <a:ext cx="400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fr-FR" sz="1200" dirty="0">
                <a:solidFill>
                  <a:schemeClr val="bg1"/>
                </a:solidFill>
                <a:latin typeface="Arial" charset="0"/>
                <a:cs typeface="Arial Unicode MS" pitchFamily="34" charset="-128"/>
              </a:rPr>
              <a:t>|</a:t>
            </a:r>
          </a:p>
        </p:txBody>
      </p:sp>
      <p:sp>
        <p:nvSpPr>
          <p:cNvPr id="1304" name="Rectangle 280"/>
          <p:cNvSpPr>
            <a:spLocks noGrp="1" noChangeArrowheads="1"/>
          </p:cNvSpPr>
          <p:nvPr>
            <p:ph type="sldNum" sz="quarter" idx="4"/>
          </p:nvPr>
        </p:nvSpPr>
        <p:spPr bwMode="auto">
          <a:xfrm>
            <a:off x="8545513" y="6435725"/>
            <a:ext cx="195262"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sz="1000">
                <a:solidFill>
                  <a:schemeClr val="tx1"/>
                </a:solidFill>
                <a:latin typeface="Calibri" panose="020F0502020204030204" pitchFamily="34" charset="0"/>
                <a:cs typeface="Arial Unicode MS" pitchFamily="34" charset="-128"/>
              </a:defRPr>
            </a:lvl1pPr>
          </a:lstStyle>
          <a:p>
            <a:pPr>
              <a:defRPr/>
            </a:pPr>
            <a:fld id="{89C47143-B39E-40F5-AFEB-B3C1889AA9D5}" type="slidenum">
              <a:rPr lang="fr-FR" smtClean="0"/>
              <a:pPr>
                <a:defRPr/>
              </a:pPr>
              <a:t>‹#›</a:t>
            </a:fld>
            <a:r>
              <a:rPr lang="fr-FR" dirty="0"/>
              <a:t> </a:t>
            </a:r>
          </a:p>
        </p:txBody>
      </p:sp>
    </p:spTree>
  </p:cSld>
  <p:clrMap bg1="lt1" tx1="dk1" bg2="lt2" tx2="dk2" accent1="accent1" accent2="accent2" accent3="accent3" accent4="accent4" accent5="accent5" accent6="accent6" hlink="hlink" folHlink="folHlink"/>
  <p:sldLayoutIdLst>
    <p:sldLayoutId id="2147483686" r:id="rId1"/>
    <p:sldLayoutId id="2147483754" r:id="rId2"/>
  </p:sldLayoutIdLst>
  <p:hf hdr="0" ftr="0" dt="0"/>
  <p:txStyles>
    <p:titleStyle>
      <a:lvl1pPr algn="l" defTabSz="895350" rtl="0" fontAlgn="base">
        <a:spcBef>
          <a:spcPct val="0"/>
        </a:spcBef>
        <a:spcAft>
          <a:spcPct val="0"/>
        </a:spcAft>
        <a:defRPr sz="2000" b="1">
          <a:solidFill>
            <a:schemeClr val="tx2"/>
          </a:solidFill>
          <a:latin typeface="Calibri" panose="020F0502020204030204" pitchFamily="34" charset="0"/>
          <a:ea typeface="+mj-ea"/>
          <a:cs typeface="+mj-cs"/>
        </a:defRPr>
      </a:lvl1pPr>
      <a:lvl2pPr algn="l" defTabSz="895350" rtl="0" fontAlgn="base">
        <a:spcBef>
          <a:spcPct val="0"/>
        </a:spcBef>
        <a:spcAft>
          <a:spcPct val="0"/>
        </a:spcAft>
        <a:defRPr sz="1900" b="1">
          <a:solidFill>
            <a:schemeClr val="tx2"/>
          </a:solidFill>
          <a:latin typeface="Arial" charset="0"/>
          <a:cs typeface="Arial" charset="0"/>
        </a:defRPr>
      </a:lvl2pPr>
      <a:lvl3pPr algn="l" defTabSz="895350" rtl="0" fontAlgn="base">
        <a:spcBef>
          <a:spcPct val="0"/>
        </a:spcBef>
        <a:spcAft>
          <a:spcPct val="0"/>
        </a:spcAft>
        <a:defRPr sz="1900" b="1">
          <a:solidFill>
            <a:schemeClr val="tx2"/>
          </a:solidFill>
          <a:latin typeface="Arial" charset="0"/>
          <a:cs typeface="Arial" charset="0"/>
        </a:defRPr>
      </a:lvl3pPr>
      <a:lvl4pPr algn="l" defTabSz="895350" rtl="0" fontAlgn="base">
        <a:spcBef>
          <a:spcPct val="0"/>
        </a:spcBef>
        <a:spcAft>
          <a:spcPct val="0"/>
        </a:spcAft>
        <a:defRPr sz="1900" b="1">
          <a:solidFill>
            <a:schemeClr val="tx2"/>
          </a:solidFill>
          <a:latin typeface="Arial" charset="0"/>
          <a:cs typeface="Arial" charset="0"/>
        </a:defRPr>
      </a:lvl4pPr>
      <a:lvl5pPr algn="l" defTabSz="895350" rtl="0" fontAlgn="base">
        <a:spcBef>
          <a:spcPct val="0"/>
        </a:spcBef>
        <a:spcAft>
          <a:spcPct val="0"/>
        </a:spcAft>
        <a:defRPr sz="1900" b="1">
          <a:solidFill>
            <a:schemeClr val="tx2"/>
          </a:solidFill>
          <a:latin typeface="Arial" charset="0"/>
          <a:cs typeface="Arial" charset="0"/>
        </a:defRPr>
      </a:lvl5pPr>
      <a:lvl6pPr marL="457200" algn="l" defTabSz="895350" rtl="0" fontAlgn="base">
        <a:spcBef>
          <a:spcPct val="0"/>
        </a:spcBef>
        <a:spcAft>
          <a:spcPct val="0"/>
        </a:spcAft>
        <a:defRPr sz="1900" b="1">
          <a:solidFill>
            <a:schemeClr val="tx2"/>
          </a:solidFill>
          <a:latin typeface="Arial" charset="0"/>
          <a:cs typeface="Arial" charset="0"/>
        </a:defRPr>
      </a:lvl6pPr>
      <a:lvl7pPr marL="914400" algn="l" defTabSz="895350" rtl="0" fontAlgn="base">
        <a:spcBef>
          <a:spcPct val="0"/>
        </a:spcBef>
        <a:spcAft>
          <a:spcPct val="0"/>
        </a:spcAft>
        <a:defRPr sz="1900" b="1">
          <a:solidFill>
            <a:schemeClr val="tx2"/>
          </a:solidFill>
          <a:latin typeface="Arial" charset="0"/>
          <a:cs typeface="Arial" charset="0"/>
        </a:defRPr>
      </a:lvl7pPr>
      <a:lvl8pPr marL="1371600" algn="l" defTabSz="895350" rtl="0" fontAlgn="base">
        <a:spcBef>
          <a:spcPct val="0"/>
        </a:spcBef>
        <a:spcAft>
          <a:spcPct val="0"/>
        </a:spcAft>
        <a:defRPr sz="1900" b="1">
          <a:solidFill>
            <a:schemeClr val="tx2"/>
          </a:solidFill>
          <a:latin typeface="Arial" charset="0"/>
          <a:cs typeface="Arial" charset="0"/>
        </a:defRPr>
      </a:lvl8pPr>
      <a:lvl9pPr marL="1828800" algn="l" defTabSz="895350" rtl="0" fontAlgn="base">
        <a:spcBef>
          <a:spcPct val="0"/>
        </a:spcBef>
        <a:spcAft>
          <a:spcPct val="0"/>
        </a:spcAft>
        <a:defRPr sz="1900" b="1">
          <a:solidFill>
            <a:schemeClr val="tx2"/>
          </a:solidFill>
          <a:latin typeface="Arial" charset="0"/>
          <a:cs typeface="Arial" charset="0"/>
        </a:defRPr>
      </a:lvl9pPr>
    </p:titleStyle>
    <p:body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151554" name="Object 2" hidden="1"/>
          <p:cNvGraphicFramePr>
            <a:graphicFrameLocks/>
          </p:cNvGraphicFramePr>
          <p:nvPr>
            <p:custDataLst>
              <p:tags r:id="rId4"/>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93980" name="Diapositive think-cell" r:id="rId6" imgW="360" imgH="360" progId="TCLayout.ActiveDocument.1">
                  <p:embed/>
                </p:oleObj>
              </mc:Choice>
              <mc:Fallback>
                <p:oleObj name="Diapositive think-cell" r:id="rId6" imgW="360" imgH="360" progId="TCLayout.ActiveDocument.1">
                  <p:embed/>
                  <p:pic>
                    <p:nvPicPr>
                      <p:cNvPr id="151554" name="Object 2" hidden="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556" name="McK 2. Slide Title"/>
          <p:cNvSpPr>
            <a:spLocks noGrp="1" noChangeArrowheads="1"/>
          </p:cNvSpPr>
          <p:nvPr>
            <p:ph type="title"/>
          </p:nvPr>
        </p:nvSpPr>
        <p:spPr bwMode="auto">
          <a:xfrm>
            <a:off x="119063" y="258863"/>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fr-FR" dirty="0"/>
              <a:t>Click to </a:t>
            </a:r>
            <a:r>
              <a:rPr lang="fr-FR" dirty="0" err="1"/>
              <a:t>edit</a:t>
            </a:r>
            <a:r>
              <a:rPr lang="fr-FR" dirty="0"/>
              <a:t> Master </a:t>
            </a:r>
            <a:r>
              <a:rPr lang="fr-FR" dirty="0" err="1"/>
              <a:t>title</a:t>
            </a:r>
            <a:r>
              <a:rPr lang="fr-FR" dirty="0"/>
              <a:t> style</a:t>
            </a:r>
          </a:p>
        </p:txBody>
      </p:sp>
      <p:sp>
        <p:nvSpPr>
          <p:cNvPr id="151562" name="doc id"/>
          <p:cNvSpPr>
            <a:spLocks noChangeArrowheads="1"/>
          </p:cNvSpPr>
          <p:nvPr/>
        </p:nvSpPr>
        <p:spPr bwMode="auto">
          <a:xfrm>
            <a:off x="7847013" y="457200"/>
            <a:ext cx="657225"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endParaRPr lang="fr-FR" sz="800" dirty="0"/>
          </a:p>
        </p:txBody>
      </p:sp>
      <p:sp>
        <p:nvSpPr>
          <p:cNvPr id="151567" name="SlideLogoSeparator"/>
          <p:cNvSpPr>
            <a:spLocks noChangeArrowheads="1"/>
          </p:cNvSpPr>
          <p:nvPr>
            <p:custDataLst>
              <p:tags r:id="rId5"/>
            </p:custDataLst>
          </p:nvPr>
        </p:nvSpPr>
        <p:spPr bwMode="auto">
          <a:xfrm>
            <a:off x="8418124" y="6402924"/>
            <a:ext cx="400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fr-FR" sz="1200" dirty="0">
                <a:solidFill>
                  <a:schemeClr val="bg1"/>
                </a:solidFill>
                <a:latin typeface="Arial" charset="0"/>
                <a:cs typeface="Arial Unicode MS" pitchFamily="34" charset="-128"/>
              </a:rPr>
              <a:t>|</a:t>
            </a:r>
          </a:p>
        </p:txBody>
      </p:sp>
      <p:sp>
        <p:nvSpPr>
          <p:cNvPr id="1304" name="Rectangle 280"/>
          <p:cNvSpPr>
            <a:spLocks noGrp="1" noChangeArrowheads="1"/>
          </p:cNvSpPr>
          <p:nvPr>
            <p:ph type="sldNum" sz="quarter" idx="4"/>
          </p:nvPr>
        </p:nvSpPr>
        <p:spPr bwMode="auto">
          <a:xfrm>
            <a:off x="8545513" y="6435725"/>
            <a:ext cx="195262"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sz="1000">
                <a:solidFill>
                  <a:schemeClr val="tx1"/>
                </a:solidFill>
                <a:latin typeface="Calibri" panose="020F0502020204030204" pitchFamily="34" charset="0"/>
                <a:cs typeface="Arial Unicode MS" pitchFamily="34" charset="-128"/>
              </a:defRPr>
            </a:lvl1pPr>
          </a:lstStyle>
          <a:p>
            <a:pPr>
              <a:defRPr/>
            </a:pPr>
            <a:fld id="{89C47143-B39E-40F5-AFEB-B3C1889AA9D5}" type="slidenum">
              <a:rPr lang="fr-FR" smtClean="0"/>
              <a:pPr>
                <a:defRPr/>
              </a:pPr>
              <a:t>‹#›</a:t>
            </a:fld>
            <a:r>
              <a:rPr lang="fr-FR" dirty="0"/>
              <a:t> </a:t>
            </a:r>
          </a:p>
        </p:txBody>
      </p:sp>
    </p:spTree>
    <p:extLst>
      <p:ext uri="{BB962C8B-B14F-4D97-AF65-F5344CB8AC3E}">
        <p14:creationId xmlns:p14="http://schemas.microsoft.com/office/powerpoint/2010/main" val="1610584815"/>
      </p:ext>
    </p:extLst>
  </p:cSld>
  <p:clrMap bg1="lt1" tx1="dk1" bg2="lt2" tx2="dk2" accent1="accent1" accent2="accent2" accent3="accent3" accent4="accent4" accent5="accent5" accent6="accent6" hlink="hlink" folHlink="folHlink"/>
  <p:sldLayoutIdLst>
    <p:sldLayoutId id="2147483756" r:id="rId1"/>
  </p:sldLayoutIdLst>
  <p:hf hdr="0" ftr="0" dt="0"/>
  <p:txStyles>
    <p:titleStyle>
      <a:lvl1pPr algn="l" defTabSz="895350" rtl="0" fontAlgn="base">
        <a:spcBef>
          <a:spcPct val="0"/>
        </a:spcBef>
        <a:spcAft>
          <a:spcPct val="0"/>
        </a:spcAft>
        <a:defRPr sz="2000" b="1">
          <a:solidFill>
            <a:schemeClr val="tx2"/>
          </a:solidFill>
          <a:latin typeface="Calibri" panose="020F0502020204030204" pitchFamily="34" charset="0"/>
          <a:ea typeface="+mj-ea"/>
          <a:cs typeface="+mj-cs"/>
        </a:defRPr>
      </a:lvl1pPr>
      <a:lvl2pPr algn="l" defTabSz="895350" rtl="0" fontAlgn="base">
        <a:spcBef>
          <a:spcPct val="0"/>
        </a:spcBef>
        <a:spcAft>
          <a:spcPct val="0"/>
        </a:spcAft>
        <a:defRPr sz="1900" b="1">
          <a:solidFill>
            <a:schemeClr val="tx2"/>
          </a:solidFill>
          <a:latin typeface="Arial" charset="0"/>
          <a:cs typeface="Arial" charset="0"/>
        </a:defRPr>
      </a:lvl2pPr>
      <a:lvl3pPr algn="l" defTabSz="895350" rtl="0" fontAlgn="base">
        <a:spcBef>
          <a:spcPct val="0"/>
        </a:spcBef>
        <a:spcAft>
          <a:spcPct val="0"/>
        </a:spcAft>
        <a:defRPr sz="1900" b="1">
          <a:solidFill>
            <a:schemeClr val="tx2"/>
          </a:solidFill>
          <a:latin typeface="Arial" charset="0"/>
          <a:cs typeface="Arial" charset="0"/>
        </a:defRPr>
      </a:lvl3pPr>
      <a:lvl4pPr algn="l" defTabSz="895350" rtl="0" fontAlgn="base">
        <a:spcBef>
          <a:spcPct val="0"/>
        </a:spcBef>
        <a:spcAft>
          <a:spcPct val="0"/>
        </a:spcAft>
        <a:defRPr sz="1900" b="1">
          <a:solidFill>
            <a:schemeClr val="tx2"/>
          </a:solidFill>
          <a:latin typeface="Arial" charset="0"/>
          <a:cs typeface="Arial" charset="0"/>
        </a:defRPr>
      </a:lvl4pPr>
      <a:lvl5pPr algn="l" defTabSz="895350" rtl="0" fontAlgn="base">
        <a:spcBef>
          <a:spcPct val="0"/>
        </a:spcBef>
        <a:spcAft>
          <a:spcPct val="0"/>
        </a:spcAft>
        <a:defRPr sz="1900" b="1">
          <a:solidFill>
            <a:schemeClr val="tx2"/>
          </a:solidFill>
          <a:latin typeface="Arial" charset="0"/>
          <a:cs typeface="Arial" charset="0"/>
        </a:defRPr>
      </a:lvl5pPr>
      <a:lvl6pPr marL="457200" algn="l" defTabSz="895350" rtl="0" fontAlgn="base">
        <a:spcBef>
          <a:spcPct val="0"/>
        </a:spcBef>
        <a:spcAft>
          <a:spcPct val="0"/>
        </a:spcAft>
        <a:defRPr sz="1900" b="1">
          <a:solidFill>
            <a:schemeClr val="tx2"/>
          </a:solidFill>
          <a:latin typeface="Arial" charset="0"/>
          <a:cs typeface="Arial" charset="0"/>
        </a:defRPr>
      </a:lvl6pPr>
      <a:lvl7pPr marL="914400" algn="l" defTabSz="895350" rtl="0" fontAlgn="base">
        <a:spcBef>
          <a:spcPct val="0"/>
        </a:spcBef>
        <a:spcAft>
          <a:spcPct val="0"/>
        </a:spcAft>
        <a:defRPr sz="1900" b="1">
          <a:solidFill>
            <a:schemeClr val="tx2"/>
          </a:solidFill>
          <a:latin typeface="Arial" charset="0"/>
          <a:cs typeface="Arial" charset="0"/>
        </a:defRPr>
      </a:lvl7pPr>
      <a:lvl8pPr marL="1371600" algn="l" defTabSz="895350" rtl="0" fontAlgn="base">
        <a:spcBef>
          <a:spcPct val="0"/>
        </a:spcBef>
        <a:spcAft>
          <a:spcPct val="0"/>
        </a:spcAft>
        <a:defRPr sz="1900" b="1">
          <a:solidFill>
            <a:schemeClr val="tx2"/>
          </a:solidFill>
          <a:latin typeface="Arial" charset="0"/>
          <a:cs typeface="Arial" charset="0"/>
        </a:defRPr>
      </a:lvl8pPr>
      <a:lvl9pPr marL="1828800" algn="l" defTabSz="895350" rtl="0" fontAlgn="base">
        <a:spcBef>
          <a:spcPct val="0"/>
        </a:spcBef>
        <a:spcAft>
          <a:spcPct val="0"/>
        </a:spcAft>
        <a:defRPr sz="1900" b="1">
          <a:solidFill>
            <a:schemeClr val="tx2"/>
          </a:solidFill>
          <a:latin typeface="Arial" charset="0"/>
          <a:cs typeface="Arial" charset="0"/>
        </a:defRPr>
      </a:lvl9pPr>
    </p:titleStyle>
    <p:body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notesSlide" Target="../notesSlides/notesSlide1.xml"/><Relationship Id="rId12" Type="http://schemas.openxmlformats.org/officeDocument/2006/relationships/image" Target="../media/image5.jpe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slideLayout" Target="../slideLayouts/slideLayout1.xml"/><Relationship Id="rId11" Type="http://schemas.openxmlformats.org/officeDocument/2006/relationships/image" Target="../media/image4.jpg"/><Relationship Id="rId5" Type="http://schemas.openxmlformats.org/officeDocument/2006/relationships/tags" Target="../tags/tag13.xml"/><Relationship Id="rId15" Type="http://schemas.openxmlformats.org/officeDocument/2006/relationships/image" Target="../media/image8.jpeg"/><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image" Target="../media/image1.emf"/><Relationship Id="rId14" Type="http://schemas.openxmlformats.org/officeDocument/2006/relationships/image" Target="../media/image7.jpe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xml"/><Relationship Id="rId7" Type="http://schemas.openxmlformats.org/officeDocument/2006/relationships/image" Target="../media/image41.png"/><Relationship Id="rId2" Type="http://schemas.openxmlformats.org/officeDocument/2006/relationships/tags" Target="../tags/tag77.xml"/><Relationship Id="rId1" Type="http://schemas.openxmlformats.org/officeDocument/2006/relationships/vmlDrawing" Target="../drawings/vmlDrawing12.vml"/><Relationship Id="rId6" Type="http://schemas.openxmlformats.org/officeDocument/2006/relationships/image" Target="../media/image40.png"/><Relationship Id="rId5" Type="http://schemas.openxmlformats.org/officeDocument/2006/relationships/image" Target="../media/image21.emf"/><Relationship Id="rId4" Type="http://schemas.openxmlformats.org/officeDocument/2006/relationships/oleObject" Target="../embeddings/oleObject14.bin"/><Relationship Id="rId9" Type="http://schemas.openxmlformats.org/officeDocument/2006/relationships/image" Target="../media/image32.jpeg"/></Relationships>
</file>

<file path=ppt/slides/_rels/slide11.xml.rels><?xml version="1.0" encoding="UTF-8" standalone="yes"?>
<Relationships xmlns="http://schemas.openxmlformats.org/package/2006/relationships"><Relationship Id="rId8" Type="http://schemas.openxmlformats.org/officeDocument/2006/relationships/image" Target="../media/image44.jpg"/><Relationship Id="rId13" Type="http://schemas.openxmlformats.org/officeDocument/2006/relationships/image" Target="../media/image49.png"/><Relationship Id="rId3" Type="http://schemas.openxmlformats.org/officeDocument/2006/relationships/slideLayout" Target="../slideLayouts/slideLayout2.xml"/><Relationship Id="rId7" Type="http://schemas.openxmlformats.org/officeDocument/2006/relationships/image" Target="../media/image43.jpeg"/><Relationship Id="rId12" Type="http://schemas.openxmlformats.org/officeDocument/2006/relationships/image" Target="../media/image48.png"/><Relationship Id="rId2" Type="http://schemas.openxmlformats.org/officeDocument/2006/relationships/tags" Target="../tags/tag78.xml"/><Relationship Id="rId1" Type="http://schemas.openxmlformats.org/officeDocument/2006/relationships/vmlDrawing" Target="../drawings/vmlDrawing13.vml"/><Relationship Id="rId6" Type="http://schemas.openxmlformats.org/officeDocument/2006/relationships/image" Target="../media/image42.jpeg"/><Relationship Id="rId11" Type="http://schemas.openxmlformats.org/officeDocument/2006/relationships/image" Target="../media/image47.png"/><Relationship Id="rId5" Type="http://schemas.openxmlformats.org/officeDocument/2006/relationships/image" Target="../media/image21.emf"/><Relationship Id="rId15" Type="http://schemas.openxmlformats.org/officeDocument/2006/relationships/image" Target="../media/image51.png"/><Relationship Id="rId10" Type="http://schemas.openxmlformats.org/officeDocument/2006/relationships/image" Target="../media/image46.jpeg"/><Relationship Id="rId4" Type="http://schemas.openxmlformats.org/officeDocument/2006/relationships/oleObject" Target="../embeddings/oleObject15.bin"/><Relationship Id="rId9" Type="http://schemas.openxmlformats.org/officeDocument/2006/relationships/image" Target="../media/image45.jpg"/><Relationship Id="rId1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18" Type="http://schemas.openxmlformats.org/officeDocument/2006/relationships/image" Target="../media/image62.jpeg"/><Relationship Id="rId3" Type="http://schemas.openxmlformats.org/officeDocument/2006/relationships/slideLayout" Target="../slideLayouts/slideLayout2.xml"/><Relationship Id="rId7" Type="http://schemas.openxmlformats.org/officeDocument/2006/relationships/image" Target="../media/image53.jpg"/><Relationship Id="rId12" Type="http://schemas.openxmlformats.org/officeDocument/2006/relationships/image" Target="../media/image58.jpeg"/><Relationship Id="rId17" Type="http://schemas.openxmlformats.org/officeDocument/2006/relationships/image" Target="../media/image61.jpeg"/><Relationship Id="rId2" Type="http://schemas.openxmlformats.org/officeDocument/2006/relationships/tags" Target="../tags/tag79.xml"/><Relationship Id="rId16" Type="http://schemas.openxmlformats.org/officeDocument/2006/relationships/image" Target="../media/image49.png"/><Relationship Id="rId20" Type="http://schemas.openxmlformats.org/officeDocument/2006/relationships/image" Target="cid:CD016E8B-E14E-4C5C-84D8-249C869BEAA7" TargetMode="External"/><Relationship Id="rId1" Type="http://schemas.openxmlformats.org/officeDocument/2006/relationships/vmlDrawing" Target="../drawings/vmlDrawing14.v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21.emf"/><Relationship Id="rId15" Type="http://schemas.openxmlformats.org/officeDocument/2006/relationships/image" Target="../media/image6.png"/><Relationship Id="rId10" Type="http://schemas.openxmlformats.org/officeDocument/2006/relationships/image" Target="../media/image56.png"/><Relationship Id="rId19" Type="http://schemas.openxmlformats.org/officeDocument/2006/relationships/image" Target="../media/image63.png"/><Relationship Id="rId4" Type="http://schemas.openxmlformats.org/officeDocument/2006/relationships/oleObject" Target="../embeddings/oleObject16.bin"/><Relationship Id="rId9" Type="http://schemas.openxmlformats.org/officeDocument/2006/relationships/image" Target="../media/image55.jpeg"/><Relationship Id="rId14" Type="http://schemas.openxmlformats.org/officeDocument/2006/relationships/image" Target="../media/image60.jpeg"/></Relationships>
</file>

<file path=ppt/slides/_rels/slide1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tags" Target="../tags/tag81.xml"/><Relationship Id="rId7" Type="http://schemas.openxmlformats.org/officeDocument/2006/relationships/image" Target="../media/image21.emf"/><Relationship Id="rId2" Type="http://schemas.openxmlformats.org/officeDocument/2006/relationships/tags" Target="../tags/tag80.xml"/><Relationship Id="rId1" Type="http://schemas.openxmlformats.org/officeDocument/2006/relationships/vmlDrawing" Target="../drawings/vmlDrawing15.vml"/><Relationship Id="rId6" Type="http://schemas.openxmlformats.org/officeDocument/2006/relationships/oleObject" Target="../embeddings/oleObject17.bin"/><Relationship Id="rId5" Type="http://schemas.openxmlformats.org/officeDocument/2006/relationships/slideLayout" Target="../slideLayouts/slideLayout2.xml"/><Relationship Id="rId4" Type="http://schemas.openxmlformats.org/officeDocument/2006/relationships/tags" Target="../tags/tag82.xml"/></Relationships>
</file>

<file path=ppt/slides/_rels/slide14.xml.rels><?xml version="1.0" encoding="UTF-8" standalone="yes"?>
<Relationships xmlns="http://schemas.openxmlformats.org/package/2006/relationships"><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tags" Target="../tags/tag107.xml"/><Relationship Id="rId39" Type="http://schemas.openxmlformats.org/officeDocument/2006/relationships/tags" Target="../tags/tag120.xml"/><Relationship Id="rId21" Type="http://schemas.openxmlformats.org/officeDocument/2006/relationships/tags" Target="../tags/tag102.xml"/><Relationship Id="rId34" Type="http://schemas.openxmlformats.org/officeDocument/2006/relationships/tags" Target="../tags/tag115.xml"/><Relationship Id="rId42" Type="http://schemas.openxmlformats.org/officeDocument/2006/relationships/tags" Target="../tags/tag123.xml"/><Relationship Id="rId47" Type="http://schemas.openxmlformats.org/officeDocument/2006/relationships/tags" Target="../tags/tag128.xml"/><Relationship Id="rId50" Type="http://schemas.openxmlformats.org/officeDocument/2006/relationships/tags" Target="../tags/tag131.xml"/><Relationship Id="rId55" Type="http://schemas.openxmlformats.org/officeDocument/2006/relationships/tags" Target="../tags/tag136.xml"/><Relationship Id="rId63" Type="http://schemas.openxmlformats.org/officeDocument/2006/relationships/tags" Target="../tags/tag144.xml"/><Relationship Id="rId68" Type="http://schemas.openxmlformats.org/officeDocument/2006/relationships/tags" Target="../tags/tag149.xml"/><Relationship Id="rId7" Type="http://schemas.openxmlformats.org/officeDocument/2006/relationships/tags" Target="../tags/tag88.xml"/><Relationship Id="rId71" Type="http://schemas.openxmlformats.org/officeDocument/2006/relationships/slideLayout" Target="../slideLayouts/slideLayout2.xml"/><Relationship Id="rId2" Type="http://schemas.openxmlformats.org/officeDocument/2006/relationships/tags" Target="../tags/tag83.xml"/><Relationship Id="rId16" Type="http://schemas.openxmlformats.org/officeDocument/2006/relationships/tags" Target="../tags/tag97.xml"/><Relationship Id="rId29" Type="http://schemas.openxmlformats.org/officeDocument/2006/relationships/tags" Target="../tags/tag110.xml"/><Relationship Id="rId11" Type="http://schemas.openxmlformats.org/officeDocument/2006/relationships/tags" Target="../tags/tag92.xml"/><Relationship Id="rId24" Type="http://schemas.openxmlformats.org/officeDocument/2006/relationships/tags" Target="../tags/tag105.xml"/><Relationship Id="rId32" Type="http://schemas.openxmlformats.org/officeDocument/2006/relationships/tags" Target="../tags/tag113.xml"/><Relationship Id="rId37" Type="http://schemas.openxmlformats.org/officeDocument/2006/relationships/tags" Target="../tags/tag118.xml"/><Relationship Id="rId40" Type="http://schemas.openxmlformats.org/officeDocument/2006/relationships/tags" Target="../tags/tag121.xml"/><Relationship Id="rId45" Type="http://schemas.openxmlformats.org/officeDocument/2006/relationships/tags" Target="../tags/tag126.xml"/><Relationship Id="rId53" Type="http://schemas.openxmlformats.org/officeDocument/2006/relationships/tags" Target="../tags/tag134.xml"/><Relationship Id="rId58" Type="http://schemas.openxmlformats.org/officeDocument/2006/relationships/tags" Target="../tags/tag139.xml"/><Relationship Id="rId66" Type="http://schemas.openxmlformats.org/officeDocument/2006/relationships/tags" Target="../tags/tag147.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tags" Target="../tags/tag109.xml"/><Relationship Id="rId36" Type="http://schemas.openxmlformats.org/officeDocument/2006/relationships/tags" Target="../tags/tag117.xml"/><Relationship Id="rId49" Type="http://schemas.openxmlformats.org/officeDocument/2006/relationships/tags" Target="../tags/tag130.xml"/><Relationship Id="rId57" Type="http://schemas.openxmlformats.org/officeDocument/2006/relationships/tags" Target="../tags/tag138.xml"/><Relationship Id="rId61" Type="http://schemas.openxmlformats.org/officeDocument/2006/relationships/tags" Target="../tags/tag142.xml"/><Relationship Id="rId10" Type="http://schemas.openxmlformats.org/officeDocument/2006/relationships/tags" Target="../tags/tag91.xml"/><Relationship Id="rId19" Type="http://schemas.openxmlformats.org/officeDocument/2006/relationships/tags" Target="../tags/tag100.xml"/><Relationship Id="rId31" Type="http://schemas.openxmlformats.org/officeDocument/2006/relationships/tags" Target="../tags/tag112.xml"/><Relationship Id="rId44" Type="http://schemas.openxmlformats.org/officeDocument/2006/relationships/tags" Target="../tags/tag125.xml"/><Relationship Id="rId52" Type="http://schemas.openxmlformats.org/officeDocument/2006/relationships/tags" Target="../tags/tag133.xml"/><Relationship Id="rId60" Type="http://schemas.openxmlformats.org/officeDocument/2006/relationships/tags" Target="../tags/tag141.xml"/><Relationship Id="rId65" Type="http://schemas.openxmlformats.org/officeDocument/2006/relationships/tags" Target="../tags/tag146.xml"/><Relationship Id="rId73" Type="http://schemas.openxmlformats.org/officeDocument/2006/relationships/image" Target="../media/image64.emf"/><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tags" Target="../tags/tag108.xml"/><Relationship Id="rId30" Type="http://schemas.openxmlformats.org/officeDocument/2006/relationships/tags" Target="../tags/tag111.xml"/><Relationship Id="rId35" Type="http://schemas.openxmlformats.org/officeDocument/2006/relationships/tags" Target="../tags/tag116.xml"/><Relationship Id="rId43" Type="http://schemas.openxmlformats.org/officeDocument/2006/relationships/tags" Target="../tags/tag124.xml"/><Relationship Id="rId48" Type="http://schemas.openxmlformats.org/officeDocument/2006/relationships/tags" Target="../tags/tag129.xml"/><Relationship Id="rId56" Type="http://schemas.openxmlformats.org/officeDocument/2006/relationships/tags" Target="../tags/tag137.xml"/><Relationship Id="rId64" Type="http://schemas.openxmlformats.org/officeDocument/2006/relationships/tags" Target="../tags/tag145.xml"/><Relationship Id="rId69" Type="http://schemas.openxmlformats.org/officeDocument/2006/relationships/tags" Target="../tags/tag150.xml"/><Relationship Id="rId8" Type="http://schemas.openxmlformats.org/officeDocument/2006/relationships/tags" Target="../tags/tag89.xml"/><Relationship Id="rId51" Type="http://schemas.openxmlformats.org/officeDocument/2006/relationships/tags" Target="../tags/tag132.xml"/><Relationship Id="rId72" Type="http://schemas.openxmlformats.org/officeDocument/2006/relationships/oleObject" Target="../embeddings/oleObject18.bin"/><Relationship Id="rId3" Type="http://schemas.openxmlformats.org/officeDocument/2006/relationships/tags" Target="../tags/tag84.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tags" Target="../tags/tag106.xml"/><Relationship Id="rId33" Type="http://schemas.openxmlformats.org/officeDocument/2006/relationships/tags" Target="../tags/tag114.xml"/><Relationship Id="rId38" Type="http://schemas.openxmlformats.org/officeDocument/2006/relationships/tags" Target="../tags/tag119.xml"/><Relationship Id="rId46" Type="http://schemas.openxmlformats.org/officeDocument/2006/relationships/tags" Target="../tags/tag127.xml"/><Relationship Id="rId59" Type="http://schemas.openxmlformats.org/officeDocument/2006/relationships/tags" Target="../tags/tag140.xml"/><Relationship Id="rId67" Type="http://schemas.openxmlformats.org/officeDocument/2006/relationships/tags" Target="../tags/tag148.xml"/><Relationship Id="rId20" Type="http://schemas.openxmlformats.org/officeDocument/2006/relationships/tags" Target="../tags/tag101.xml"/><Relationship Id="rId41" Type="http://schemas.openxmlformats.org/officeDocument/2006/relationships/tags" Target="../tags/tag122.xml"/><Relationship Id="rId54" Type="http://schemas.openxmlformats.org/officeDocument/2006/relationships/tags" Target="../tags/tag135.xml"/><Relationship Id="rId62" Type="http://schemas.openxmlformats.org/officeDocument/2006/relationships/tags" Target="../tags/tag143.xml"/><Relationship Id="rId70" Type="http://schemas.openxmlformats.org/officeDocument/2006/relationships/tags" Target="../tags/tag151.xml"/><Relationship Id="rId1" Type="http://schemas.openxmlformats.org/officeDocument/2006/relationships/vmlDrawing" Target="../drawings/vmlDrawing16.vml"/><Relationship Id="rId6" Type="http://schemas.openxmlformats.org/officeDocument/2006/relationships/tags" Target="../tags/tag87.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9.emf"/><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tags" Target="../tags/tag18.xml"/><Relationship Id="rId11" Type="http://schemas.openxmlformats.org/officeDocument/2006/relationships/oleObject" Target="../embeddings/oleObject6.bin"/><Relationship Id="rId5" Type="http://schemas.openxmlformats.org/officeDocument/2006/relationships/tags" Target="../tags/tag17.xml"/><Relationship Id="rId10" Type="http://schemas.openxmlformats.org/officeDocument/2006/relationships/image" Target="../media/image10.jpg"/><Relationship Id="rId4" Type="http://schemas.openxmlformats.org/officeDocument/2006/relationships/tags" Target="../tags/tag16.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26" Type="http://schemas.openxmlformats.org/officeDocument/2006/relationships/tags" Target="../tags/tag44.xml"/><Relationship Id="rId39" Type="http://schemas.openxmlformats.org/officeDocument/2006/relationships/oleObject" Target="../embeddings/oleObject8.bin"/><Relationship Id="rId3" Type="http://schemas.openxmlformats.org/officeDocument/2006/relationships/tags" Target="../tags/tag21.xml"/><Relationship Id="rId21" Type="http://schemas.openxmlformats.org/officeDocument/2006/relationships/tags" Target="../tags/tag39.xml"/><Relationship Id="rId34" Type="http://schemas.openxmlformats.org/officeDocument/2006/relationships/slideLayout" Target="../slideLayouts/slideLayout2.xml"/><Relationship Id="rId42" Type="http://schemas.openxmlformats.org/officeDocument/2006/relationships/image" Target="../media/image13.emf"/><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5" Type="http://schemas.openxmlformats.org/officeDocument/2006/relationships/tags" Target="../tags/tag43.xml"/><Relationship Id="rId33" Type="http://schemas.openxmlformats.org/officeDocument/2006/relationships/tags" Target="../tags/tag51.xml"/><Relationship Id="rId38" Type="http://schemas.openxmlformats.org/officeDocument/2006/relationships/image" Target="../media/image11.emf"/><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29" Type="http://schemas.openxmlformats.org/officeDocument/2006/relationships/tags" Target="../tags/tag47.xml"/><Relationship Id="rId41" Type="http://schemas.openxmlformats.org/officeDocument/2006/relationships/oleObject" Target="../embeddings/oleObject9.bin"/><Relationship Id="rId1" Type="http://schemas.openxmlformats.org/officeDocument/2006/relationships/vmlDrawing" Target="../drawings/vmlDrawing7.v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tags" Target="../tags/tag42.xml"/><Relationship Id="rId32" Type="http://schemas.openxmlformats.org/officeDocument/2006/relationships/tags" Target="../tags/tag50.xml"/><Relationship Id="rId37" Type="http://schemas.openxmlformats.org/officeDocument/2006/relationships/oleObject" Target="../embeddings/oleObject7.bin"/><Relationship Id="rId40" Type="http://schemas.openxmlformats.org/officeDocument/2006/relationships/image" Target="../media/image12.emf"/><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tags" Target="../tags/tag41.xml"/><Relationship Id="rId28" Type="http://schemas.openxmlformats.org/officeDocument/2006/relationships/tags" Target="../tags/tag46.xml"/><Relationship Id="rId36" Type="http://schemas.openxmlformats.org/officeDocument/2006/relationships/image" Target="../media/image15.png"/><Relationship Id="rId10" Type="http://schemas.openxmlformats.org/officeDocument/2006/relationships/tags" Target="../tags/tag28.xml"/><Relationship Id="rId19" Type="http://schemas.openxmlformats.org/officeDocument/2006/relationships/tags" Target="../tags/tag37.xml"/><Relationship Id="rId31" Type="http://schemas.openxmlformats.org/officeDocument/2006/relationships/tags" Target="../tags/tag49.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tags" Target="../tags/tag40.xml"/><Relationship Id="rId27" Type="http://schemas.openxmlformats.org/officeDocument/2006/relationships/tags" Target="../tags/tag45.xml"/><Relationship Id="rId30" Type="http://schemas.openxmlformats.org/officeDocument/2006/relationships/tags" Target="../tags/tag48.xml"/><Relationship Id="rId35"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9.jpg"/><Relationship Id="rId3" Type="http://schemas.openxmlformats.org/officeDocument/2006/relationships/tags" Target="../tags/tag53.xml"/><Relationship Id="rId7" Type="http://schemas.openxmlformats.org/officeDocument/2006/relationships/oleObject" Target="../embeddings/oleObject10.bin"/><Relationship Id="rId12" Type="http://schemas.openxmlformats.org/officeDocument/2006/relationships/image" Target="../media/image18.png"/><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slideLayout" Target="../slideLayouts/slideLayout2.xml"/><Relationship Id="rId11" Type="http://schemas.microsoft.com/office/2007/relationships/hdphoto" Target="../media/hdphoto1.wdp"/><Relationship Id="rId5" Type="http://schemas.openxmlformats.org/officeDocument/2006/relationships/tags" Target="../tags/tag55.xml"/><Relationship Id="rId10" Type="http://schemas.openxmlformats.org/officeDocument/2006/relationships/image" Target="../media/image17.jpeg"/><Relationship Id="rId4" Type="http://schemas.openxmlformats.org/officeDocument/2006/relationships/tags" Target="../tags/tag54.xml"/><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tags" Target="../tags/tag73.xml"/><Relationship Id="rId3" Type="http://schemas.openxmlformats.org/officeDocument/2006/relationships/tags" Target="../tags/tag58.xml"/><Relationship Id="rId21" Type="http://schemas.openxmlformats.org/officeDocument/2006/relationships/chart" Target="../charts/chart1.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 Type="http://schemas.openxmlformats.org/officeDocument/2006/relationships/tags" Target="../tags/tag57.xml"/><Relationship Id="rId16" Type="http://schemas.openxmlformats.org/officeDocument/2006/relationships/tags" Target="../tags/tag71.xml"/><Relationship Id="rId20" Type="http://schemas.openxmlformats.org/officeDocument/2006/relationships/image" Target="../media/image20.png"/><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tags" Target="../tags/tag70.xml"/><Relationship Id="rId10" Type="http://schemas.openxmlformats.org/officeDocument/2006/relationships/tags" Target="../tags/tag65.xml"/><Relationship Id="rId19" Type="http://schemas.openxmlformats.org/officeDocument/2006/relationships/slideLayout" Target="../slideLayouts/slideLayout2.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s/_rels/slide6.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jpeg"/><Relationship Id="rId3" Type="http://schemas.openxmlformats.org/officeDocument/2006/relationships/slideLayout" Target="../slideLayouts/slideLayout2.xml"/><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tags" Target="../tags/tag74.xml"/><Relationship Id="rId1" Type="http://schemas.openxmlformats.org/officeDocument/2006/relationships/vmlDrawing" Target="../drawings/vmlDrawing9.vml"/><Relationship Id="rId6" Type="http://schemas.openxmlformats.org/officeDocument/2006/relationships/image" Target="../media/image22.jpeg"/><Relationship Id="rId11" Type="http://schemas.openxmlformats.org/officeDocument/2006/relationships/image" Target="../media/image27.png"/><Relationship Id="rId5" Type="http://schemas.openxmlformats.org/officeDocument/2006/relationships/image" Target="../media/image21.emf"/><Relationship Id="rId10" Type="http://schemas.openxmlformats.org/officeDocument/2006/relationships/image" Target="../media/image26.png"/><Relationship Id="rId4" Type="http://schemas.openxmlformats.org/officeDocument/2006/relationships/oleObject" Target="../embeddings/oleObject11.bin"/><Relationship Id="rId9" Type="http://schemas.openxmlformats.org/officeDocument/2006/relationships/image" Target="../media/image25.png"/><Relationship Id="rId14" Type="http://schemas.openxmlformats.org/officeDocument/2006/relationships/image" Target="../media/image30.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8.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slideLayout" Target="../slideLayouts/slideLayout2.xml"/><Relationship Id="rId7" Type="http://schemas.openxmlformats.org/officeDocument/2006/relationships/image" Target="../media/image37.jpeg"/><Relationship Id="rId2" Type="http://schemas.openxmlformats.org/officeDocument/2006/relationships/tags" Target="../tags/tag75.xml"/><Relationship Id="rId1" Type="http://schemas.openxmlformats.org/officeDocument/2006/relationships/vmlDrawing" Target="../drawings/vmlDrawing10.vml"/><Relationship Id="rId6" Type="http://schemas.openxmlformats.org/officeDocument/2006/relationships/image" Target="../media/image36.jpeg"/><Relationship Id="rId5" Type="http://schemas.openxmlformats.org/officeDocument/2006/relationships/image" Target="../media/image21.e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vmlDrawing" Target="../drawings/vmlDrawing11.vml"/><Relationship Id="rId6" Type="http://schemas.openxmlformats.org/officeDocument/2006/relationships/image" Target="../media/image39.jpeg"/><Relationship Id="rId5" Type="http://schemas.openxmlformats.org/officeDocument/2006/relationships/image" Target="../media/image21.emf"/><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8578" name="Object 3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86868" name="Diapositive think-cell" r:id="rId8" imgW="360" imgH="360" progId="TCLayout.ActiveDocument.1">
                  <p:embed/>
                </p:oleObj>
              </mc:Choice>
              <mc:Fallback>
                <p:oleObj name="Diapositive think-cell" r:id="rId8" imgW="360" imgH="360" progId="TCLayout.ActiveDocument.1">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557745" y="6313065"/>
            <a:ext cx="6332447" cy="369332"/>
          </a:xfrm>
          <a:prstGeom prst="rect">
            <a:avLst/>
          </a:prstGeom>
          <a:noFill/>
        </p:spPr>
        <p:txBody>
          <a:bodyPr wrap="square" rtlCol="0">
            <a:spAutoFit/>
          </a:bodyPr>
          <a:lstStyle/>
          <a:p>
            <a:r>
              <a:rPr lang="fr-FR" sz="1800" b="1" i="1" dirty="0">
                <a:solidFill>
                  <a:schemeClr val="bg1"/>
                </a:solidFill>
              </a:rPr>
              <a:t>Okan Consulting</a:t>
            </a:r>
          </a:p>
        </p:txBody>
      </p:sp>
      <p:sp>
        <p:nvSpPr>
          <p:cNvPr id="14" name="McK Document type"/>
          <p:cNvSpPr txBox="1">
            <a:spLocks noChangeArrowheads="1"/>
          </p:cNvSpPr>
          <p:nvPr>
            <p:custDataLst>
              <p:tags r:id="rId3"/>
            </p:custDataLst>
          </p:nvPr>
        </p:nvSpPr>
        <p:spPr bwMode="gray">
          <a:xfrm>
            <a:off x="623455" y="2213094"/>
            <a:ext cx="785552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100">
                <a:solidFill>
                  <a:schemeClr val="tx1"/>
                </a:solidFill>
                <a:latin typeface="Calibri" pitchFamily="34" charset="0"/>
                <a:ea typeface="Arial Unicode MS" pitchFamily="34" charset="-128"/>
                <a:cs typeface="Arial Unicode MS" pitchFamily="34" charset="-128"/>
              </a:defRPr>
            </a:lvl1pPr>
            <a:lvl2pPr marL="742950" indent="-285750" eaLnBrk="0" hangingPunct="0">
              <a:defRPr sz="1100">
                <a:solidFill>
                  <a:schemeClr val="tx1"/>
                </a:solidFill>
                <a:latin typeface="Calibri" pitchFamily="34" charset="0"/>
                <a:ea typeface="Arial Unicode MS" pitchFamily="34" charset="-128"/>
                <a:cs typeface="Arial Unicode MS" pitchFamily="34" charset="-128"/>
              </a:defRPr>
            </a:lvl2pPr>
            <a:lvl3pPr marL="1143000" indent="-228600" eaLnBrk="0" hangingPunct="0">
              <a:defRPr sz="1100">
                <a:solidFill>
                  <a:schemeClr val="tx1"/>
                </a:solidFill>
                <a:latin typeface="Calibri" pitchFamily="34" charset="0"/>
                <a:ea typeface="Arial Unicode MS" pitchFamily="34" charset="-128"/>
                <a:cs typeface="Arial Unicode MS" pitchFamily="34" charset="-128"/>
              </a:defRPr>
            </a:lvl3pPr>
            <a:lvl4pPr marL="1600200" indent="-228600" eaLnBrk="0" hangingPunct="0">
              <a:defRPr sz="1100">
                <a:solidFill>
                  <a:schemeClr val="tx1"/>
                </a:solidFill>
                <a:latin typeface="Calibri" pitchFamily="34" charset="0"/>
                <a:ea typeface="Arial Unicode MS" pitchFamily="34" charset="-128"/>
                <a:cs typeface="Arial Unicode MS" pitchFamily="34" charset="-128"/>
              </a:defRPr>
            </a:lvl4pPr>
            <a:lvl5pPr marL="2057400" indent="-228600" eaLnBrk="0" hangingPunct="0">
              <a:defRPr sz="1100">
                <a:solidFill>
                  <a:schemeClr val="tx1"/>
                </a:solidFill>
                <a:latin typeface="Calibri"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9pPr>
          </a:lstStyle>
          <a:p>
            <a:pPr eaLnBrk="1" hangingPunct="1">
              <a:spcAft>
                <a:spcPts val="1200"/>
              </a:spcAft>
            </a:pPr>
            <a:r>
              <a:rPr lang="fr-FR" sz="2400" b="1" dirty="0">
                <a:solidFill>
                  <a:schemeClr val="folHlink"/>
                </a:solidFill>
              </a:rPr>
              <a:t>BokkTaxi</a:t>
            </a:r>
          </a:p>
          <a:p>
            <a:pPr eaLnBrk="1" hangingPunct="1">
              <a:spcAft>
                <a:spcPts val="1200"/>
              </a:spcAft>
            </a:pPr>
            <a:r>
              <a:rPr lang="fr-FR" sz="2000" b="1" dirty="0">
                <a:solidFill>
                  <a:schemeClr val="folHlink"/>
                </a:solidFill>
              </a:rPr>
              <a:t>Un service de covoiturage et de partage de taxi dédié à l’Afrique </a:t>
            </a:r>
          </a:p>
          <a:p>
            <a:pPr eaLnBrk="1" hangingPunct="1">
              <a:spcAft>
                <a:spcPts val="1200"/>
              </a:spcAft>
            </a:pPr>
            <a:endParaRPr lang="fr-FR" sz="2000" b="1" i="1" dirty="0">
              <a:solidFill>
                <a:schemeClr val="folHlink"/>
              </a:solidFill>
            </a:endParaRPr>
          </a:p>
          <a:p>
            <a:pPr eaLnBrk="1" hangingPunct="1">
              <a:spcAft>
                <a:spcPts val="1200"/>
              </a:spcAft>
            </a:pPr>
            <a:r>
              <a:rPr lang="fr-FR" sz="1800" b="1" i="1" dirty="0">
                <a:solidFill>
                  <a:schemeClr val="folHlink"/>
                </a:solidFill>
              </a:rPr>
              <a:t>Teaser</a:t>
            </a:r>
            <a:endParaRPr lang="fr-FR" sz="1400" dirty="0">
              <a:solidFill>
                <a:schemeClr val="folHlink"/>
              </a:solidFill>
            </a:endParaRPr>
          </a:p>
        </p:txBody>
      </p:sp>
      <p:sp>
        <p:nvSpPr>
          <p:cNvPr id="17" name="McK Document type"/>
          <p:cNvSpPr txBox="1">
            <a:spLocks noChangeArrowheads="1"/>
          </p:cNvSpPr>
          <p:nvPr>
            <p:custDataLst>
              <p:tags r:id="rId4"/>
            </p:custDataLst>
          </p:nvPr>
        </p:nvSpPr>
        <p:spPr bwMode="gray">
          <a:xfrm>
            <a:off x="6585323" y="5836780"/>
            <a:ext cx="22030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100">
                <a:solidFill>
                  <a:schemeClr val="tx1"/>
                </a:solidFill>
                <a:latin typeface="Calibri" pitchFamily="34" charset="0"/>
                <a:ea typeface="Arial Unicode MS" pitchFamily="34" charset="-128"/>
                <a:cs typeface="Arial Unicode MS" pitchFamily="34" charset="-128"/>
              </a:defRPr>
            </a:lvl1pPr>
            <a:lvl2pPr marL="742950" indent="-285750" eaLnBrk="0" hangingPunct="0">
              <a:defRPr sz="1100">
                <a:solidFill>
                  <a:schemeClr val="tx1"/>
                </a:solidFill>
                <a:latin typeface="Calibri" pitchFamily="34" charset="0"/>
                <a:ea typeface="Arial Unicode MS" pitchFamily="34" charset="-128"/>
                <a:cs typeface="Arial Unicode MS" pitchFamily="34" charset="-128"/>
              </a:defRPr>
            </a:lvl2pPr>
            <a:lvl3pPr marL="1143000" indent="-228600" eaLnBrk="0" hangingPunct="0">
              <a:defRPr sz="1100">
                <a:solidFill>
                  <a:schemeClr val="tx1"/>
                </a:solidFill>
                <a:latin typeface="Calibri" pitchFamily="34" charset="0"/>
                <a:ea typeface="Arial Unicode MS" pitchFamily="34" charset="-128"/>
                <a:cs typeface="Arial Unicode MS" pitchFamily="34" charset="-128"/>
              </a:defRPr>
            </a:lvl3pPr>
            <a:lvl4pPr marL="1600200" indent="-228600" eaLnBrk="0" hangingPunct="0">
              <a:defRPr sz="1100">
                <a:solidFill>
                  <a:schemeClr val="tx1"/>
                </a:solidFill>
                <a:latin typeface="Calibri" pitchFamily="34" charset="0"/>
                <a:ea typeface="Arial Unicode MS" pitchFamily="34" charset="-128"/>
                <a:cs typeface="Arial Unicode MS" pitchFamily="34" charset="-128"/>
              </a:defRPr>
            </a:lvl4pPr>
            <a:lvl5pPr marL="2057400" indent="-228600" eaLnBrk="0" hangingPunct="0">
              <a:defRPr sz="1100">
                <a:solidFill>
                  <a:schemeClr val="tx1"/>
                </a:solidFill>
                <a:latin typeface="Calibri"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9pPr>
          </a:lstStyle>
          <a:p>
            <a:pPr algn="r" eaLnBrk="1" hangingPunct="1"/>
            <a:r>
              <a:rPr lang="fr-FR" sz="1800" dirty="0">
                <a:solidFill>
                  <a:schemeClr val="folHlink"/>
                </a:solidFill>
              </a:rPr>
              <a:t>Décembre 2016</a:t>
            </a:r>
          </a:p>
        </p:txBody>
      </p:sp>
      <p:sp>
        <p:nvSpPr>
          <p:cNvPr id="7" name="Rectangle 6"/>
          <p:cNvSpPr/>
          <p:nvPr/>
        </p:nvSpPr>
        <p:spPr>
          <a:xfrm>
            <a:off x="0" y="6314152"/>
            <a:ext cx="8961438" cy="407323"/>
          </a:xfrm>
          <a:prstGeom prst="rect">
            <a:avLst/>
          </a:prstGeom>
          <a:solidFill>
            <a:srgbClr val="3366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sp>
        <p:nvSpPr>
          <p:cNvPr id="13" name="McK Document type"/>
          <p:cNvSpPr txBox="1">
            <a:spLocks noChangeArrowheads="1"/>
          </p:cNvSpPr>
          <p:nvPr>
            <p:custDataLst>
              <p:tags r:id="rId5"/>
            </p:custDataLst>
          </p:nvPr>
        </p:nvSpPr>
        <p:spPr bwMode="gray">
          <a:xfrm>
            <a:off x="3607229" y="5298983"/>
            <a:ext cx="17799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100">
                <a:solidFill>
                  <a:schemeClr val="tx1"/>
                </a:solidFill>
                <a:latin typeface="Calibri" pitchFamily="34" charset="0"/>
                <a:ea typeface="Arial Unicode MS" pitchFamily="34" charset="-128"/>
                <a:cs typeface="Arial Unicode MS" pitchFamily="34" charset="-128"/>
              </a:defRPr>
            </a:lvl1pPr>
            <a:lvl2pPr marL="742950" indent="-285750" eaLnBrk="0" hangingPunct="0">
              <a:defRPr sz="1100">
                <a:solidFill>
                  <a:schemeClr val="tx1"/>
                </a:solidFill>
                <a:latin typeface="Calibri" pitchFamily="34" charset="0"/>
                <a:ea typeface="Arial Unicode MS" pitchFamily="34" charset="-128"/>
                <a:cs typeface="Arial Unicode MS" pitchFamily="34" charset="-128"/>
              </a:defRPr>
            </a:lvl2pPr>
            <a:lvl3pPr marL="1143000" indent="-228600" eaLnBrk="0" hangingPunct="0">
              <a:defRPr sz="1100">
                <a:solidFill>
                  <a:schemeClr val="tx1"/>
                </a:solidFill>
                <a:latin typeface="Calibri" pitchFamily="34" charset="0"/>
                <a:ea typeface="Arial Unicode MS" pitchFamily="34" charset="-128"/>
                <a:cs typeface="Arial Unicode MS" pitchFamily="34" charset="-128"/>
              </a:defRPr>
            </a:lvl3pPr>
            <a:lvl4pPr marL="1600200" indent="-228600" eaLnBrk="0" hangingPunct="0">
              <a:defRPr sz="1100">
                <a:solidFill>
                  <a:schemeClr val="tx1"/>
                </a:solidFill>
                <a:latin typeface="Calibri" pitchFamily="34" charset="0"/>
                <a:ea typeface="Arial Unicode MS" pitchFamily="34" charset="-128"/>
                <a:cs typeface="Arial Unicode MS" pitchFamily="34" charset="-128"/>
              </a:defRPr>
            </a:lvl4pPr>
            <a:lvl5pPr marL="2057400" indent="-228600" eaLnBrk="0" hangingPunct="0">
              <a:defRPr sz="1100">
                <a:solidFill>
                  <a:schemeClr val="tx1"/>
                </a:solidFill>
                <a:latin typeface="Calibri"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sz="1100">
                <a:solidFill>
                  <a:schemeClr val="tx1"/>
                </a:solidFill>
                <a:latin typeface="Calibri" pitchFamily="34" charset="0"/>
                <a:ea typeface="Arial Unicode MS" pitchFamily="34" charset="-128"/>
                <a:cs typeface="Arial Unicode MS" pitchFamily="34" charset="-128"/>
              </a:defRPr>
            </a:lvl9pPr>
          </a:lstStyle>
          <a:p>
            <a:pPr eaLnBrk="1" hangingPunct="1">
              <a:spcAft>
                <a:spcPts val="1200"/>
              </a:spcAft>
            </a:pPr>
            <a:r>
              <a:rPr lang="fr-FR" sz="1600" b="1" dirty="0">
                <a:solidFill>
                  <a:schemeClr val="folHlink"/>
                </a:solidFill>
              </a:rPr>
              <a:t>En partenariat avec</a:t>
            </a:r>
            <a:endParaRPr lang="fr-FR" sz="1050" dirty="0">
              <a:solidFill>
                <a:schemeClr val="folHlink"/>
              </a:solidFill>
            </a:endParaRPr>
          </a:p>
        </p:txBody>
      </p:sp>
      <p:pic>
        <p:nvPicPr>
          <p:cNvPr id="848701" name="Picture 829" descr="Afficher l'image d'origine"/>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2509256" y="-14655"/>
            <a:ext cx="2165604" cy="14210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rotWithShape="1">
          <a:blip r:embed="rId11">
            <a:extLst>
              <a:ext uri="{28A0092B-C50C-407E-A947-70E740481C1C}">
                <a14:useLocalDpi xmlns:a14="http://schemas.microsoft.com/office/drawing/2010/main" val="0"/>
              </a:ext>
            </a:extLst>
          </a:blip>
          <a:srcRect l="-462"/>
          <a:stretch/>
        </p:blipFill>
        <p:spPr>
          <a:xfrm>
            <a:off x="6813755" y="-5899"/>
            <a:ext cx="2141822" cy="1413185"/>
          </a:xfrm>
          <a:prstGeom prst="rect">
            <a:avLst/>
          </a:prstGeom>
        </p:spPr>
      </p:pic>
      <p:pic>
        <p:nvPicPr>
          <p:cNvPr id="26" name="Imag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531992" y="4243508"/>
            <a:ext cx="1855143" cy="921992"/>
          </a:xfrm>
          <a:prstGeom prst="rect">
            <a:avLst/>
          </a:prstGeom>
        </p:spPr>
      </p:pic>
      <p:pic>
        <p:nvPicPr>
          <p:cNvPr id="12" name="Picture 11"/>
          <p:cNvPicPr>
            <a:picLocks noChangeAspect="1"/>
          </p:cNvPicPr>
          <p:nvPr/>
        </p:nvPicPr>
        <p:blipFill>
          <a:blip r:embed="rId13"/>
          <a:stretch>
            <a:fillRect/>
          </a:stretch>
        </p:blipFill>
        <p:spPr>
          <a:xfrm>
            <a:off x="3697287" y="5698532"/>
            <a:ext cx="1468431" cy="443300"/>
          </a:xfrm>
          <a:prstGeom prst="rect">
            <a:avLst/>
          </a:prstGeom>
        </p:spPr>
      </p:pic>
      <p:pic>
        <p:nvPicPr>
          <p:cNvPr id="15" name="Picture 1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 y="-19533"/>
            <a:ext cx="2536545" cy="1426806"/>
          </a:xfrm>
          <a:prstGeom prst="rect">
            <a:avLst/>
          </a:prstGeom>
        </p:spPr>
      </p:pic>
      <p:pic>
        <p:nvPicPr>
          <p:cNvPr id="16" name="Picture 1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664170" y="-5899"/>
            <a:ext cx="2261075" cy="1413172"/>
          </a:xfrm>
          <a:prstGeom prst="rect">
            <a:avLst/>
          </a:prstGeom>
        </p:spPr>
      </p:pic>
      <p:sp>
        <p:nvSpPr>
          <p:cNvPr id="18" name="Rectangle 17"/>
          <p:cNvSpPr/>
          <p:nvPr/>
        </p:nvSpPr>
        <p:spPr>
          <a:xfrm>
            <a:off x="45604" y="6352116"/>
            <a:ext cx="8899743" cy="350865"/>
          </a:xfrm>
          <a:prstGeom prst="rect">
            <a:avLst/>
          </a:prstGeom>
        </p:spPr>
        <p:txBody>
          <a:bodyPr wrap="square">
            <a:spAutoFit/>
          </a:bodyPr>
          <a:lstStyle/>
          <a:p>
            <a:pPr>
              <a:lnSpc>
                <a:spcPct val="120000"/>
              </a:lnSpc>
              <a:spcAft>
                <a:spcPts val="1000"/>
              </a:spcAft>
            </a:pPr>
            <a:r>
              <a:rPr lang="fr-FR" sz="700" b="1" dirty="0">
                <a:latin typeface="Calibri" panose="020F0502020204030204" pitchFamily="34" charset="0"/>
                <a:ea typeface="Times New Roman" panose="02020603050405020304" pitchFamily="18" charset="0"/>
                <a:cs typeface="Times New Roman" panose="02020603050405020304" pitchFamily="18" charset="0"/>
              </a:rPr>
              <a:t>Document strictement confidentiel   -  </a:t>
            </a:r>
            <a:r>
              <a:rPr lang="fr-FR" sz="700" dirty="0">
                <a:latin typeface="Arial" panose="020B0604020202020204" pitchFamily="34" charset="0"/>
                <a:ea typeface="Times New Roman" panose="02020603050405020304" pitchFamily="18" charset="0"/>
              </a:rPr>
              <a:t>Toute retransmission, copie, utilisation, reproduction, diffusion ou publication du contenu que ce soit une photographie, un document audio ou vidéo, en tout ou en partie, est interdite sans avoir préalablement obtenu une autorisation écrite sans quoi l’utilisateur s’expose à des procédures juridiques.</a:t>
            </a:r>
            <a:endParaRPr lang="en-US" sz="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64950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t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76638" name="Diapositive think-cell" r:id="rId4" imgW="351" imgH="351" progId="TCLayout.ActiveDocument.1">
                  <p:embed/>
                </p:oleObj>
              </mc:Choice>
              <mc:Fallback>
                <p:oleObj name="Diapositive think-cell" r:id="rId4" imgW="351" imgH="35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9"/>
          <p:cNvPicPr>
            <a:picLocks noChangeAspect="1" noChangeArrowheads="1"/>
          </p:cNvPicPr>
          <p:nvPr/>
        </p:nvPicPr>
        <p:blipFill rotWithShape="1">
          <a:blip r:embed="rId6" cstate="screen">
            <a:lum bright="70000" contrast="-70000"/>
            <a:extLst>
              <a:ext uri="{28A0092B-C50C-407E-A947-70E740481C1C}">
                <a14:useLocalDpi xmlns:a14="http://schemas.microsoft.com/office/drawing/2010/main"/>
              </a:ext>
            </a:extLst>
          </a:blip>
          <a:srcRect/>
          <a:stretch/>
        </p:blipFill>
        <p:spPr bwMode="auto">
          <a:xfrm>
            <a:off x="4881677" y="1751283"/>
            <a:ext cx="3188639" cy="4328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84929" y="1117312"/>
            <a:ext cx="3912997" cy="4962698"/>
          </a:xfrm>
          <a:prstGeom prst="rect">
            <a:avLst/>
          </a:prstGeom>
          <a:solidFill>
            <a:schemeClr val="bg1">
              <a:lumMod val="95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5"/>
          <p:cNvSpPr>
            <a:spLocks noChangeArrowheads="1"/>
          </p:cNvSpPr>
          <p:nvPr/>
        </p:nvSpPr>
        <p:spPr bwMode="gray">
          <a:xfrm>
            <a:off x="484433" y="1274460"/>
            <a:ext cx="3471807" cy="4600226"/>
          </a:xfrm>
          <a:prstGeom prst="rect">
            <a:avLst/>
          </a:prstGeom>
          <a:solidFill>
            <a:srgbClr val="D3DEE9"/>
          </a:solidFill>
          <a:ln w="9525">
            <a:solidFill>
              <a:srgbClr val="FFFFFF"/>
            </a:solidFill>
            <a:miter lim="800000"/>
            <a:headEnd/>
            <a:tailEnd/>
          </a:ln>
          <a:effectLst/>
          <a:extLst/>
        </p:spPr>
        <p:txBody>
          <a:bodyPr wrap="square" lIns="72009" tIns="72009" rIns="72009" bIns="72009" anchor="ctr" anchorCtr="0">
            <a:noAutofit/>
          </a:bodyPr>
          <a:lstStyle>
            <a:lvl1pPr marL="342900" indent="-342900" defTabSz="895350" eaLnBrk="0" hangingPunct="0">
              <a:buClr>
                <a:schemeClr val="tx2"/>
              </a:buClr>
              <a:defRPr sz="1600">
                <a:solidFill>
                  <a:schemeClr val="tx1"/>
                </a:solidFill>
                <a:latin typeface="Arial" pitchFamily="34" charset="0"/>
                <a:cs typeface="Arial" pitchFamily="34" charset="0"/>
              </a:defRPr>
            </a:lvl1pPr>
            <a:lvl2pPr marL="193675" indent="-192088" defTabSz="895350" eaLnBrk="0" hangingPunct="0">
              <a:buClr>
                <a:schemeClr val="tx2"/>
              </a:buClr>
              <a:buSzPct val="125000"/>
              <a:buFont typeface="Arial" pitchFamily="34" charset="0"/>
              <a:buChar char="▪"/>
              <a:defRPr sz="1600">
                <a:solidFill>
                  <a:schemeClr val="tx1"/>
                </a:solidFill>
                <a:latin typeface="Arial" pitchFamily="34" charset="0"/>
                <a:cs typeface="Arial" pitchFamily="34" charset="0"/>
              </a:defRPr>
            </a:lvl2pPr>
            <a:lvl3pPr marL="457200" indent="-261938"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3pPr>
            <a:lvl4pPr marL="614363" indent="-155575"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4pPr>
            <a:lvl5pPr marL="746125" indent="-130175" defTabSz="895350" eaLnBrk="0" hangingPunct="0">
              <a:buClr>
                <a:schemeClr val="tx2"/>
              </a:buClr>
              <a:buSzPct val="89000"/>
              <a:buFont typeface="Arial" pitchFamily="34" charset="0"/>
              <a:buChar char="-"/>
              <a:defRPr sz="1600">
                <a:solidFill>
                  <a:schemeClr val="tx1"/>
                </a:solidFill>
                <a:latin typeface="Arial" pitchFamily="34" charset="0"/>
                <a:cs typeface="Arial" pitchFamily="34" charset="0"/>
              </a:defRPr>
            </a:lvl5pPr>
            <a:lvl6pPr marL="12033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6pPr>
            <a:lvl7pPr marL="16605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7pPr>
            <a:lvl8pPr marL="21177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8pPr>
            <a:lvl9pPr marL="25749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9pPr>
          </a:lstStyle>
          <a:p>
            <a:pPr marL="285750" lvl="1" indent="-285750" eaLnBrk="1" hangingPunct="1">
              <a:spcBef>
                <a:spcPts val="0"/>
              </a:spcBef>
              <a:spcAft>
                <a:spcPts val="0"/>
              </a:spcAft>
              <a:buClr>
                <a:srgbClr val="002960"/>
              </a:buClr>
              <a:buFont typeface="Arial" panose="020B0604020202020204" pitchFamily="34" charset="0"/>
              <a:buChar char="•"/>
            </a:pPr>
            <a:endParaRPr lang="fr-FR" sz="1200" b="1" dirty="0">
              <a:latin typeface="Calibri" panose="020F0502020204030204" pitchFamily="34" charset="0"/>
              <a:cs typeface="Arial"/>
            </a:endParaRPr>
          </a:p>
          <a:p>
            <a:pPr marL="285750" lvl="1" indent="-285750" eaLnBrk="1" hangingPunct="1">
              <a:spcBef>
                <a:spcPts val="0"/>
              </a:spcBef>
              <a:spcAft>
                <a:spcPts val="0"/>
              </a:spcAft>
              <a:buClr>
                <a:srgbClr val="002960"/>
              </a:buClr>
              <a:buFont typeface="Arial" panose="020B0604020202020204" pitchFamily="34" charset="0"/>
              <a:buChar char="•"/>
            </a:pPr>
            <a:r>
              <a:rPr lang="fr-FR" sz="1200" b="1" dirty="0">
                <a:latin typeface="Calibri" panose="020F0502020204030204" pitchFamily="34" charset="0"/>
                <a:cs typeface="Arial"/>
              </a:rPr>
              <a:t>Igloo est une plateforme mobile native</a:t>
            </a:r>
            <a:endParaRPr lang="fr-FR" sz="1200" dirty="0">
              <a:latin typeface="Calibri" panose="020F0502020204030204" pitchFamily="34" charset="0"/>
              <a:cs typeface="Arial"/>
            </a:endParaRPr>
          </a:p>
          <a:p>
            <a:pPr marL="549275" lvl="2" indent="-285750" eaLnBrk="1" hangingPunct="1">
              <a:spcBef>
                <a:spcPts val="0"/>
              </a:spcBef>
              <a:spcAft>
                <a:spcPts val="0"/>
              </a:spcAft>
              <a:buClr>
                <a:srgbClr val="002960"/>
              </a:buClr>
              <a:buFontTx/>
              <a:buChar char="-"/>
            </a:pPr>
            <a:r>
              <a:rPr lang="fr-FR" sz="1200" dirty="0">
                <a:latin typeface="Calibri" panose="020F0502020204030204" pitchFamily="34" charset="0"/>
                <a:cs typeface="Arial"/>
              </a:rPr>
              <a:t>Disponible sous IOS et Android;</a:t>
            </a:r>
          </a:p>
          <a:p>
            <a:pPr marL="549275" lvl="2" indent="-285750" eaLnBrk="1" hangingPunct="1">
              <a:spcBef>
                <a:spcPts val="0"/>
              </a:spcBef>
              <a:spcAft>
                <a:spcPts val="0"/>
              </a:spcAft>
              <a:buClr>
                <a:srgbClr val="002960"/>
              </a:buClr>
              <a:buFontTx/>
              <a:buChar char="-"/>
            </a:pPr>
            <a:r>
              <a:rPr lang="fr-FR" sz="1200" dirty="0">
                <a:latin typeface="Calibri" panose="020F0502020204030204" pitchFamily="34" charset="0"/>
                <a:cs typeface="Arial"/>
              </a:rPr>
              <a:t>Son utilisation est extrêmement simple et intuitive pour mettre en relation des voyageurs.</a:t>
            </a:r>
          </a:p>
          <a:p>
            <a:pPr marL="285750" lvl="1" indent="-285750" eaLnBrk="1" hangingPunct="1">
              <a:spcBef>
                <a:spcPts val="0"/>
              </a:spcBef>
              <a:spcAft>
                <a:spcPts val="0"/>
              </a:spcAft>
              <a:buClr>
                <a:srgbClr val="002960"/>
              </a:buClr>
              <a:buFont typeface="Arial" panose="020B0604020202020204" pitchFamily="34" charset="0"/>
              <a:buChar char="•"/>
            </a:pPr>
            <a:endParaRPr lang="fr-FR" sz="1200" b="1" dirty="0">
              <a:latin typeface="Calibri" panose="020F0502020204030204" pitchFamily="34" charset="0"/>
              <a:cs typeface="Arial"/>
            </a:endParaRPr>
          </a:p>
          <a:p>
            <a:pPr marL="285750" lvl="1" indent="-285750" eaLnBrk="1" hangingPunct="1">
              <a:spcBef>
                <a:spcPts val="0"/>
              </a:spcBef>
              <a:spcAft>
                <a:spcPts val="0"/>
              </a:spcAft>
              <a:buClr>
                <a:srgbClr val="002960"/>
              </a:buClr>
              <a:buFont typeface="Arial" panose="020B0604020202020204" pitchFamily="34" charset="0"/>
              <a:buChar char="•"/>
            </a:pPr>
            <a:r>
              <a:rPr lang="fr-FR" sz="1200" b="1" dirty="0">
                <a:latin typeface="Calibri" panose="020F0502020204030204" pitchFamily="34" charset="0"/>
                <a:cs typeface="Arial"/>
              </a:rPr>
              <a:t>Igloo permet un développement business ultra rapide</a:t>
            </a:r>
            <a:endParaRPr lang="fr-FR" sz="1200" dirty="0">
              <a:latin typeface="Calibri" panose="020F0502020204030204" pitchFamily="34" charset="0"/>
              <a:cs typeface="Arial"/>
            </a:endParaRPr>
          </a:p>
          <a:p>
            <a:pPr marL="549275" lvl="2" indent="-285750" eaLnBrk="1" hangingPunct="1">
              <a:spcBef>
                <a:spcPts val="0"/>
              </a:spcBef>
              <a:spcAft>
                <a:spcPts val="0"/>
              </a:spcAft>
              <a:buClr>
                <a:srgbClr val="002960"/>
              </a:buClr>
              <a:buFontTx/>
              <a:buChar char="-"/>
            </a:pPr>
            <a:r>
              <a:rPr lang="fr-FR" sz="1200" dirty="0">
                <a:latin typeface="Calibri" panose="020F0502020204030204" pitchFamily="34" charset="0"/>
                <a:cs typeface="Arial"/>
              </a:rPr>
              <a:t>Igloo permet de créer un réseau de partage de taxis en quelques heures seulement;</a:t>
            </a:r>
          </a:p>
          <a:p>
            <a:pPr marL="549275" lvl="2" indent="-285750" eaLnBrk="1" hangingPunct="1">
              <a:spcBef>
                <a:spcPts val="0"/>
              </a:spcBef>
              <a:spcAft>
                <a:spcPts val="0"/>
              </a:spcAft>
              <a:buClr>
                <a:srgbClr val="002960"/>
              </a:buClr>
              <a:buFontTx/>
              <a:buChar char="-"/>
            </a:pPr>
            <a:r>
              <a:rPr lang="fr-FR" sz="1200" dirty="0">
                <a:latin typeface="Calibri" panose="020F0502020204030204" pitchFamily="34" charset="0"/>
                <a:cs typeface="Arial"/>
              </a:rPr>
              <a:t>La plateforme est multilingue et </a:t>
            </a:r>
            <a:r>
              <a:rPr lang="fr-FR" sz="1200" dirty="0" err="1">
                <a:latin typeface="Calibri" panose="020F0502020204030204" pitchFamily="34" charset="0"/>
                <a:cs typeface="Arial"/>
              </a:rPr>
              <a:t>customisable</a:t>
            </a:r>
            <a:r>
              <a:rPr lang="fr-FR" sz="1200" dirty="0">
                <a:latin typeface="Calibri" panose="020F0502020204030204" pitchFamily="34" charset="0"/>
                <a:cs typeface="Arial"/>
              </a:rPr>
              <a:t> facilement;</a:t>
            </a:r>
          </a:p>
          <a:p>
            <a:pPr marL="549275" lvl="2" indent="-285750" eaLnBrk="1" hangingPunct="1">
              <a:spcBef>
                <a:spcPts val="0"/>
              </a:spcBef>
              <a:spcAft>
                <a:spcPts val="0"/>
              </a:spcAft>
              <a:buClr>
                <a:srgbClr val="002960"/>
              </a:buClr>
              <a:buFontTx/>
              <a:buChar char="-"/>
            </a:pPr>
            <a:r>
              <a:rPr lang="fr-FR" sz="1200" dirty="0">
                <a:latin typeface="Calibri" panose="020F0502020204030204" pitchFamily="34" charset="0"/>
                <a:cs typeface="Arial"/>
              </a:rPr>
              <a:t>Ceci facilite une expansion géographique rapide.</a:t>
            </a:r>
          </a:p>
          <a:p>
            <a:pPr marL="263525" lvl="2" indent="0" eaLnBrk="1" hangingPunct="1">
              <a:spcBef>
                <a:spcPts val="0"/>
              </a:spcBef>
              <a:spcAft>
                <a:spcPts val="0"/>
              </a:spcAft>
              <a:buClr>
                <a:srgbClr val="002960"/>
              </a:buClr>
              <a:buNone/>
            </a:pPr>
            <a:endParaRPr lang="fr-FR" sz="1200" dirty="0">
              <a:latin typeface="Calibri" panose="020F0502020204030204" pitchFamily="34" charset="0"/>
              <a:cs typeface="Arial"/>
            </a:endParaRPr>
          </a:p>
          <a:p>
            <a:pPr marL="285750" lvl="1" indent="-285750" eaLnBrk="1" hangingPunct="1">
              <a:spcBef>
                <a:spcPts val="0"/>
              </a:spcBef>
              <a:spcAft>
                <a:spcPts val="0"/>
              </a:spcAft>
              <a:buClr>
                <a:srgbClr val="002960"/>
              </a:buClr>
              <a:buFont typeface="Arial" panose="020B0604020202020204" pitchFamily="34" charset="0"/>
              <a:buChar char="•"/>
            </a:pPr>
            <a:r>
              <a:rPr lang="fr-FR" sz="1200" b="1" dirty="0">
                <a:latin typeface="Calibri" panose="020F0502020204030204" pitchFamily="34" charset="0"/>
                <a:cs typeface="Arial"/>
              </a:rPr>
              <a:t>Igloo respecte la vie privée de ses utilisateurs</a:t>
            </a:r>
            <a:endParaRPr lang="fr-FR" sz="1200" dirty="0">
              <a:latin typeface="Calibri" panose="020F0502020204030204" pitchFamily="34" charset="0"/>
              <a:cs typeface="Arial"/>
            </a:endParaRPr>
          </a:p>
          <a:p>
            <a:pPr marL="549275" lvl="2" indent="-285750" eaLnBrk="1" hangingPunct="1">
              <a:spcBef>
                <a:spcPts val="0"/>
              </a:spcBef>
              <a:spcAft>
                <a:spcPts val="0"/>
              </a:spcAft>
              <a:buClr>
                <a:srgbClr val="002960"/>
              </a:buClr>
              <a:buFontTx/>
              <a:buChar char="-"/>
            </a:pPr>
            <a:r>
              <a:rPr lang="fr-FR" sz="1200" dirty="0">
                <a:latin typeface="Calibri" panose="020F0502020204030204" pitchFamily="34" charset="0"/>
                <a:cs typeface="Arial"/>
              </a:rPr>
              <a:t>La plateforme ne collecte aucune information personnelle sur les utilisateurs: pas d’email, de nom, de téléphone, d’adresse, etc...;</a:t>
            </a:r>
          </a:p>
          <a:p>
            <a:pPr marL="549275" lvl="2" indent="-285750" eaLnBrk="1" hangingPunct="1">
              <a:spcBef>
                <a:spcPts val="0"/>
              </a:spcBef>
              <a:spcAft>
                <a:spcPts val="0"/>
              </a:spcAft>
              <a:buClr>
                <a:srgbClr val="002960"/>
              </a:buClr>
              <a:buFontTx/>
              <a:buChar char="-"/>
            </a:pPr>
            <a:r>
              <a:rPr lang="fr-FR" sz="1200" dirty="0">
                <a:latin typeface="Calibri" panose="020F0502020204030204" pitchFamily="34" charset="0"/>
                <a:cs typeface="Arial"/>
              </a:rPr>
              <a:t>Cette particularité est importante pour des voyageurs qui ne se connaissent pas et qui ne souhaitent pas partager leurs informations personnelles.</a:t>
            </a:r>
          </a:p>
          <a:p>
            <a:pPr marL="549275" lvl="2" indent="-285750" eaLnBrk="1" hangingPunct="1">
              <a:spcBef>
                <a:spcPts val="0"/>
              </a:spcBef>
              <a:spcAft>
                <a:spcPts val="0"/>
              </a:spcAft>
              <a:buClr>
                <a:srgbClr val="002960"/>
              </a:buClr>
              <a:buFontTx/>
              <a:buChar char="-"/>
            </a:pPr>
            <a:endParaRPr lang="fr-FR" sz="1200" dirty="0">
              <a:latin typeface="Calibri" panose="020F0502020204030204" pitchFamily="34" charset="0"/>
              <a:cs typeface="Arial"/>
            </a:endParaRPr>
          </a:p>
        </p:txBody>
      </p:sp>
      <p:sp>
        <p:nvSpPr>
          <p:cNvPr id="12" name="Rectangle 4"/>
          <p:cNvSpPr txBox="1"/>
          <p:nvPr/>
        </p:nvSpPr>
        <p:spPr>
          <a:xfrm>
            <a:off x="5758142" y="1848600"/>
            <a:ext cx="2098726" cy="523220"/>
          </a:xfrm>
          <a:prstGeom prst="rect">
            <a:avLst/>
          </a:prstGeom>
        </p:spPr>
        <p:txBody>
          <a:bodyPr vert="horz" wrap="square" lIns="91440" tIns="45720" rIns="91440" bIns="4572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1587" lvl="1" indent="0">
              <a:buNone/>
            </a:pPr>
            <a:r>
              <a:rPr lang="fr-FR" sz="1400" dirty="0">
                <a:latin typeface="Calibri" pitchFamily="34" charset="0"/>
              </a:rPr>
              <a:t>Adaptation de l’application actuelle</a:t>
            </a:r>
          </a:p>
        </p:txBody>
      </p:sp>
      <p:sp>
        <p:nvSpPr>
          <p:cNvPr id="13" name="Rectangle 4"/>
          <p:cNvSpPr txBox="1"/>
          <p:nvPr/>
        </p:nvSpPr>
        <p:spPr>
          <a:xfrm>
            <a:off x="5758142" y="3598661"/>
            <a:ext cx="2098726" cy="954107"/>
          </a:xfrm>
          <a:prstGeom prst="rect">
            <a:avLst/>
          </a:prstGeom>
        </p:spPr>
        <p:txBody>
          <a:bodyPr vert="horz" wrap="square" lIns="91440" tIns="45720" rIns="91440" bIns="4572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1587" lvl="1" indent="0">
              <a:buNone/>
            </a:pPr>
            <a:r>
              <a:rPr lang="fr-FR" sz="1400" dirty="0">
                <a:latin typeface="Calibri" pitchFamily="34" charset="0"/>
              </a:rPr>
              <a:t>Mise en commun des compétences pour garantir la réussite du projet</a:t>
            </a:r>
          </a:p>
        </p:txBody>
      </p:sp>
      <p:sp>
        <p:nvSpPr>
          <p:cNvPr id="14" name="Rectangle 4"/>
          <p:cNvSpPr txBox="1"/>
          <p:nvPr/>
        </p:nvSpPr>
        <p:spPr>
          <a:xfrm>
            <a:off x="5758142" y="4798503"/>
            <a:ext cx="2098726" cy="738664"/>
          </a:xfrm>
          <a:prstGeom prst="rect">
            <a:avLst/>
          </a:prstGeom>
        </p:spPr>
        <p:txBody>
          <a:bodyPr vert="horz" wrap="square" lIns="91440" tIns="45720" rIns="91440" bIns="4572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1587" lvl="1" indent="0">
              <a:buNone/>
            </a:pPr>
            <a:r>
              <a:rPr lang="fr-FR" sz="1400" dirty="0">
                <a:latin typeface="Calibri" pitchFamily="34" charset="0"/>
              </a:rPr>
              <a:t>Co-developpement d’une application « stand alone »</a:t>
            </a:r>
          </a:p>
        </p:txBody>
      </p:sp>
      <p:sp>
        <p:nvSpPr>
          <p:cNvPr id="15" name="Rectangle 4"/>
          <p:cNvSpPr txBox="1"/>
          <p:nvPr/>
        </p:nvSpPr>
        <p:spPr>
          <a:xfrm>
            <a:off x="5758142" y="2731743"/>
            <a:ext cx="2098726" cy="523220"/>
          </a:xfrm>
          <a:prstGeom prst="rect">
            <a:avLst/>
          </a:prstGeom>
        </p:spPr>
        <p:txBody>
          <a:bodyPr vert="horz" wrap="square" lIns="91440" tIns="45720" rIns="91440" bIns="4572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1587" lvl="1" indent="0">
              <a:buNone/>
            </a:pPr>
            <a:r>
              <a:rPr lang="fr-FR" sz="1400" dirty="0">
                <a:latin typeface="Calibri" pitchFamily="34" charset="0"/>
              </a:rPr>
              <a:t>Support opérationnel au lancement</a:t>
            </a:r>
          </a:p>
        </p:txBody>
      </p:sp>
      <p:pic>
        <p:nvPicPr>
          <p:cNvPr id="16" name="Picture 21"/>
          <p:cNvPicPr>
            <a:picLocks noChangeAspect="1" noChangeArrowheads="1"/>
          </p:cNvPicPr>
          <p:nvPr/>
        </p:nvPicPr>
        <p:blipFill>
          <a:blip r:embed="rId7"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5095170" y="1912749"/>
            <a:ext cx="452050" cy="39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1"/>
          <p:cNvPicPr>
            <a:picLocks noChangeAspect="1" noChangeArrowheads="1"/>
          </p:cNvPicPr>
          <p:nvPr/>
        </p:nvPicPr>
        <p:blipFill>
          <a:blip r:embed="rId7"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5110831" y="3679035"/>
            <a:ext cx="452050" cy="39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1"/>
          <p:cNvPicPr>
            <a:picLocks noChangeAspect="1" noChangeArrowheads="1"/>
          </p:cNvPicPr>
          <p:nvPr/>
        </p:nvPicPr>
        <p:blipFill>
          <a:blip r:embed="rId7"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5110831" y="4833548"/>
            <a:ext cx="452050" cy="39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1"/>
          <p:cNvPicPr>
            <a:picLocks noChangeAspect="1" noChangeArrowheads="1"/>
          </p:cNvPicPr>
          <p:nvPr/>
        </p:nvPicPr>
        <p:blipFill>
          <a:blip r:embed="rId7"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5110831" y="2795892"/>
            <a:ext cx="452050" cy="39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4897537" y="1177188"/>
            <a:ext cx="3172780" cy="432262"/>
          </a:xfrm>
          <a:prstGeom prst="rect">
            <a:avLst/>
          </a:prstGeom>
          <a:solidFill>
            <a:srgbClr val="8CA1B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latin typeface="Calibri" panose="020F0502020204030204" pitchFamily="34" charset="0"/>
              </a:rPr>
              <a:t>Un partenariat poussé</a:t>
            </a:r>
            <a:endParaRPr lang="en-US" sz="1400" b="1" dirty="0">
              <a:solidFill>
                <a:schemeClr val="bg1"/>
              </a:solidFill>
              <a:latin typeface="Calibri" panose="020F0502020204030204" pitchFamily="34" charset="0"/>
            </a:endParaRPr>
          </a:p>
        </p:txBody>
      </p:sp>
      <p:sp>
        <p:nvSpPr>
          <p:cNvPr id="4" name="Espace réservé du numéro de diapositive 3"/>
          <p:cNvSpPr>
            <a:spLocks noGrp="1"/>
          </p:cNvSpPr>
          <p:nvPr>
            <p:ph type="sldNum" sz="quarter" idx="4"/>
          </p:nvPr>
        </p:nvSpPr>
        <p:spPr/>
        <p:txBody>
          <a:bodyPr/>
          <a:lstStyle/>
          <a:p>
            <a:fld id="{4BD55B75-ADE8-4326-9C62-A6814DDC4408}" type="slidenum">
              <a:rPr lang="fr-FR" smtClean="0"/>
              <a:pPr/>
              <a:t>9</a:t>
            </a:fld>
            <a:r>
              <a:rPr lang="fr-FR" dirty="0"/>
              <a:t> </a:t>
            </a:r>
          </a:p>
        </p:txBody>
      </p:sp>
      <p:sp>
        <p:nvSpPr>
          <p:cNvPr id="26" name="Titre 1"/>
          <p:cNvSpPr txBox="1">
            <a:spLocks/>
          </p:cNvSpPr>
          <p:nvPr/>
        </p:nvSpPr>
        <p:spPr bwMode="auto">
          <a:xfrm>
            <a:off x="284929" y="158898"/>
            <a:ext cx="738695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defTabSz="895350" rtl="0" fontAlgn="base">
              <a:spcBef>
                <a:spcPct val="0"/>
              </a:spcBef>
              <a:spcAft>
                <a:spcPct val="0"/>
              </a:spcAft>
              <a:defRPr sz="2000" b="1">
                <a:solidFill>
                  <a:schemeClr val="tx2"/>
                </a:solidFill>
                <a:latin typeface="Calibri" panose="020F0502020204030204" pitchFamily="34" charset="0"/>
                <a:ea typeface="+mj-ea"/>
                <a:cs typeface="+mj-cs"/>
              </a:defRPr>
            </a:lvl1pPr>
            <a:lvl2pPr algn="l" defTabSz="895350" rtl="0" fontAlgn="base">
              <a:spcBef>
                <a:spcPct val="0"/>
              </a:spcBef>
              <a:spcAft>
                <a:spcPct val="0"/>
              </a:spcAft>
              <a:defRPr sz="1900" b="1">
                <a:solidFill>
                  <a:schemeClr val="tx2"/>
                </a:solidFill>
                <a:latin typeface="Arial" charset="0"/>
                <a:cs typeface="Arial" charset="0"/>
              </a:defRPr>
            </a:lvl2pPr>
            <a:lvl3pPr algn="l" defTabSz="895350" rtl="0" fontAlgn="base">
              <a:spcBef>
                <a:spcPct val="0"/>
              </a:spcBef>
              <a:spcAft>
                <a:spcPct val="0"/>
              </a:spcAft>
              <a:defRPr sz="1900" b="1">
                <a:solidFill>
                  <a:schemeClr val="tx2"/>
                </a:solidFill>
                <a:latin typeface="Arial" charset="0"/>
                <a:cs typeface="Arial" charset="0"/>
              </a:defRPr>
            </a:lvl3pPr>
            <a:lvl4pPr algn="l" defTabSz="895350" rtl="0" fontAlgn="base">
              <a:spcBef>
                <a:spcPct val="0"/>
              </a:spcBef>
              <a:spcAft>
                <a:spcPct val="0"/>
              </a:spcAft>
              <a:defRPr sz="1900" b="1">
                <a:solidFill>
                  <a:schemeClr val="tx2"/>
                </a:solidFill>
                <a:latin typeface="Arial" charset="0"/>
                <a:cs typeface="Arial" charset="0"/>
              </a:defRPr>
            </a:lvl4pPr>
            <a:lvl5pPr algn="l" defTabSz="895350" rtl="0" fontAlgn="base">
              <a:spcBef>
                <a:spcPct val="0"/>
              </a:spcBef>
              <a:spcAft>
                <a:spcPct val="0"/>
              </a:spcAft>
              <a:defRPr sz="1900" b="1">
                <a:solidFill>
                  <a:schemeClr val="tx2"/>
                </a:solidFill>
                <a:latin typeface="Arial" charset="0"/>
                <a:cs typeface="Arial" charset="0"/>
              </a:defRPr>
            </a:lvl5pPr>
            <a:lvl6pPr marL="457200" algn="l" defTabSz="895350" rtl="0" fontAlgn="base">
              <a:spcBef>
                <a:spcPct val="0"/>
              </a:spcBef>
              <a:spcAft>
                <a:spcPct val="0"/>
              </a:spcAft>
              <a:defRPr sz="1900" b="1">
                <a:solidFill>
                  <a:schemeClr val="tx2"/>
                </a:solidFill>
                <a:latin typeface="Arial" charset="0"/>
                <a:cs typeface="Arial" charset="0"/>
              </a:defRPr>
            </a:lvl6pPr>
            <a:lvl7pPr marL="914400" algn="l" defTabSz="895350" rtl="0" fontAlgn="base">
              <a:spcBef>
                <a:spcPct val="0"/>
              </a:spcBef>
              <a:spcAft>
                <a:spcPct val="0"/>
              </a:spcAft>
              <a:defRPr sz="1900" b="1">
                <a:solidFill>
                  <a:schemeClr val="tx2"/>
                </a:solidFill>
                <a:latin typeface="Arial" charset="0"/>
                <a:cs typeface="Arial" charset="0"/>
              </a:defRPr>
            </a:lvl7pPr>
            <a:lvl8pPr marL="1371600" algn="l" defTabSz="895350" rtl="0" fontAlgn="base">
              <a:spcBef>
                <a:spcPct val="0"/>
              </a:spcBef>
              <a:spcAft>
                <a:spcPct val="0"/>
              </a:spcAft>
              <a:defRPr sz="1900" b="1">
                <a:solidFill>
                  <a:schemeClr val="tx2"/>
                </a:solidFill>
                <a:latin typeface="Arial" charset="0"/>
                <a:cs typeface="Arial" charset="0"/>
              </a:defRPr>
            </a:lvl8pPr>
            <a:lvl9pPr marL="1828800" algn="l" defTabSz="895350" rtl="0" fontAlgn="base">
              <a:spcBef>
                <a:spcPct val="0"/>
              </a:spcBef>
              <a:spcAft>
                <a:spcPct val="0"/>
              </a:spcAft>
              <a:defRPr sz="1900" b="1">
                <a:solidFill>
                  <a:schemeClr val="tx2"/>
                </a:solidFill>
                <a:latin typeface="Arial" charset="0"/>
                <a:cs typeface="Arial" charset="0"/>
              </a:defRPr>
            </a:lvl9pPr>
          </a:lstStyle>
          <a:p>
            <a:r>
              <a:rPr lang="fr-FR" sz="1800" dirty="0"/>
              <a:t>Un partenariat poussé avec Igloo, qui sera utilisé dans un premier temps, puis développement en commun d’une application BokkTaxi « stand </a:t>
            </a:r>
            <a:r>
              <a:rPr lang="fr-FR" sz="1800" dirty="0" err="1"/>
              <a:t>alone</a:t>
            </a:r>
            <a:r>
              <a:rPr lang="fr-FR" sz="1800" dirty="0"/>
              <a:t> »</a:t>
            </a:r>
            <a:endParaRPr lang="en-US" sz="1800" kern="0" dirty="0"/>
          </a:p>
        </p:txBody>
      </p:sp>
      <p:pic>
        <p:nvPicPr>
          <p:cNvPr id="21" name="Picture 20"/>
          <p:cNvPicPr>
            <a:picLocks noChangeAspect="1"/>
          </p:cNvPicPr>
          <p:nvPr/>
        </p:nvPicPr>
        <p:blipFill>
          <a:blip r:embed="rId8">
            <a:clrChange>
              <a:clrFrom>
                <a:srgbClr val="FFFFFF"/>
              </a:clrFrom>
              <a:clrTo>
                <a:srgbClr val="FFFFFF">
                  <a:alpha val="0"/>
                </a:srgbClr>
              </a:clrTo>
            </a:clrChange>
          </a:blip>
          <a:stretch>
            <a:fillRect/>
          </a:stretch>
        </p:blipFill>
        <p:spPr>
          <a:xfrm>
            <a:off x="4939895" y="5796818"/>
            <a:ext cx="936245" cy="282640"/>
          </a:xfrm>
          <a:prstGeom prst="rect">
            <a:avLst/>
          </a:prstGeom>
        </p:spPr>
      </p:pic>
      <p:pic>
        <p:nvPicPr>
          <p:cNvPr id="22" name="Image 8"/>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62645" y="5591155"/>
            <a:ext cx="907671" cy="451106"/>
          </a:xfrm>
          <a:prstGeom prst="rect">
            <a:avLst/>
          </a:prstGeom>
        </p:spPr>
      </p:pic>
    </p:spTree>
    <p:extLst>
      <p:ext uri="{BB962C8B-B14F-4D97-AF65-F5344CB8AC3E}">
        <p14:creationId xmlns:p14="http://schemas.microsoft.com/office/powerpoint/2010/main" val="15977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Objet 3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71524" name="Diapositive think-cell" r:id="rId4" imgW="351" imgH="351" progId="TCLayout.ActiveDocument.1">
                  <p:embed/>
                </p:oleObj>
              </mc:Choice>
              <mc:Fallback>
                <p:oleObj name="Diapositive think-cell" r:id="rId4" imgW="351" imgH="35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4" name="Rectangle 43"/>
          <p:cNvSpPr/>
          <p:nvPr/>
        </p:nvSpPr>
        <p:spPr>
          <a:xfrm>
            <a:off x="3017519" y="5138624"/>
            <a:ext cx="5527993" cy="903228"/>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Logos</a:t>
            </a:r>
          </a:p>
        </p:txBody>
      </p:sp>
      <p:sp>
        <p:nvSpPr>
          <p:cNvPr id="42" name="Rectangle 41"/>
          <p:cNvSpPr/>
          <p:nvPr/>
        </p:nvSpPr>
        <p:spPr>
          <a:xfrm>
            <a:off x="3017519" y="3327924"/>
            <a:ext cx="5527993" cy="903228"/>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logos</a:t>
            </a:r>
          </a:p>
        </p:txBody>
      </p:sp>
      <p:sp>
        <p:nvSpPr>
          <p:cNvPr id="2" name="Titre 1"/>
          <p:cNvSpPr>
            <a:spLocks noGrp="1"/>
          </p:cNvSpPr>
          <p:nvPr>
            <p:ph type="ctrTitle"/>
          </p:nvPr>
        </p:nvSpPr>
        <p:spPr>
          <a:xfrm>
            <a:off x="284930" y="158898"/>
            <a:ext cx="7617222" cy="553998"/>
          </a:xfrm>
        </p:spPr>
        <p:txBody>
          <a:bodyPr/>
          <a:lstStyle/>
          <a:p>
            <a:r>
              <a:rPr lang="fr-FR" sz="1800" dirty="0"/>
              <a:t>Partenariats en cours de discussion avec des entreprises de taxi, des associations et communauté urbaines</a:t>
            </a:r>
            <a:endParaRPr lang="en-US" sz="1800" dirty="0"/>
          </a:p>
        </p:txBody>
      </p:sp>
      <p:sp>
        <p:nvSpPr>
          <p:cNvPr id="7" name="Rectangle 6"/>
          <p:cNvSpPr/>
          <p:nvPr/>
        </p:nvSpPr>
        <p:spPr>
          <a:xfrm>
            <a:off x="3017519" y="1549907"/>
            <a:ext cx="5527993" cy="903228"/>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logos</a:t>
            </a:r>
          </a:p>
        </p:txBody>
      </p:sp>
      <p:sp>
        <p:nvSpPr>
          <p:cNvPr id="13" name="ZoneTexte 12"/>
          <p:cNvSpPr txBox="1"/>
          <p:nvPr/>
        </p:nvSpPr>
        <p:spPr>
          <a:xfrm>
            <a:off x="7902152" y="589787"/>
            <a:ext cx="691374" cy="169277"/>
          </a:xfrm>
          <a:prstGeom prst="rect">
            <a:avLst/>
          </a:prstGeom>
          <a:noFill/>
        </p:spPr>
        <p:txBody>
          <a:bodyPr wrap="square" lIns="0" tIns="0" rIns="0" bIns="0" rtlCol="0">
            <a:spAutoFit/>
          </a:bodyPr>
          <a:lstStyle/>
          <a:p>
            <a:r>
              <a:rPr lang="fr-FR" dirty="0"/>
              <a:t>EN COURS</a:t>
            </a:r>
            <a:endParaRPr lang="en-US" dirty="0"/>
          </a:p>
        </p:txBody>
      </p:sp>
      <p:cxnSp>
        <p:nvCxnSpPr>
          <p:cNvPr id="15" name="Connecteur droit 14"/>
          <p:cNvCxnSpPr/>
          <p:nvPr/>
        </p:nvCxnSpPr>
        <p:spPr>
          <a:xfrm>
            <a:off x="7814453" y="759064"/>
            <a:ext cx="779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7814453" y="589786"/>
            <a:ext cx="779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017519" y="1137547"/>
            <a:ext cx="5527993" cy="317180"/>
          </a:xfrm>
          <a:prstGeom prst="rect">
            <a:avLst/>
          </a:prstGeom>
          <a:solidFill>
            <a:srgbClr val="9DB1CF"/>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latin typeface="Calibri" panose="020F0502020204030204" pitchFamily="34" charset="0"/>
              </a:rPr>
              <a:t>Entreprises de taxi à Dakar</a:t>
            </a:r>
            <a:endParaRPr lang="en-US" sz="1400" b="1" dirty="0">
              <a:solidFill>
                <a:schemeClr val="tx1"/>
              </a:solidFill>
              <a:latin typeface="Calibri" panose="020F0502020204030204" pitchFamily="34" charset="0"/>
            </a:endParaRPr>
          </a:p>
        </p:txBody>
      </p:sp>
      <p:sp>
        <p:nvSpPr>
          <p:cNvPr id="43" name="Rectangle 42"/>
          <p:cNvSpPr/>
          <p:nvPr/>
        </p:nvSpPr>
        <p:spPr>
          <a:xfrm>
            <a:off x="3017519" y="2915564"/>
            <a:ext cx="5527993" cy="317180"/>
          </a:xfrm>
          <a:prstGeom prst="rect">
            <a:avLst/>
          </a:prstGeom>
          <a:solidFill>
            <a:srgbClr val="9DB1CF"/>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latin typeface="Calibri" panose="020F0502020204030204" pitchFamily="34" charset="0"/>
              </a:rPr>
              <a:t>Associations</a:t>
            </a:r>
            <a:endParaRPr lang="en-US" sz="1400" b="1" dirty="0">
              <a:solidFill>
                <a:schemeClr val="tx1"/>
              </a:solidFill>
              <a:latin typeface="Calibri" panose="020F0502020204030204" pitchFamily="34" charset="0"/>
            </a:endParaRPr>
          </a:p>
        </p:txBody>
      </p:sp>
      <p:sp>
        <p:nvSpPr>
          <p:cNvPr id="45" name="Rectangle 44"/>
          <p:cNvSpPr/>
          <p:nvPr/>
        </p:nvSpPr>
        <p:spPr>
          <a:xfrm>
            <a:off x="3017519" y="4726264"/>
            <a:ext cx="5527993" cy="317180"/>
          </a:xfrm>
          <a:prstGeom prst="rect">
            <a:avLst/>
          </a:prstGeom>
          <a:solidFill>
            <a:srgbClr val="9DB1CF"/>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latin typeface="Calibri" panose="020F0502020204030204" pitchFamily="34" charset="0"/>
              </a:rPr>
              <a:t>Entreprises, pour sponsoring des employés</a:t>
            </a:r>
          </a:p>
        </p:txBody>
      </p:sp>
      <p:sp>
        <p:nvSpPr>
          <p:cNvPr id="33" name="Rectangle 32"/>
          <p:cNvSpPr/>
          <p:nvPr/>
        </p:nvSpPr>
        <p:spPr>
          <a:xfrm>
            <a:off x="284930" y="1137547"/>
            <a:ext cx="2283703" cy="4904305"/>
          </a:xfrm>
          <a:prstGeom prst="rect">
            <a:avLst/>
          </a:prstGeom>
          <a:solidFill>
            <a:schemeClr val="bg1">
              <a:lumMod val="85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ZoneTexte 46"/>
          <p:cNvSpPr txBox="1"/>
          <p:nvPr/>
        </p:nvSpPr>
        <p:spPr>
          <a:xfrm>
            <a:off x="453702" y="1250871"/>
            <a:ext cx="1920457" cy="3385542"/>
          </a:xfrm>
          <a:prstGeom prst="rect">
            <a:avLst/>
          </a:prstGeom>
          <a:noFill/>
        </p:spPr>
        <p:txBody>
          <a:bodyPr wrap="square" lIns="0" tIns="0" rIns="0" bIns="0" rtlCol="0">
            <a:spAutoFit/>
          </a:bodyPr>
          <a:lstStyle/>
          <a:p>
            <a:pPr marL="171450" indent="-171450">
              <a:spcBef>
                <a:spcPts val="600"/>
              </a:spcBef>
              <a:buFont typeface="Arial" panose="020B0604020202020204" pitchFamily="34" charset="0"/>
              <a:buChar char="•"/>
            </a:pPr>
            <a:r>
              <a:rPr lang="fr-FR" sz="1400" dirty="0"/>
              <a:t>Forte orientation sociale du projet : discussions avec associations et entreprises pour sponsor employés</a:t>
            </a:r>
          </a:p>
          <a:p>
            <a:pPr marL="171450" indent="-171450">
              <a:spcBef>
                <a:spcPts val="600"/>
              </a:spcBef>
              <a:buFont typeface="Arial" panose="020B0604020202020204" pitchFamily="34" charset="0"/>
              <a:buChar char="•"/>
            </a:pPr>
            <a:r>
              <a:rPr lang="fr-FR" sz="1400" dirty="0"/>
              <a:t>Actions menées dans différents domaines, y compris la possibilité pour les associations d’utiliser Igloo dans leurs activités, pro bono</a:t>
            </a:r>
          </a:p>
          <a:p>
            <a:pPr marL="171450" indent="-171450">
              <a:spcBef>
                <a:spcPts val="600"/>
              </a:spcBef>
              <a:buFont typeface="Arial" panose="020B0604020202020204" pitchFamily="34" charset="0"/>
              <a:buChar char="•"/>
            </a:pPr>
            <a:r>
              <a:rPr lang="fr-FR" sz="1400" dirty="0"/>
              <a:t>De nombreux partenariats en cours de développement</a:t>
            </a:r>
          </a:p>
        </p:txBody>
      </p:sp>
      <p:sp>
        <p:nvSpPr>
          <p:cNvPr id="4" name="Espace réservé du numéro de diapositive 3"/>
          <p:cNvSpPr>
            <a:spLocks noGrp="1"/>
          </p:cNvSpPr>
          <p:nvPr>
            <p:ph type="sldNum" sz="quarter" idx="4"/>
          </p:nvPr>
        </p:nvSpPr>
        <p:spPr/>
        <p:txBody>
          <a:bodyPr/>
          <a:lstStyle/>
          <a:p>
            <a:fld id="{4BD55B75-ADE8-4326-9C62-A6814DDC4408}" type="slidenum">
              <a:rPr lang="fr-FR" smtClean="0"/>
              <a:pPr/>
              <a:t>10</a:t>
            </a:fld>
            <a:r>
              <a:rPr lang="fr-FR" dirty="0"/>
              <a:t> </a:t>
            </a: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4286" y="4831080"/>
            <a:ext cx="1792513" cy="996405"/>
          </a:xfrm>
          <a:prstGeom prst="rect">
            <a:avLst/>
          </a:prstGeom>
        </p:spPr>
      </p:pic>
      <p:pic>
        <p:nvPicPr>
          <p:cNvPr id="6" name="Picture 5"/>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77438" y="1695873"/>
            <a:ext cx="1059286" cy="611296"/>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60082" y="1614970"/>
            <a:ext cx="668696" cy="773102"/>
          </a:xfrm>
          <a:prstGeom prst="rect">
            <a:avLst/>
          </a:prstGeom>
        </p:spPr>
      </p:pic>
      <p:pic>
        <p:nvPicPr>
          <p:cNvPr id="10" name="Picture 9"/>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53918" y="1638538"/>
            <a:ext cx="848234" cy="809678"/>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36235" y="5271395"/>
            <a:ext cx="1200489" cy="600245"/>
          </a:xfrm>
          <a:prstGeom prst="rect">
            <a:avLst/>
          </a:prstGeom>
        </p:spPr>
      </p:pic>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97549" y="5262531"/>
            <a:ext cx="967932" cy="585261"/>
          </a:xfrm>
          <a:prstGeom prst="rect">
            <a:avLst/>
          </a:prstGeom>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62378" y="5197399"/>
            <a:ext cx="1341611" cy="715526"/>
          </a:xfrm>
          <a:prstGeom prst="rect">
            <a:avLst/>
          </a:prstGeom>
        </p:spPr>
      </p:pic>
      <p:sp>
        <p:nvSpPr>
          <p:cNvPr id="22" name="TextBox 21"/>
          <p:cNvSpPr txBox="1"/>
          <p:nvPr/>
        </p:nvSpPr>
        <p:spPr>
          <a:xfrm>
            <a:off x="3222099" y="3525896"/>
            <a:ext cx="1742884" cy="338554"/>
          </a:xfrm>
          <a:prstGeom prst="rect">
            <a:avLst/>
          </a:prstGeom>
          <a:noFill/>
        </p:spPr>
        <p:txBody>
          <a:bodyPr wrap="square" lIns="0" tIns="0" rIns="0" bIns="0" rtlCol="0">
            <a:spAutoFit/>
          </a:bodyPr>
          <a:lstStyle/>
          <a:p>
            <a:r>
              <a:rPr lang="fr-FR" dirty="0">
                <a:latin typeface="+mn-lt"/>
              </a:rPr>
              <a:t>Association des étudiants Camerounais  </a:t>
            </a:r>
            <a:r>
              <a:rPr lang="fr-FR" dirty="0">
                <a:latin typeface="+mn-lt"/>
              </a:rPr>
              <a:t>à </a:t>
            </a:r>
            <a:r>
              <a:rPr lang="fr-FR" dirty="0">
                <a:latin typeface="+mn-lt"/>
              </a:rPr>
              <a:t> Dakar </a:t>
            </a:r>
          </a:p>
        </p:txBody>
      </p:sp>
      <p:sp>
        <p:nvSpPr>
          <p:cNvPr id="30" name="TextBox 29"/>
          <p:cNvSpPr txBox="1"/>
          <p:nvPr/>
        </p:nvSpPr>
        <p:spPr>
          <a:xfrm>
            <a:off x="5074423" y="3525896"/>
            <a:ext cx="1742884" cy="338554"/>
          </a:xfrm>
          <a:prstGeom prst="rect">
            <a:avLst/>
          </a:prstGeom>
          <a:noFill/>
        </p:spPr>
        <p:txBody>
          <a:bodyPr wrap="square" lIns="0" tIns="0" rIns="0" bIns="0" rtlCol="0">
            <a:spAutoFit/>
          </a:bodyPr>
          <a:lstStyle/>
          <a:p>
            <a:r>
              <a:rPr lang="fr-FR" dirty="0">
                <a:latin typeface="+mn-lt"/>
              </a:rPr>
              <a:t>Association des étudiants Gabonais  </a:t>
            </a:r>
            <a:r>
              <a:rPr lang="fr-FR" dirty="0">
                <a:latin typeface="+mn-lt"/>
              </a:rPr>
              <a:t>à </a:t>
            </a:r>
            <a:r>
              <a:rPr lang="fr-FR" dirty="0">
                <a:latin typeface="+mn-lt"/>
              </a:rPr>
              <a:t> Dakar </a:t>
            </a:r>
          </a:p>
        </p:txBody>
      </p:sp>
      <p:sp>
        <p:nvSpPr>
          <p:cNvPr id="31" name="TextBox 30"/>
          <p:cNvSpPr txBox="1"/>
          <p:nvPr/>
        </p:nvSpPr>
        <p:spPr>
          <a:xfrm>
            <a:off x="6850641" y="3490023"/>
            <a:ext cx="1742884" cy="338554"/>
          </a:xfrm>
          <a:prstGeom prst="rect">
            <a:avLst/>
          </a:prstGeom>
          <a:noFill/>
        </p:spPr>
        <p:txBody>
          <a:bodyPr wrap="square" lIns="0" tIns="0" rIns="0" bIns="0" rtlCol="0">
            <a:spAutoFit/>
          </a:bodyPr>
          <a:lstStyle/>
          <a:p>
            <a:r>
              <a:rPr lang="fr-FR" dirty="0">
                <a:latin typeface="+mn-lt"/>
              </a:rPr>
              <a:t>Association des étudiants Congolais  </a:t>
            </a:r>
            <a:r>
              <a:rPr lang="fr-FR" dirty="0">
                <a:latin typeface="+mn-lt"/>
              </a:rPr>
              <a:t>à </a:t>
            </a:r>
            <a:r>
              <a:rPr lang="fr-FR" dirty="0">
                <a:latin typeface="+mn-lt"/>
              </a:rPr>
              <a:t> Dakar </a:t>
            </a:r>
          </a:p>
        </p:txBody>
      </p:sp>
      <p:pic>
        <p:nvPicPr>
          <p:cNvPr id="34" name="Picture 2"/>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707270" y="3928114"/>
            <a:ext cx="319072" cy="235705"/>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630644" y="3954753"/>
            <a:ext cx="301741" cy="226306"/>
          </a:xfrm>
          <a:prstGeom prst="rect">
            <a:avLst/>
          </a:prstGeom>
        </p:spPr>
      </p:pic>
      <p:pic>
        <p:nvPicPr>
          <p:cNvPr id="24" name="Picture 2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478035" y="3934274"/>
            <a:ext cx="335074" cy="223383"/>
          </a:xfrm>
          <a:prstGeom prst="rect">
            <a:avLst/>
          </a:prstGeom>
        </p:spPr>
      </p:pic>
    </p:spTree>
    <p:extLst>
      <p:ext uri="{BB962C8B-B14F-4D97-AF65-F5344CB8AC3E}">
        <p14:creationId xmlns:p14="http://schemas.microsoft.com/office/powerpoint/2010/main" val="2922932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t 35" hidden="1"/>
          <p:cNvGraphicFramePr>
            <a:graphicFrameLocks noChangeAspect="1"/>
          </p:cNvGraphicFramePr>
          <p:nvPr>
            <p:custDataLst>
              <p:tags r:id="rId2"/>
            </p:custDataLst>
            <p:extLst>
              <p:ext uri="{D42A27DB-BD31-4B8C-83A1-F6EECF244321}">
                <p14:modId xmlns:p14="http://schemas.microsoft.com/office/powerpoint/2010/main" val="16750937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1371" name="Diapositive think-cell" r:id="rId4" imgW="351" imgH="351" progId="TCLayout.ActiveDocument.1">
                  <p:embed/>
                </p:oleObj>
              </mc:Choice>
              <mc:Fallback>
                <p:oleObj name="Diapositive think-cell" r:id="rId4" imgW="351" imgH="35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9" name="Rectangle 58"/>
          <p:cNvSpPr/>
          <p:nvPr/>
        </p:nvSpPr>
        <p:spPr>
          <a:xfrm>
            <a:off x="5899947" y="3958669"/>
            <a:ext cx="2634453" cy="202084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tangle 18"/>
          <p:cNvSpPr/>
          <p:nvPr/>
        </p:nvSpPr>
        <p:spPr>
          <a:xfrm>
            <a:off x="5899947" y="1178290"/>
            <a:ext cx="2634453" cy="202084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ZoneTexte 42"/>
          <p:cNvSpPr txBox="1"/>
          <p:nvPr/>
        </p:nvSpPr>
        <p:spPr>
          <a:xfrm>
            <a:off x="7202319" y="1350729"/>
            <a:ext cx="1132628" cy="1592744"/>
          </a:xfrm>
          <a:prstGeom prst="rect">
            <a:avLst/>
          </a:prstGeom>
          <a:noFill/>
        </p:spPr>
        <p:txBody>
          <a:bodyPr wrap="square" lIns="0" tIns="0" rIns="0" bIns="0" rtlCol="0">
            <a:spAutoFit/>
          </a:bodyPr>
          <a:lstStyle/>
          <a:p>
            <a:pPr>
              <a:spcBef>
                <a:spcPts val="300"/>
              </a:spcBef>
            </a:pPr>
            <a:r>
              <a:rPr lang="fr-FR" sz="1200" b="1" dirty="0"/>
              <a:t>Vincent Huwer</a:t>
            </a:r>
          </a:p>
          <a:p>
            <a:pPr>
              <a:spcBef>
                <a:spcPts val="300"/>
              </a:spcBef>
            </a:pPr>
            <a:r>
              <a:rPr lang="fr-FR" sz="1200" b="1" dirty="0"/>
              <a:t>Chef de Projet Produit</a:t>
            </a:r>
          </a:p>
          <a:p>
            <a:pPr>
              <a:spcBef>
                <a:spcPts val="300"/>
              </a:spcBef>
            </a:pPr>
            <a:endParaRPr lang="fr-FR" sz="1200" dirty="0"/>
          </a:p>
          <a:p>
            <a:pPr>
              <a:spcBef>
                <a:spcPts val="300"/>
              </a:spcBef>
            </a:pPr>
            <a:r>
              <a:rPr lang="fr-FR" sz="1200" dirty="0"/>
              <a:t>Master in Management </a:t>
            </a:r>
            <a:r>
              <a:rPr lang="fr-FR" sz="1200" dirty="0" err="1"/>
              <a:t>Skema</a:t>
            </a:r>
            <a:r>
              <a:rPr lang="fr-FR" sz="1200" dirty="0"/>
              <a:t> Business </a:t>
            </a:r>
            <a:r>
              <a:rPr lang="fr-FR" sz="1200" dirty="0" err="1"/>
              <a:t>School</a:t>
            </a:r>
            <a:endParaRPr lang="fr-FR" sz="1200" dirty="0"/>
          </a:p>
        </p:txBody>
      </p:sp>
      <p:sp>
        <p:nvSpPr>
          <p:cNvPr id="2" name="Titre 1"/>
          <p:cNvSpPr>
            <a:spLocks noGrp="1"/>
          </p:cNvSpPr>
          <p:nvPr>
            <p:ph type="ctrTitle"/>
          </p:nvPr>
        </p:nvSpPr>
        <p:spPr>
          <a:xfrm>
            <a:off x="284929" y="297398"/>
            <a:ext cx="7977921" cy="276999"/>
          </a:xfrm>
        </p:spPr>
        <p:txBody>
          <a:bodyPr/>
          <a:lstStyle/>
          <a:p>
            <a:r>
              <a:rPr lang="fr-FR" sz="1800" dirty="0"/>
              <a:t>Une équipe internationale combinant la maitrise du terrain et l’expertise digitale </a:t>
            </a:r>
          </a:p>
        </p:txBody>
      </p:sp>
      <p:sp>
        <p:nvSpPr>
          <p:cNvPr id="20" name="Rectangle 19"/>
          <p:cNvSpPr/>
          <p:nvPr/>
        </p:nvSpPr>
        <p:spPr>
          <a:xfrm>
            <a:off x="397650" y="3956736"/>
            <a:ext cx="2634453" cy="202084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 name="ZoneTexte 46"/>
          <p:cNvSpPr txBox="1"/>
          <p:nvPr/>
        </p:nvSpPr>
        <p:spPr>
          <a:xfrm>
            <a:off x="1699909" y="4197919"/>
            <a:ext cx="1208313" cy="1292662"/>
          </a:xfrm>
          <a:prstGeom prst="rect">
            <a:avLst/>
          </a:prstGeom>
          <a:noFill/>
        </p:spPr>
        <p:txBody>
          <a:bodyPr wrap="square" lIns="0" tIns="0" rIns="0" bIns="0" rtlCol="0">
            <a:spAutoFit/>
          </a:bodyPr>
          <a:lstStyle/>
          <a:p>
            <a:r>
              <a:rPr lang="fr-FR" sz="1200" b="1" dirty="0"/>
              <a:t>Harold </a:t>
            </a:r>
            <a:r>
              <a:rPr lang="fr-FR" sz="1200" b="1" dirty="0" err="1"/>
              <a:t>Bouley</a:t>
            </a:r>
            <a:br>
              <a:rPr lang="fr-FR" sz="1200" b="1" dirty="0"/>
            </a:br>
            <a:r>
              <a:rPr lang="fr-FR" sz="1200" b="1" dirty="0"/>
              <a:t>CTO</a:t>
            </a:r>
          </a:p>
          <a:p>
            <a:endParaRPr lang="fr-FR" sz="1200" b="1" dirty="0"/>
          </a:p>
          <a:p>
            <a:endParaRPr lang="fr-FR" sz="1200" dirty="0"/>
          </a:p>
          <a:p>
            <a:r>
              <a:rPr lang="fr-FR" sz="1200" dirty="0"/>
              <a:t>Lead développeur Mobile IOS et Android</a:t>
            </a:r>
          </a:p>
        </p:txBody>
      </p:sp>
      <p:sp>
        <p:nvSpPr>
          <p:cNvPr id="10" name="Rectangle 9"/>
          <p:cNvSpPr/>
          <p:nvPr/>
        </p:nvSpPr>
        <p:spPr>
          <a:xfrm>
            <a:off x="395108" y="1146940"/>
            <a:ext cx="2634453" cy="202084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ZoneTexte 36"/>
          <p:cNvSpPr txBox="1"/>
          <p:nvPr/>
        </p:nvSpPr>
        <p:spPr>
          <a:xfrm>
            <a:off x="1697368" y="1355838"/>
            <a:ext cx="1332194" cy="1146468"/>
          </a:xfrm>
          <a:prstGeom prst="rect">
            <a:avLst/>
          </a:prstGeom>
          <a:noFill/>
        </p:spPr>
        <p:txBody>
          <a:bodyPr wrap="square" lIns="0" tIns="0" rIns="0" bIns="0" rtlCol="0">
            <a:spAutoFit/>
          </a:bodyPr>
          <a:lstStyle/>
          <a:p>
            <a:pPr>
              <a:spcBef>
                <a:spcPts val="300"/>
              </a:spcBef>
            </a:pPr>
            <a:r>
              <a:rPr lang="fr-FR" sz="1200" b="1" dirty="0"/>
              <a:t>André Lemah</a:t>
            </a:r>
          </a:p>
          <a:p>
            <a:pPr>
              <a:spcBef>
                <a:spcPts val="300"/>
              </a:spcBef>
            </a:pPr>
            <a:r>
              <a:rPr lang="fr-FR" sz="1200" b="1" dirty="0"/>
              <a:t>CEO</a:t>
            </a:r>
          </a:p>
          <a:p>
            <a:pPr>
              <a:spcBef>
                <a:spcPts val="0"/>
              </a:spcBef>
            </a:pPr>
            <a:endParaRPr lang="fr-FR" sz="1200" dirty="0"/>
          </a:p>
          <a:p>
            <a:pPr>
              <a:spcBef>
                <a:spcPts val="0"/>
              </a:spcBef>
            </a:pPr>
            <a:r>
              <a:rPr lang="fr-FR" sz="1200" dirty="0"/>
              <a:t>Ingénieur en Génie Mécanique et Logistique</a:t>
            </a:r>
          </a:p>
        </p:txBody>
      </p:sp>
      <p:pic>
        <p:nvPicPr>
          <p:cNvPr id="71" name="Picture 3"/>
          <p:cNvPicPr>
            <a:picLocks noChangeArrowheads="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026626" y="5370860"/>
            <a:ext cx="489469" cy="45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3144508" y="3953238"/>
            <a:ext cx="2634453" cy="202084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ZoneTexte 53"/>
          <p:cNvSpPr txBox="1"/>
          <p:nvPr/>
        </p:nvSpPr>
        <p:spPr>
          <a:xfrm>
            <a:off x="4447672" y="4085563"/>
            <a:ext cx="1248116" cy="1738938"/>
          </a:xfrm>
          <a:prstGeom prst="rect">
            <a:avLst/>
          </a:prstGeom>
          <a:noFill/>
        </p:spPr>
        <p:txBody>
          <a:bodyPr wrap="square" lIns="0" tIns="0" rIns="0" bIns="0" rtlCol="0">
            <a:spAutoFit/>
          </a:bodyPr>
          <a:lstStyle/>
          <a:p>
            <a:pPr>
              <a:spcBef>
                <a:spcPts val="300"/>
              </a:spcBef>
            </a:pPr>
            <a:r>
              <a:rPr lang="fr-FR" sz="1200" b="1" dirty="0"/>
              <a:t>Jean-Baptiste </a:t>
            </a:r>
            <a:br>
              <a:rPr lang="fr-FR" sz="1200" b="1" dirty="0"/>
            </a:br>
            <a:r>
              <a:rPr lang="fr-FR" sz="1200" b="1" dirty="0"/>
              <a:t>Graftieaux </a:t>
            </a:r>
            <a:br>
              <a:rPr lang="fr-FR" sz="1200" b="1" dirty="0"/>
            </a:br>
            <a:r>
              <a:rPr lang="fr-FR" sz="1200" b="1" dirty="0"/>
              <a:t>Senior Advisor</a:t>
            </a:r>
          </a:p>
          <a:p>
            <a:pPr>
              <a:spcBef>
                <a:spcPts val="300"/>
              </a:spcBef>
            </a:pPr>
            <a:r>
              <a:rPr lang="fr-FR" sz="1200" dirty="0"/>
              <a:t>Exécutive et Membre du Conseil d’Administration eBay Europe</a:t>
            </a:r>
          </a:p>
          <a:p>
            <a:pPr>
              <a:spcBef>
                <a:spcPts val="300"/>
              </a:spcBef>
            </a:pPr>
            <a:r>
              <a:rPr lang="fr-FR" sz="1200" dirty="0"/>
              <a:t>MBA HEC Paris,  et expert-comptable</a:t>
            </a:r>
            <a:endParaRPr lang="fr-FR" sz="1200" i="1" dirty="0"/>
          </a:p>
        </p:txBody>
      </p:sp>
      <p:sp>
        <p:nvSpPr>
          <p:cNvPr id="6" name="Rectangle 5"/>
          <p:cNvSpPr/>
          <p:nvPr/>
        </p:nvSpPr>
        <p:spPr>
          <a:xfrm>
            <a:off x="3166041" y="1155649"/>
            <a:ext cx="2634453" cy="202084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p:cNvSpPr txBox="1"/>
          <p:nvPr/>
        </p:nvSpPr>
        <p:spPr>
          <a:xfrm>
            <a:off x="4466312" y="1326519"/>
            <a:ext cx="1278320" cy="1408078"/>
          </a:xfrm>
          <a:prstGeom prst="rect">
            <a:avLst/>
          </a:prstGeom>
          <a:noFill/>
        </p:spPr>
        <p:txBody>
          <a:bodyPr wrap="square" lIns="0" tIns="0" rIns="0" bIns="0" rtlCol="0">
            <a:spAutoFit/>
          </a:bodyPr>
          <a:lstStyle/>
          <a:p>
            <a:pPr hangingPunct="0">
              <a:spcBef>
                <a:spcPts val="300"/>
              </a:spcBef>
            </a:pPr>
            <a:r>
              <a:rPr lang="fr-FR" sz="1200" b="1" dirty="0"/>
              <a:t>Nancy Bindi</a:t>
            </a:r>
          </a:p>
          <a:p>
            <a:pPr hangingPunct="0">
              <a:spcBef>
                <a:spcPts val="300"/>
              </a:spcBef>
            </a:pPr>
            <a:r>
              <a:rPr lang="fr-FR" sz="1200" b="1" dirty="0"/>
              <a:t>Marketing &amp; Communication</a:t>
            </a:r>
          </a:p>
          <a:p>
            <a:pPr>
              <a:spcBef>
                <a:spcPts val="300"/>
              </a:spcBef>
            </a:pPr>
            <a:endParaRPr lang="fr-FR" sz="1200" dirty="0"/>
          </a:p>
          <a:p>
            <a:pPr>
              <a:spcBef>
                <a:spcPts val="300"/>
              </a:spcBef>
            </a:pPr>
            <a:r>
              <a:rPr lang="fr-FR" sz="1200" dirty="0"/>
              <a:t>Master en Communication et journalisme</a:t>
            </a:r>
          </a:p>
        </p:txBody>
      </p:sp>
      <p:pic>
        <p:nvPicPr>
          <p:cNvPr id="55" name="Image 54"/>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030992" y="1373563"/>
            <a:ext cx="1098469" cy="905178"/>
          </a:xfrm>
          <a:prstGeom prst="rect">
            <a:avLst/>
          </a:prstGeom>
        </p:spPr>
      </p:pic>
      <p:sp>
        <p:nvSpPr>
          <p:cNvPr id="60" name="ZoneTexte 59"/>
          <p:cNvSpPr txBox="1"/>
          <p:nvPr/>
        </p:nvSpPr>
        <p:spPr>
          <a:xfrm>
            <a:off x="7174468" y="4086836"/>
            <a:ext cx="1298971" cy="1738938"/>
          </a:xfrm>
          <a:prstGeom prst="rect">
            <a:avLst/>
          </a:prstGeom>
          <a:noFill/>
        </p:spPr>
        <p:txBody>
          <a:bodyPr wrap="square" lIns="0" tIns="0" rIns="0" bIns="0" rtlCol="0">
            <a:spAutoFit/>
          </a:bodyPr>
          <a:lstStyle/>
          <a:p>
            <a:pPr>
              <a:spcBef>
                <a:spcPts val="300"/>
              </a:spcBef>
            </a:pPr>
            <a:r>
              <a:rPr lang="fr-FR" sz="1200" b="1" dirty="0"/>
              <a:t>Alain Patchong </a:t>
            </a:r>
            <a:br>
              <a:rPr lang="fr-FR" sz="1200" b="1" dirty="0"/>
            </a:br>
            <a:r>
              <a:rPr lang="fr-FR" sz="1200" b="1" dirty="0"/>
              <a:t>Senior Advisor</a:t>
            </a:r>
          </a:p>
          <a:p>
            <a:pPr>
              <a:spcBef>
                <a:spcPts val="300"/>
              </a:spcBef>
            </a:pPr>
            <a:r>
              <a:rPr lang="fr-FR" sz="1200" dirty="0"/>
              <a:t>CEO Mexence Digital &amp; Robotics, Enseignant CentraleSupelec</a:t>
            </a:r>
          </a:p>
          <a:p>
            <a:pPr>
              <a:spcBef>
                <a:spcPts val="300"/>
              </a:spcBef>
            </a:pPr>
            <a:r>
              <a:rPr lang="fr-FR" sz="1200" dirty="0"/>
              <a:t>PhD Automation, Ingénieur Robotique et IA, MBA HEC Paris</a:t>
            </a:r>
          </a:p>
        </p:txBody>
      </p:sp>
      <p:pic>
        <p:nvPicPr>
          <p:cNvPr id="66" name="Image 65"/>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030992" y="4153942"/>
            <a:ext cx="1098469" cy="905178"/>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88388" y="5455583"/>
            <a:ext cx="626491" cy="250596"/>
          </a:xfrm>
          <a:prstGeom prst="rect">
            <a:avLst/>
          </a:prstGeom>
        </p:spPr>
      </p:pic>
      <p:pic>
        <p:nvPicPr>
          <p:cNvPr id="15" name="Picture 14"/>
          <p:cNvPicPr>
            <a:picLocks noChangeAspect="1"/>
          </p:cNvPicPr>
          <p:nvPr/>
        </p:nvPicPr>
        <p:blipFill rotWithShape="1">
          <a:blip r:embed="rId9" cstate="print">
            <a:extLst>
              <a:ext uri="{28A0092B-C50C-407E-A947-70E740481C1C}">
                <a14:useLocalDpi xmlns:a14="http://schemas.microsoft.com/office/drawing/2010/main" val="0"/>
              </a:ext>
            </a:extLst>
          </a:blip>
          <a:srcRect l="6410" r="21533"/>
          <a:stretch/>
        </p:blipFill>
        <p:spPr>
          <a:xfrm rot="5400000">
            <a:off x="3307368" y="4164251"/>
            <a:ext cx="1049206" cy="1092060"/>
          </a:xfrm>
          <a:prstGeom prst="rect">
            <a:avLst/>
          </a:prstGeom>
        </p:spPr>
      </p:pic>
      <p:pic>
        <p:nvPicPr>
          <p:cNvPr id="70" name="Image 6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213253" y="4077536"/>
            <a:ext cx="388558" cy="214671"/>
          </a:xfrm>
          <a:prstGeom prst="rect">
            <a:avLst/>
          </a:prstGeom>
        </p:spPr>
      </p:pic>
      <p:pic>
        <p:nvPicPr>
          <p:cNvPr id="16" name="Picture 15"/>
          <p:cNvPicPr>
            <a:picLocks noChangeAspect="1"/>
          </p:cNvPicPr>
          <p:nvPr/>
        </p:nvPicPr>
        <p:blipFill rotWithShape="1">
          <a:blip r:embed="rId11"/>
          <a:srcRect l="24716" t="7165" r="20664" b="12179"/>
          <a:stretch/>
        </p:blipFill>
        <p:spPr>
          <a:xfrm>
            <a:off x="6000855" y="4112995"/>
            <a:ext cx="1096511" cy="1172406"/>
          </a:xfrm>
          <a:prstGeom prst="rect">
            <a:avLst/>
          </a:prstGeom>
        </p:spPr>
      </p:pic>
      <p:pic>
        <p:nvPicPr>
          <p:cNvPr id="17" name="Picture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230489" y="1329085"/>
            <a:ext cx="1160971" cy="1160971"/>
          </a:xfrm>
          <a:prstGeom prst="rect">
            <a:avLst/>
          </a:prstGeom>
        </p:spPr>
      </p:pic>
      <p:pic>
        <p:nvPicPr>
          <p:cNvPr id="78" name="Picture 103" descr="Drapeau du Sénégal"/>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3176242" y="1217943"/>
            <a:ext cx="402337" cy="222284"/>
          </a:xfrm>
          <a:prstGeom prst="rect">
            <a:avLst/>
          </a:prstGeom>
          <a:noFill/>
          <a:extLst>
            <a:ext uri="{909E8E84-426E-40DD-AFC4-6F175D3DCCD1}">
              <a14:hiddenFill xmlns:a14="http://schemas.microsoft.com/office/drawing/2010/main">
                <a:solidFill>
                  <a:srgbClr val="FFFFFF"/>
                </a:solidFill>
              </a14:hiddenFill>
            </a:ext>
          </a:extLst>
        </p:spPr>
      </p:pic>
      <p:pic>
        <p:nvPicPr>
          <p:cNvPr id="82" name="Image 8"/>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90205" y="2540879"/>
            <a:ext cx="1176654" cy="584788"/>
          </a:xfrm>
          <a:prstGeom prst="rect">
            <a:avLst/>
          </a:prstGeom>
        </p:spPr>
      </p:pic>
      <p:pic>
        <p:nvPicPr>
          <p:cNvPr id="86" name="Image 8"/>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5984" y="2506768"/>
            <a:ext cx="1176654" cy="584788"/>
          </a:xfrm>
          <a:prstGeom prst="rect">
            <a:avLst/>
          </a:prstGeom>
        </p:spPr>
      </p:pic>
      <p:pic>
        <p:nvPicPr>
          <p:cNvPr id="88" name="Picture 87"/>
          <p:cNvPicPr>
            <a:picLocks noChangeAspect="1"/>
          </p:cNvPicPr>
          <p:nvPr/>
        </p:nvPicPr>
        <p:blipFill>
          <a:blip r:embed="rId15">
            <a:clrChange>
              <a:clrFrom>
                <a:srgbClr val="FFFFFF"/>
              </a:clrFrom>
              <a:clrTo>
                <a:srgbClr val="FFFFFF">
                  <a:alpha val="0"/>
                </a:srgbClr>
              </a:clrTo>
            </a:clrChange>
          </a:blip>
          <a:stretch>
            <a:fillRect/>
          </a:stretch>
        </p:blipFill>
        <p:spPr>
          <a:xfrm>
            <a:off x="563984" y="5500218"/>
            <a:ext cx="936245" cy="282640"/>
          </a:xfrm>
          <a:prstGeom prst="rect">
            <a:avLst/>
          </a:prstGeom>
        </p:spPr>
      </p:pic>
      <p:pic>
        <p:nvPicPr>
          <p:cNvPr id="89" name="Picture 88"/>
          <p:cNvPicPr>
            <a:picLocks noChangeAspect="1"/>
          </p:cNvPicPr>
          <p:nvPr/>
        </p:nvPicPr>
        <p:blipFill>
          <a:blip r:embed="rId15">
            <a:clrChange>
              <a:clrFrom>
                <a:srgbClr val="FFFFFF"/>
              </a:clrFrom>
              <a:clrTo>
                <a:srgbClr val="FFFFFF">
                  <a:alpha val="0"/>
                </a:srgbClr>
              </a:clrTo>
            </a:clrChange>
          </a:blip>
          <a:stretch>
            <a:fillRect/>
          </a:stretch>
        </p:blipFill>
        <p:spPr>
          <a:xfrm>
            <a:off x="6104534" y="2699059"/>
            <a:ext cx="936245" cy="282640"/>
          </a:xfrm>
          <a:prstGeom prst="rect">
            <a:avLst/>
          </a:prstGeom>
        </p:spPr>
      </p:pic>
      <p:pic>
        <p:nvPicPr>
          <p:cNvPr id="90" name="Picture 2"/>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914536" y="4055399"/>
            <a:ext cx="319072" cy="235705"/>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1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020913" y="1352404"/>
            <a:ext cx="1118625" cy="1118625"/>
          </a:xfrm>
          <a:prstGeom prst="rect">
            <a:avLst/>
          </a:prstGeom>
        </p:spPr>
      </p:pic>
      <p:pic>
        <p:nvPicPr>
          <p:cNvPr id="91" name="Image 6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963171" y="1234118"/>
            <a:ext cx="388558" cy="214671"/>
          </a:xfrm>
          <a:prstGeom prst="rect">
            <a:avLst/>
          </a:prstGeom>
        </p:spPr>
      </p:pic>
      <p:pic>
        <p:nvPicPr>
          <p:cNvPr id="3" name="Picture 2"/>
          <p:cNvPicPr>
            <a:picLocks noChangeAspect="1"/>
          </p:cNvPicPr>
          <p:nvPr/>
        </p:nvPicPr>
        <p:blipFill rotWithShape="1">
          <a:blip r:embed="rId18" cstate="print">
            <a:extLst>
              <a:ext uri="{28A0092B-C50C-407E-A947-70E740481C1C}">
                <a14:useLocalDpi xmlns:a14="http://schemas.microsoft.com/office/drawing/2010/main" val="0"/>
              </a:ext>
            </a:extLst>
          </a:blip>
          <a:srcRect t="15408" r="19549" b="35040"/>
          <a:stretch/>
        </p:blipFill>
        <p:spPr>
          <a:xfrm>
            <a:off x="533099" y="1350729"/>
            <a:ext cx="1029438" cy="1127227"/>
          </a:xfrm>
          <a:prstGeom prst="rect">
            <a:avLst/>
          </a:prstGeom>
        </p:spPr>
      </p:pic>
      <p:pic>
        <p:nvPicPr>
          <p:cNvPr id="35" name="Picture 2"/>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93336" y="1252420"/>
            <a:ext cx="319072" cy="235705"/>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346D511C-5328-4A91-9DFC-B5F829170510" descr="cid:CD016E8B-E14E-4C5C-84D8-249C869BEAA7"/>
          <p:cNvPicPr/>
          <p:nvPr/>
        </p:nvPicPr>
        <p:blipFill>
          <a:blip r:embed="rId19" r:link="rId20" cstate="print">
            <a:extLst>
              <a:ext uri="{28A0092B-C50C-407E-A947-70E740481C1C}">
                <a14:useLocalDpi xmlns:a14="http://schemas.microsoft.com/office/drawing/2010/main" val="0"/>
              </a:ext>
            </a:extLst>
          </a:blip>
          <a:srcRect/>
          <a:stretch>
            <a:fillRect/>
          </a:stretch>
        </p:blipFill>
        <p:spPr bwMode="auto">
          <a:xfrm>
            <a:off x="568183" y="4144846"/>
            <a:ext cx="1019322" cy="1226014"/>
          </a:xfrm>
          <a:prstGeom prst="rect">
            <a:avLst/>
          </a:prstGeom>
          <a:noFill/>
          <a:ln>
            <a:noFill/>
          </a:ln>
        </p:spPr>
      </p:pic>
      <p:pic>
        <p:nvPicPr>
          <p:cNvPr id="39" name="Image 6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83105" y="4064471"/>
            <a:ext cx="388558" cy="214671"/>
          </a:xfrm>
          <a:prstGeom prst="rect">
            <a:avLst/>
          </a:prstGeom>
        </p:spPr>
      </p:pic>
    </p:spTree>
    <p:extLst>
      <p:ext uri="{BB962C8B-B14F-4D97-AF65-F5344CB8AC3E}">
        <p14:creationId xmlns:p14="http://schemas.microsoft.com/office/powerpoint/2010/main" val="3269520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t 11" hidden="1"/>
          <p:cNvGraphicFramePr>
            <a:graphicFrameLocks noChangeAspect="1"/>
          </p:cNvGraphicFramePr>
          <p:nvPr>
            <p:custDataLst>
              <p:tags r:id="rId2"/>
            </p:custDataLst>
            <p:extLst>
              <p:ext uri="{D42A27DB-BD31-4B8C-83A1-F6EECF244321}">
                <p14:modId xmlns:p14="http://schemas.microsoft.com/office/powerpoint/2010/main" val="4141472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3580" name="Diapositive think-cell" r:id="rId6" imgW="351" imgH="351" progId="TCLayout.ActiveDocument.1">
                  <p:embed/>
                </p:oleObj>
              </mc:Choice>
              <mc:Fallback>
                <p:oleObj name="Diapositive think-cell" r:id="rId6" imgW="351" imgH="351"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endParaRPr>
          </a:p>
        </p:txBody>
      </p:sp>
      <p:sp>
        <p:nvSpPr>
          <p:cNvPr id="57" name="Rectangle 56"/>
          <p:cNvSpPr/>
          <p:nvPr/>
        </p:nvSpPr>
        <p:spPr>
          <a:xfrm>
            <a:off x="419098" y="1064029"/>
            <a:ext cx="8321677" cy="522870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78" dirty="0">
                <a:latin typeface="Calibri" panose="020F0502020204030204" pitchFamily="34" charset="0"/>
              </a:rPr>
              <a:t> </a:t>
            </a:r>
          </a:p>
        </p:txBody>
      </p:sp>
      <p:sp>
        <p:nvSpPr>
          <p:cNvPr id="2" name="Titre 1"/>
          <p:cNvSpPr>
            <a:spLocks noGrp="1"/>
          </p:cNvSpPr>
          <p:nvPr>
            <p:ph type="ctrTitle"/>
          </p:nvPr>
        </p:nvSpPr>
        <p:spPr>
          <a:xfrm>
            <a:off x="547891" y="197413"/>
            <a:ext cx="7617222" cy="553998"/>
          </a:xfrm>
        </p:spPr>
        <p:txBody>
          <a:bodyPr/>
          <a:lstStyle/>
          <a:p>
            <a:r>
              <a:rPr lang="fr-FR" sz="1800" dirty="0"/>
              <a:t>BokkTaxi : une montée en charge soutenue du nombre d’utilisateurs pour assurer le volume nécessaire à la mise en place de différentes sources de revenu</a:t>
            </a:r>
            <a:endParaRPr lang="en-US" sz="1800" dirty="0"/>
          </a:p>
        </p:txBody>
      </p:sp>
      <p:graphicFrame>
        <p:nvGraphicFramePr>
          <p:cNvPr id="3" name="Objet 4"/>
          <p:cNvGraphicFramePr>
            <a:graphicFrameLocks/>
          </p:cNvGraphicFramePr>
          <p:nvPr>
            <p:custDataLst>
              <p:tags r:id="rId4"/>
            </p:custDataLst>
            <p:extLst>
              <p:ext uri="{D42A27DB-BD31-4B8C-83A1-F6EECF244321}">
                <p14:modId xmlns:p14="http://schemas.microsoft.com/office/powerpoint/2010/main" val="867430428"/>
              </p:ext>
            </p:extLst>
          </p:nvPr>
        </p:nvGraphicFramePr>
        <p:xfrm>
          <a:off x="469899" y="1462815"/>
          <a:ext cx="8075614" cy="4676728"/>
        </p:xfrm>
        <a:graphic>
          <a:graphicData uri="http://schemas.openxmlformats.org/drawingml/2006/chart">
            <c:chart xmlns:c="http://schemas.openxmlformats.org/drawingml/2006/chart" xmlns:r="http://schemas.openxmlformats.org/officeDocument/2006/relationships" r:id="rId8"/>
          </a:graphicData>
        </a:graphic>
      </p:graphicFrame>
      <p:sp>
        <p:nvSpPr>
          <p:cNvPr id="62" name="ZoneTexte 61"/>
          <p:cNvSpPr txBox="1"/>
          <p:nvPr/>
        </p:nvSpPr>
        <p:spPr>
          <a:xfrm>
            <a:off x="522288" y="1155700"/>
            <a:ext cx="5152891" cy="215444"/>
          </a:xfrm>
          <a:prstGeom prst="rect">
            <a:avLst/>
          </a:prstGeom>
          <a:noFill/>
        </p:spPr>
        <p:txBody>
          <a:bodyPr wrap="square" lIns="0" tIns="0" rIns="0" bIns="0" rtlCol="0">
            <a:spAutoFit/>
          </a:bodyPr>
          <a:lstStyle/>
          <a:p>
            <a:r>
              <a:rPr lang="fr-FR" sz="1400" b="1" dirty="0"/>
              <a:t>Estimation du nombre d’utilisateurs dans le 24 premiers mois</a:t>
            </a:r>
            <a:endParaRPr lang="en-US" sz="1400" b="1" dirty="0"/>
          </a:p>
        </p:txBody>
      </p:sp>
      <p:cxnSp>
        <p:nvCxnSpPr>
          <p:cNvPr id="63" name="Connecteur droit 62"/>
          <p:cNvCxnSpPr/>
          <p:nvPr/>
        </p:nvCxnSpPr>
        <p:spPr>
          <a:xfrm>
            <a:off x="522288" y="1371144"/>
            <a:ext cx="8023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Espace réservé du numéro de diapositive 6"/>
          <p:cNvSpPr>
            <a:spLocks noGrp="1"/>
          </p:cNvSpPr>
          <p:nvPr>
            <p:ph type="sldNum" sz="quarter" idx="4"/>
          </p:nvPr>
        </p:nvSpPr>
        <p:spPr/>
        <p:txBody>
          <a:bodyPr/>
          <a:lstStyle/>
          <a:p>
            <a:fld id="{4BD55B75-ADE8-4326-9C62-A6814DDC4408}" type="slidenum">
              <a:rPr lang="fr-FR" smtClean="0"/>
              <a:pPr/>
              <a:t>12</a:t>
            </a:fld>
            <a:r>
              <a:rPr lang="fr-FR" dirty="0"/>
              <a:t> </a:t>
            </a:r>
          </a:p>
        </p:txBody>
      </p:sp>
    </p:spTree>
    <p:extLst>
      <p:ext uri="{BB962C8B-B14F-4D97-AF65-F5344CB8AC3E}">
        <p14:creationId xmlns:p14="http://schemas.microsoft.com/office/powerpoint/2010/main" val="381449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Objet 66" hidden="1"/>
          <p:cNvGraphicFramePr>
            <a:graphicFrameLocks noChangeAspect="1"/>
          </p:cNvGraphicFramePr>
          <p:nvPr>
            <p:custDataLst>
              <p:tags r:id="rId2"/>
            </p:custDataLst>
            <p:extLst>
              <p:ext uri="{D42A27DB-BD31-4B8C-83A1-F6EECF244321}">
                <p14:modId xmlns:p14="http://schemas.microsoft.com/office/powerpoint/2010/main" val="29568716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78683" name="Diapositive think-cell" r:id="rId72" imgW="444" imgH="446" progId="TCLayout.ActiveDocument.1">
                  <p:embed/>
                </p:oleObj>
              </mc:Choice>
              <mc:Fallback>
                <p:oleObj name="Diapositive think-cell" r:id="rId72" imgW="444" imgH="446" progId="TCLayout.ActiveDocument.1">
                  <p:embed/>
                  <p:pic>
                    <p:nvPicPr>
                      <p:cNvPr id="0" name=""/>
                      <p:cNvPicPr/>
                      <p:nvPr/>
                    </p:nvPicPr>
                    <p:blipFill>
                      <a:blip r:embed="rId73"/>
                      <a:stretch>
                        <a:fillRect/>
                      </a:stretch>
                    </p:blipFill>
                    <p:spPr>
                      <a:xfrm>
                        <a:off x="1588" y="1588"/>
                        <a:ext cx="1587" cy="1587"/>
                      </a:xfrm>
                      <a:prstGeom prst="rect">
                        <a:avLst/>
                      </a:prstGeom>
                    </p:spPr>
                  </p:pic>
                </p:oleObj>
              </mc:Fallback>
            </mc:AlternateContent>
          </a:graphicData>
        </a:graphic>
      </p:graphicFrame>
      <p:sp>
        <p:nvSpPr>
          <p:cNvPr id="6" name="Rectangle 5" hidden="1"/>
          <p:cNvSpPr/>
          <p:nvPr>
            <p:custDataLst>
              <p:tags r:id="rId3"/>
            </p:custDataLst>
          </p:nvPr>
        </p:nvSpPr>
        <p:spPr bwMode="auto">
          <a:xfrm>
            <a:off x="0" y="0"/>
            <a:ext cx="158750" cy="158750"/>
          </a:xfrm>
          <a:prstGeom prst="rect">
            <a:avLst/>
          </a:prstGeom>
          <a:solidFill>
            <a:schemeClr val="accent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1000" b="1"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endParaRPr>
          </a:p>
        </p:txBody>
      </p:sp>
      <p:sp>
        <p:nvSpPr>
          <p:cNvPr id="2" name="Titre 1"/>
          <p:cNvSpPr>
            <a:spLocks noGrp="1"/>
          </p:cNvSpPr>
          <p:nvPr>
            <p:ph type="ctrTitle"/>
          </p:nvPr>
        </p:nvSpPr>
        <p:spPr>
          <a:xfrm>
            <a:off x="284930" y="297398"/>
            <a:ext cx="7617222" cy="276999"/>
          </a:xfrm>
        </p:spPr>
        <p:txBody>
          <a:bodyPr/>
          <a:lstStyle/>
          <a:p>
            <a:r>
              <a:rPr lang="fr-FR" sz="1800" dirty="0"/>
              <a:t>Planning prévisionnel 2017 - 2018 : lancement prévu en janvier 2017</a:t>
            </a:r>
          </a:p>
        </p:txBody>
      </p:sp>
      <p:sp>
        <p:nvSpPr>
          <p:cNvPr id="81" name="Espace réservé du texte 4"/>
          <p:cNvSpPr>
            <a:spLocks noGrp="1"/>
          </p:cNvSpPr>
          <p:nvPr>
            <p:custDataLst>
              <p:tags r:id="rId4"/>
            </p:custDataLst>
          </p:nvPr>
        </p:nvSpPr>
        <p:spPr bwMode="gray">
          <a:xfrm>
            <a:off x="2436813" y="863600"/>
            <a:ext cx="2995613" cy="200025"/>
          </a:xfrm>
          <a:prstGeom prst="rect">
            <a:avLst/>
          </a:prstGeom>
          <a:solidFill>
            <a:srgbClr val="364D6E"/>
          </a:solidFill>
          <a:ln w="9525">
            <a:solidFill>
              <a:schemeClr val="tx1"/>
            </a:solidFill>
          </a:ln>
        </p:spPr>
        <p:txBody>
          <a:bodyPr wrap="none" lIns="0" tIns="23813" rIns="0" bIns="23813" numCol="1" spc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fr-FR" sz="1000" b="1" dirty="0">
                <a:solidFill>
                  <a:schemeClr val="bg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2017</a:t>
            </a:r>
          </a:p>
        </p:txBody>
      </p:sp>
      <p:sp>
        <p:nvSpPr>
          <p:cNvPr id="101" name="Espace réservé du texte 4"/>
          <p:cNvSpPr>
            <a:spLocks noGrp="1"/>
          </p:cNvSpPr>
          <p:nvPr>
            <p:custDataLst>
              <p:tags r:id="rId5"/>
            </p:custDataLst>
          </p:nvPr>
        </p:nvSpPr>
        <p:spPr bwMode="gray">
          <a:xfrm>
            <a:off x="5432425" y="863600"/>
            <a:ext cx="2987675" cy="200025"/>
          </a:xfrm>
          <a:prstGeom prst="rect">
            <a:avLst/>
          </a:prstGeom>
          <a:solidFill>
            <a:srgbClr val="364D6E"/>
          </a:solidFill>
          <a:ln w="9525">
            <a:solidFill>
              <a:schemeClr val="tx1"/>
            </a:solidFill>
          </a:ln>
        </p:spPr>
        <p:txBody>
          <a:bodyPr wrap="none" lIns="0" tIns="23813" rIns="0" bIns="23813" numCol="1" spc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fr-FR" altLang="en-US" sz="1000" b="1" dirty="0">
                <a:solidFill>
                  <a:schemeClr val="bg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2018</a:t>
            </a:r>
            <a:endParaRPr lang="fr-FR" sz="1000" b="1" dirty="0">
              <a:solidFill>
                <a:schemeClr val="bg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endParaRPr>
          </a:p>
        </p:txBody>
      </p:sp>
      <p:sp>
        <p:nvSpPr>
          <p:cNvPr id="74" name="Espace réservé du texte 4"/>
          <p:cNvSpPr>
            <a:spLocks noGrp="1"/>
          </p:cNvSpPr>
          <p:nvPr>
            <p:custDataLst>
              <p:tags r:id="rId6"/>
            </p:custDataLst>
          </p:nvPr>
        </p:nvSpPr>
        <p:spPr bwMode="auto">
          <a:xfrm>
            <a:off x="2436813" y="1063625"/>
            <a:ext cx="744538" cy="200025"/>
          </a:xfrm>
          <a:prstGeom prst="rect">
            <a:avLst/>
          </a:prstGeom>
          <a:solidFill>
            <a:srgbClr val="DFE5EF"/>
          </a:solidFill>
          <a:ln w="9525">
            <a:solidFill>
              <a:schemeClr val="tx1"/>
            </a:solidFill>
          </a:ln>
        </p:spPr>
        <p:txBody>
          <a:bodyPr wrap="none" lIns="0" tIns="23813" rIns="0" bIns="23813" numCol="1" spc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fld id="{1B215582-FB64-40DD-B042-F090FFDEA76A}" type="datetime'''Q''1'''''''''''''''''''''''''''''''''''''''">
              <a:rPr lang="fr-FR" sz="1000" b="1" smtClean="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pPr marL="0" indent="0" algn="ctr"/>
              <a:t>Q1</a:t>
            </a:fld>
            <a:endParaRPr lang="fr-FR" sz="1000" b="1"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endParaRPr>
          </a:p>
        </p:txBody>
      </p:sp>
      <p:sp>
        <p:nvSpPr>
          <p:cNvPr id="75" name="Espace réservé du texte 4"/>
          <p:cNvSpPr>
            <a:spLocks noGrp="1"/>
          </p:cNvSpPr>
          <p:nvPr>
            <p:custDataLst>
              <p:tags r:id="rId7"/>
            </p:custDataLst>
          </p:nvPr>
        </p:nvSpPr>
        <p:spPr bwMode="auto">
          <a:xfrm>
            <a:off x="3181350" y="1063625"/>
            <a:ext cx="744538" cy="200025"/>
          </a:xfrm>
          <a:prstGeom prst="rect">
            <a:avLst/>
          </a:prstGeom>
          <a:solidFill>
            <a:srgbClr val="DFE5EF"/>
          </a:solidFill>
          <a:ln w="9525">
            <a:solidFill>
              <a:schemeClr val="tx1"/>
            </a:solidFill>
          </a:ln>
        </p:spPr>
        <p:txBody>
          <a:bodyPr wrap="none" lIns="0" tIns="23813" rIns="0" bIns="23813" numCol="1" spc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fld id="{F91D153E-A24C-4BF6-8237-B7382C75210D}" type="datetime'''''''''''''Q''''''''2'''''''''''''''">
              <a:rPr lang="fr-FR" sz="1000" b="1" smtClean="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pPr marL="0" indent="0" algn="ctr"/>
              <a:t>Q2</a:t>
            </a:fld>
            <a:endParaRPr lang="fr-FR" sz="1000" b="1"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endParaRPr>
          </a:p>
        </p:txBody>
      </p:sp>
      <p:sp>
        <p:nvSpPr>
          <p:cNvPr id="76" name="Espace réservé du texte 4"/>
          <p:cNvSpPr>
            <a:spLocks noGrp="1"/>
          </p:cNvSpPr>
          <p:nvPr>
            <p:custDataLst>
              <p:tags r:id="rId8"/>
            </p:custDataLst>
          </p:nvPr>
        </p:nvSpPr>
        <p:spPr bwMode="auto">
          <a:xfrm>
            <a:off x="3925888" y="1063625"/>
            <a:ext cx="754063" cy="200025"/>
          </a:xfrm>
          <a:prstGeom prst="rect">
            <a:avLst/>
          </a:prstGeom>
          <a:solidFill>
            <a:srgbClr val="DFE5EF"/>
          </a:solidFill>
          <a:ln w="9525">
            <a:solidFill>
              <a:schemeClr val="tx1"/>
            </a:solidFill>
          </a:ln>
        </p:spPr>
        <p:txBody>
          <a:bodyPr wrap="none" lIns="0" tIns="23813" rIns="0" bIns="23813" numCol="1" spc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fld id="{620864BA-CCB5-4174-A33A-35F54C6B550D}" type="datetime'''''Q''3'">
              <a:rPr lang="fr-FR" sz="1000" b="1" smtClean="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pPr marL="0" indent="0" algn="ctr"/>
              <a:t>Q3</a:t>
            </a:fld>
            <a:endParaRPr lang="fr-FR" sz="1000" b="1"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endParaRPr>
          </a:p>
        </p:txBody>
      </p:sp>
      <p:sp>
        <p:nvSpPr>
          <p:cNvPr id="77" name="Espace réservé du texte 4"/>
          <p:cNvSpPr>
            <a:spLocks noGrp="1"/>
          </p:cNvSpPr>
          <p:nvPr>
            <p:custDataLst>
              <p:tags r:id="rId9"/>
            </p:custDataLst>
          </p:nvPr>
        </p:nvSpPr>
        <p:spPr bwMode="auto">
          <a:xfrm>
            <a:off x="4679950" y="1063625"/>
            <a:ext cx="752475" cy="200025"/>
          </a:xfrm>
          <a:prstGeom prst="rect">
            <a:avLst/>
          </a:prstGeom>
          <a:solidFill>
            <a:srgbClr val="DFE5EF"/>
          </a:solidFill>
          <a:ln w="9525">
            <a:solidFill>
              <a:schemeClr val="tx1"/>
            </a:solidFill>
          </a:ln>
        </p:spPr>
        <p:txBody>
          <a:bodyPr wrap="none" lIns="0" tIns="23813" rIns="0" bIns="23813" numCol="1" spc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fld id="{77039E2F-CDCF-40BF-890C-D284C7AD3564}" type="datetime'''''''''''''''''''''''''''''''''''''Q4'''''">
              <a:rPr lang="fr-FR" sz="1000" b="1" smtClean="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pPr marL="0" indent="0" algn="ctr"/>
              <a:t>Q4</a:t>
            </a:fld>
            <a:endParaRPr lang="fr-FR" sz="1000" b="1"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endParaRPr>
          </a:p>
        </p:txBody>
      </p:sp>
      <p:sp>
        <p:nvSpPr>
          <p:cNvPr id="79" name="Espace réservé du texte 4"/>
          <p:cNvSpPr>
            <a:spLocks noGrp="1"/>
          </p:cNvSpPr>
          <p:nvPr>
            <p:custDataLst>
              <p:tags r:id="rId10"/>
            </p:custDataLst>
          </p:nvPr>
        </p:nvSpPr>
        <p:spPr bwMode="auto">
          <a:xfrm>
            <a:off x="5432425" y="1063625"/>
            <a:ext cx="736600" cy="200025"/>
          </a:xfrm>
          <a:prstGeom prst="rect">
            <a:avLst/>
          </a:prstGeom>
          <a:solidFill>
            <a:srgbClr val="DFE5EF"/>
          </a:solidFill>
          <a:ln w="9525">
            <a:solidFill>
              <a:schemeClr val="tx1"/>
            </a:solidFill>
          </a:ln>
        </p:spPr>
        <p:txBody>
          <a:bodyPr wrap="none" lIns="0" tIns="23813" rIns="0" bIns="23813" numCol="1" spc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fld id="{352E993F-3902-4D6D-96A5-55F990C2647D}" type="datetime'''''''''''''''''''''''Q''''''''''''''''''''''''''1'''''">
              <a:rPr lang="fr-FR" altLang="en-US" sz="1000" b="1">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pPr/>
              <a:t>Q1</a:t>
            </a:fld>
            <a:endParaRPr lang="fr-FR" sz="1000" b="1"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endParaRPr>
          </a:p>
        </p:txBody>
      </p:sp>
      <p:sp>
        <p:nvSpPr>
          <p:cNvPr id="80" name="Espace réservé du texte 4"/>
          <p:cNvSpPr>
            <a:spLocks noGrp="1"/>
          </p:cNvSpPr>
          <p:nvPr>
            <p:custDataLst>
              <p:tags r:id="rId11"/>
            </p:custDataLst>
          </p:nvPr>
        </p:nvSpPr>
        <p:spPr bwMode="auto">
          <a:xfrm>
            <a:off x="6169025" y="1063625"/>
            <a:ext cx="744538" cy="200025"/>
          </a:xfrm>
          <a:prstGeom prst="rect">
            <a:avLst/>
          </a:prstGeom>
          <a:solidFill>
            <a:srgbClr val="DFE5EF"/>
          </a:solidFill>
          <a:ln w="9525">
            <a:solidFill>
              <a:schemeClr val="tx1"/>
            </a:solidFill>
          </a:ln>
        </p:spPr>
        <p:txBody>
          <a:bodyPr wrap="none" lIns="0" tIns="23813" rIns="0" bIns="23813" numCol="1" spc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fld id="{FC23ED79-4248-4231-8F1D-FCA87234E2EE}" type="datetime'''''''''''''''''''''''Q''''''''''''2'''''''''''''''''">
              <a:rPr lang="fr-FR" altLang="en-US" sz="1000" b="1">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pPr/>
              <a:t>Q2</a:t>
            </a:fld>
            <a:endParaRPr lang="fr-FR" sz="1000" b="1"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endParaRPr>
          </a:p>
        </p:txBody>
      </p:sp>
      <p:sp>
        <p:nvSpPr>
          <p:cNvPr id="82" name="Espace réservé du texte 4"/>
          <p:cNvSpPr>
            <a:spLocks noGrp="1"/>
          </p:cNvSpPr>
          <p:nvPr>
            <p:custDataLst>
              <p:tags r:id="rId12"/>
            </p:custDataLst>
          </p:nvPr>
        </p:nvSpPr>
        <p:spPr bwMode="auto">
          <a:xfrm>
            <a:off x="6913563" y="1063625"/>
            <a:ext cx="754063" cy="200025"/>
          </a:xfrm>
          <a:prstGeom prst="rect">
            <a:avLst/>
          </a:prstGeom>
          <a:solidFill>
            <a:srgbClr val="DFE5EF"/>
          </a:solidFill>
          <a:ln w="9525">
            <a:solidFill>
              <a:schemeClr val="tx1"/>
            </a:solidFill>
          </a:ln>
        </p:spPr>
        <p:txBody>
          <a:bodyPr wrap="none" lIns="0" tIns="23813" rIns="0" bIns="23813" numCol="1" spc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fld id="{6B8B1808-2D92-4B64-BB55-AE06FB0C2ADF}" type="datetime'''''Q''''''3'''''''''''''''''''''''''">
              <a:rPr lang="fr-FR" altLang="en-US" sz="1000" b="1">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pPr/>
              <a:t>Q3</a:t>
            </a:fld>
            <a:endParaRPr lang="fr-FR" sz="1000" b="1"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endParaRPr>
          </a:p>
        </p:txBody>
      </p:sp>
      <p:sp>
        <p:nvSpPr>
          <p:cNvPr id="89" name="Espace réservé du texte 4"/>
          <p:cNvSpPr>
            <a:spLocks noGrp="1"/>
          </p:cNvSpPr>
          <p:nvPr>
            <p:custDataLst>
              <p:tags r:id="rId13"/>
            </p:custDataLst>
          </p:nvPr>
        </p:nvSpPr>
        <p:spPr bwMode="auto">
          <a:xfrm>
            <a:off x="7667625" y="1063625"/>
            <a:ext cx="752475" cy="200025"/>
          </a:xfrm>
          <a:prstGeom prst="rect">
            <a:avLst/>
          </a:prstGeom>
          <a:solidFill>
            <a:srgbClr val="DFE5EF"/>
          </a:solidFill>
          <a:ln w="9525">
            <a:solidFill>
              <a:schemeClr val="tx1"/>
            </a:solidFill>
          </a:ln>
        </p:spPr>
        <p:txBody>
          <a:bodyPr wrap="none" lIns="0" tIns="23813" rIns="0" bIns="23813" numCol="1" spc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fld id="{0A464495-7AC5-41AB-8129-2FF532F0FC86}" type="datetime'''Q''''''''''''''''''''''''''4'">
              <a:rPr lang="fr-FR" altLang="en-US" sz="1000" b="1">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pPr/>
              <a:t>Q4</a:t>
            </a:fld>
            <a:endParaRPr lang="fr-FR" sz="1000" b="1"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endParaRPr>
          </a:p>
        </p:txBody>
      </p:sp>
      <p:cxnSp>
        <p:nvCxnSpPr>
          <p:cNvPr id="140" name="Connecteur droit 139"/>
          <p:cNvCxnSpPr/>
          <p:nvPr>
            <p:custDataLst>
              <p:tags r:id="rId14"/>
            </p:custDataLst>
          </p:nvPr>
        </p:nvCxnSpPr>
        <p:spPr bwMode="auto">
          <a:xfrm>
            <a:off x="6169025" y="1263650"/>
            <a:ext cx="0" cy="500380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Connecteur droit 135"/>
          <p:cNvCxnSpPr/>
          <p:nvPr>
            <p:custDataLst>
              <p:tags r:id="rId15"/>
            </p:custDataLst>
          </p:nvPr>
        </p:nvCxnSpPr>
        <p:spPr bwMode="auto">
          <a:xfrm>
            <a:off x="3181350" y="1263650"/>
            <a:ext cx="0" cy="500380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p:custDataLst>
              <p:tags r:id="rId16"/>
            </p:custDataLst>
          </p:nvPr>
        </p:nvCxnSpPr>
        <p:spPr bwMode="auto">
          <a:xfrm>
            <a:off x="6913563" y="1263650"/>
            <a:ext cx="0" cy="500380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custDataLst>
              <p:tags r:id="rId17"/>
            </p:custDataLst>
          </p:nvPr>
        </p:nvCxnSpPr>
        <p:spPr bwMode="auto">
          <a:xfrm>
            <a:off x="284163" y="1263649"/>
            <a:ext cx="0" cy="5003800"/>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Connecteur droit 136"/>
          <p:cNvCxnSpPr/>
          <p:nvPr>
            <p:custDataLst>
              <p:tags r:id="rId18"/>
            </p:custDataLst>
          </p:nvPr>
        </p:nvCxnSpPr>
        <p:spPr bwMode="auto">
          <a:xfrm>
            <a:off x="3925888" y="1263650"/>
            <a:ext cx="0" cy="500380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custDataLst>
              <p:tags r:id="rId19"/>
            </p:custDataLst>
          </p:nvPr>
        </p:nvCxnSpPr>
        <p:spPr bwMode="auto">
          <a:xfrm>
            <a:off x="2436813" y="1263649"/>
            <a:ext cx="0" cy="5003800"/>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p:custDataLst>
              <p:tags r:id="rId20"/>
            </p:custDataLst>
          </p:nvPr>
        </p:nvCxnSpPr>
        <p:spPr bwMode="auto">
          <a:xfrm>
            <a:off x="7667625" y="1263650"/>
            <a:ext cx="0" cy="500380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custDataLst>
              <p:tags r:id="rId21"/>
            </p:custDataLst>
          </p:nvPr>
        </p:nvCxnSpPr>
        <p:spPr bwMode="auto">
          <a:xfrm>
            <a:off x="5432425" y="1263650"/>
            <a:ext cx="0" cy="500380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p:custDataLst>
              <p:tags r:id="rId22"/>
            </p:custDataLst>
          </p:nvPr>
        </p:nvCxnSpPr>
        <p:spPr bwMode="auto">
          <a:xfrm>
            <a:off x="4679950" y="1263650"/>
            <a:ext cx="0" cy="500380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p:custDataLst>
              <p:tags r:id="rId23"/>
            </p:custDataLst>
          </p:nvPr>
        </p:nvCxnSpPr>
        <p:spPr bwMode="auto">
          <a:xfrm>
            <a:off x="8420100" y="1263649"/>
            <a:ext cx="0" cy="5003800"/>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custDataLst>
              <p:tags r:id="rId24"/>
            </p:custDataLst>
          </p:nvPr>
        </p:nvCxnSpPr>
        <p:spPr bwMode="auto">
          <a:xfrm>
            <a:off x="284163" y="3170238"/>
            <a:ext cx="8135938"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Connecteur droit 107"/>
          <p:cNvCxnSpPr/>
          <p:nvPr>
            <p:custDataLst>
              <p:tags r:id="rId25"/>
            </p:custDataLst>
          </p:nvPr>
        </p:nvCxnSpPr>
        <p:spPr bwMode="auto">
          <a:xfrm>
            <a:off x="284163" y="4972488"/>
            <a:ext cx="8135938"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custDataLst>
              <p:tags r:id="rId26"/>
            </p:custDataLst>
          </p:nvPr>
        </p:nvCxnSpPr>
        <p:spPr bwMode="auto">
          <a:xfrm>
            <a:off x="284163" y="3551238"/>
            <a:ext cx="8135938"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Connecteur droit 65"/>
          <p:cNvCxnSpPr/>
          <p:nvPr>
            <p:custDataLst>
              <p:tags r:id="rId27"/>
            </p:custDataLst>
          </p:nvPr>
        </p:nvCxnSpPr>
        <p:spPr bwMode="auto">
          <a:xfrm>
            <a:off x="284163" y="6267450"/>
            <a:ext cx="8135938" cy="0"/>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Connecteur droit 64"/>
          <p:cNvCxnSpPr/>
          <p:nvPr>
            <p:custDataLst>
              <p:tags r:id="rId28"/>
            </p:custDataLst>
          </p:nvPr>
        </p:nvCxnSpPr>
        <p:spPr bwMode="auto">
          <a:xfrm>
            <a:off x="284163" y="1263650"/>
            <a:ext cx="8135938" cy="0"/>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4" name="Rectangle 123"/>
          <p:cNvSpPr/>
          <p:nvPr>
            <p:custDataLst>
              <p:tags r:id="rId29"/>
            </p:custDataLst>
          </p:nvPr>
        </p:nvSpPr>
        <p:spPr bwMode="auto">
          <a:xfrm>
            <a:off x="2445861" y="1726165"/>
            <a:ext cx="1498600" cy="79375"/>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custDataLst>
              <p:tags r:id="rId30"/>
            </p:custDataLst>
          </p:nvPr>
        </p:nvSpPr>
        <p:spPr bwMode="auto">
          <a:xfrm>
            <a:off x="3925888" y="5110672"/>
            <a:ext cx="1457325" cy="79375"/>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1" name="Rectangle 130"/>
          <p:cNvSpPr/>
          <p:nvPr>
            <p:custDataLst>
              <p:tags r:id="rId31"/>
            </p:custDataLst>
          </p:nvPr>
        </p:nvSpPr>
        <p:spPr bwMode="auto">
          <a:xfrm>
            <a:off x="4669393" y="4687888"/>
            <a:ext cx="1538288" cy="79375"/>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Rectangle 103"/>
          <p:cNvSpPr/>
          <p:nvPr>
            <p:custDataLst>
              <p:tags r:id="rId32"/>
            </p:custDataLst>
          </p:nvPr>
        </p:nvSpPr>
        <p:spPr bwMode="gray">
          <a:xfrm>
            <a:off x="5383213" y="5110672"/>
            <a:ext cx="1530350" cy="79375"/>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custDataLst>
              <p:tags r:id="rId33"/>
            </p:custDataLst>
          </p:nvPr>
        </p:nvSpPr>
        <p:spPr bwMode="gray">
          <a:xfrm>
            <a:off x="3926681" y="2646362"/>
            <a:ext cx="1481138" cy="79375"/>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2" name="Rectangle 101"/>
          <p:cNvSpPr/>
          <p:nvPr>
            <p:custDataLst>
              <p:tags r:id="rId34"/>
            </p:custDataLst>
          </p:nvPr>
        </p:nvSpPr>
        <p:spPr bwMode="gray">
          <a:xfrm>
            <a:off x="2539542" y="1425811"/>
            <a:ext cx="625934" cy="83432"/>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Rectangle 87"/>
          <p:cNvSpPr/>
          <p:nvPr>
            <p:custDataLst>
              <p:tags r:id="rId35"/>
            </p:custDataLst>
          </p:nvPr>
        </p:nvSpPr>
        <p:spPr bwMode="gray">
          <a:xfrm>
            <a:off x="3189084" y="1726165"/>
            <a:ext cx="752475" cy="79375"/>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Triangle isocèle 105"/>
          <p:cNvSpPr/>
          <p:nvPr>
            <p:custDataLst>
              <p:tags r:id="rId36"/>
            </p:custDataLst>
          </p:nvPr>
        </p:nvSpPr>
        <p:spPr bwMode="gray">
          <a:xfrm>
            <a:off x="2469384" y="1406055"/>
            <a:ext cx="119062" cy="103188"/>
          </a:xfrm>
          <a:prstGeom prst="triangle">
            <a:avLst/>
          </a:prstGeom>
          <a:solidFill>
            <a:srgbClr val="C30C3E"/>
          </a:solidFill>
          <a:ln w="19050">
            <a:solidFill>
              <a:srgbClr val="C30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Espace réservé du texte 2"/>
          <p:cNvSpPr>
            <a:spLocks noGrp="1"/>
          </p:cNvSpPr>
          <p:nvPr>
            <p:custDataLst>
              <p:tags r:id="rId37"/>
            </p:custDataLst>
          </p:nvPr>
        </p:nvSpPr>
        <p:spPr bwMode="auto">
          <a:xfrm>
            <a:off x="334963" y="1682750"/>
            <a:ext cx="8302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Signature contrats avec associations</a:t>
            </a:r>
          </a:p>
        </p:txBody>
      </p:sp>
      <p:sp>
        <p:nvSpPr>
          <p:cNvPr id="11" name="Espace réservé du texte 2"/>
          <p:cNvSpPr>
            <a:spLocks noGrp="1"/>
          </p:cNvSpPr>
          <p:nvPr>
            <p:custDataLst>
              <p:tags r:id="rId38"/>
            </p:custDataLst>
          </p:nvPr>
        </p:nvSpPr>
        <p:spPr bwMode="auto">
          <a:xfrm>
            <a:off x="334963" y="4275138"/>
            <a:ext cx="15986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Déploiement  en Cote d’Ivoire</a:t>
            </a:r>
          </a:p>
        </p:txBody>
      </p:sp>
      <p:sp useBgFill="1">
        <p:nvSpPr>
          <p:cNvPr id="16" name="Rectangle 15"/>
          <p:cNvSpPr/>
          <p:nvPr>
            <p:custDataLst>
              <p:tags r:id="rId39"/>
            </p:custDataLst>
          </p:nvPr>
        </p:nvSpPr>
        <p:spPr bwMode="auto">
          <a:xfrm>
            <a:off x="2437966" y="1536230"/>
            <a:ext cx="628650" cy="152400"/>
          </a:xfrm>
          <a:prstGeom prst="rect">
            <a:avLst/>
          </a:prstGeom>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US" sz="1000" b="1"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15/01/2017</a:t>
            </a:r>
          </a:p>
        </p:txBody>
      </p:sp>
      <p:sp>
        <p:nvSpPr>
          <p:cNvPr id="10" name="Espace réservé du texte 2"/>
          <p:cNvSpPr>
            <a:spLocks noGrp="1"/>
          </p:cNvSpPr>
          <p:nvPr>
            <p:custDataLst>
              <p:tags r:id="rId40"/>
            </p:custDataLst>
          </p:nvPr>
        </p:nvSpPr>
        <p:spPr bwMode="auto">
          <a:xfrm>
            <a:off x="334963" y="3970338"/>
            <a:ext cx="6969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Déploiement  en Guinée</a:t>
            </a:r>
          </a:p>
        </p:txBody>
      </p:sp>
      <p:sp>
        <p:nvSpPr>
          <p:cNvPr id="134" name="Espace réservé du texte 21"/>
          <p:cNvSpPr>
            <a:spLocks noGrp="1"/>
          </p:cNvSpPr>
          <p:nvPr>
            <p:custDataLst>
              <p:tags r:id="rId41"/>
            </p:custDataLst>
          </p:nvPr>
        </p:nvSpPr>
        <p:spPr bwMode="auto">
          <a:xfrm>
            <a:off x="334963" y="1087438"/>
            <a:ext cx="962025"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b"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b="1"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Tâches principales</a:t>
            </a:r>
          </a:p>
        </p:txBody>
      </p:sp>
      <p:sp>
        <p:nvSpPr>
          <p:cNvPr id="97" name="Espace réservé du texte 2"/>
          <p:cNvSpPr>
            <a:spLocks noGrp="1"/>
          </p:cNvSpPr>
          <p:nvPr>
            <p:custDataLst>
              <p:tags r:id="rId42"/>
            </p:custDataLst>
          </p:nvPr>
        </p:nvSpPr>
        <p:spPr bwMode="auto">
          <a:xfrm>
            <a:off x="334964" y="4592833"/>
            <a:ext cx="18653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Déploiement reste Afrique</a:t>
            </a:r>
            <a:b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br>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de l’Ouest Francophone</a:t>
            </a:r>
          </a:p>
        </p:txBody>
      </p:sp>
      <p:sp>
        <p:nvSpPr>
          <p:cNvPr id="8" name="Espace réservé du texte 2"/>
          <p:cNvSpPr>
            <a:spLocks noGrp="1"/>
          </p:cNvSpPr>
          <p:nvPr>
            <p:custDataLst>
              <p:tags r:id="rId43"/>
            </p:custDataLst>
          </p:nvPr>
        </p:nvSpPr>
        <p:spPr bwMode="auto">
          <a:xfrm>
            <a:off x="334963" y="3284538"/>
            <a:ext cx="7762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Levée de fonds</a:t>
            </a:r>
          </a:p>
        </p:txBody>
      </p:sp>
      <p:sp>
        <p:nvSpPr>
          <p:cNvPr id="9" name="Espace réservé du texte 2"/>
          <p:cNvSpPr>
            <a:spLocks noGrp="1"/>
          </p:cNvSpPr>
          <p:nvPr>
            <p:custDataLst>
              <p:tags r:id="rId44"/>
            </p:custDataLst>
          </p:nvPr>
        </p:nvSpPr>
        <p:spPr bwMode="auto">
          <a:xfrm>
            <a:off x="334963" y="3665538"/>
            <a:ext cx="12303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Déploiement au Mali</a:t>
            </a:r>
          </a:p>
        </p:txBody>
      </p:sp>
      <p:sp>
        <p:nvSpPr>
          <p:cNvPr id="86" name="Espace réservé du texte 2"/>
          <p:cNvSpPr>
            <a:spLocks noGrp="1"/>
          </p:cNvSpPr>
          <p:nvPr>
            <p:custDataLst>
              <p:tags r:id="rId45"/>
            </p:custDataLst>
          </p:nvPr>
        </p:nvSpPr>
        <p:spPr bwMode="auto">
          <a:xfrm>
            <a:off x="334963" y="2903538"/>
            <a:ext cx="1470025"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Extension aux trajet long entre villes</a:t>
            </a:r>
          </a:p>
        </p:txBody>
      </p:sp>
      <p:sp>
        <p:nvSpPr>
          <p:cNvPr id="85" name="Espace réservé du texte 2"/>
          <p:cNvSpPr>
            <a:spLocks noGrp="1"/>
          </p:cNvSpPr>
          <p:nvPr>
            <p:custDataLst>
              <p:tags r:id="rId46"/>
            </p:custDataLst>
          </p:nvPr>
        </p:nvSpPr>
        <p:spPr bwMode="auto">
          <a:xfrm>
            <a:off x="334963" y="2598738"/>
            <a:ext cx="176053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Extension aux trajets vers banlieue Dakar</a:t>
            </a:r>
          </a:p>
        </p:txBody>
      </p:sp>
      <p:sp>
        <p:nvSpPr>
          <p:cNvPr id="84" name="Espace réservé du texte 2"/>
          <p:cNvSpPr>
            <a:spLocks noGrp="1"/>
          </p:cNvSpPr>
          <p:nvPr>
            <p:custDataLst>
              <p:tags r:id="rId47"/>
            </p:custDataLst>
          </p:nvPr>
        </p:nvSpPr>
        <p:spPr bwMode="auto">
          <a:xfrm>
            <a:off x="334962" y="2292350"/>
            <a:ext cx="11699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Signature contrat avec </a:t>
            </a:r>
            <a:r>
              <a:rPr lang="fr-FR" sz="1000" dirty="0" err="1">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St</a:t>
            </a:r>
            <a:r>
              <a:rPr lang="fr-FR" sz="1000" dirty="0" err="1">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é</a:t>
            </a:r>
            <a:r>
              <a:rPr lang="fr-FR" sz="1000" dirty="0" err="1">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s</a:t>
            </a:r>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 de taxis</a:t>
            </a:r>
          </a:p>
        </p:txBody>
      </p:sp>
      <p:sp>
        <p:nvSpPr>
          <p:cNvPr id="98" name="Espace réservé du texte 2"/>
          <p:cNvSpPr>
            <a:spLocks noGrp="1"/>
          </p:cNvSpPr>
          <p:nvPr>
            <p:custDataLst>
              <p:tags r:id="rId48"/>
            </p:custDataLst>
          </p:nvPr>
        </p:nvSpPr>
        <p:spPr bwMode="auto">
          <a:xfrm>
            <a:off x="334963" y="5080509"/>
            <a:ext cx="1608138" cy="3048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Déploiement au Cameroun</a:t>
            </a:r>
          </a:p>
        </p:txBody>
      </p:sp>
      <p:sp>
        <p:nvSpPr>
          <p:cNvPr id="83" name="Espace réservé du texte 2"/>
          <p:cNvSpPr>
            <a:spLocks noGrp="1"/>
          </p:cNvSpPr>
          <p:nvPr>
            <p:custDataLst>
              <p:tags r:id="rId49"/>
            </p:custDataLst>
          </p:nvPr>
        </p:nvSpPr>
        <p:spPr bwMode="auto">
          <a:xfrm>
            <a:off x="334963" y="1987550"/>
            <a:ext cx="704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Signature contrats avec entreprises</a:t>
            </a:r>
          </a:p>
        </p:txBody>
      </p:sp>
      <p:sp>
        <p:nvSpPr>
          <p:cNvPr id="99" name="Espace réservé du texte 2"/>
          <p:cNvSpPr>
            <a:spLocks noGrp="1"/>
          </p:cNvSpPr>
          <p:nvPr>
            <p:custDataLst>
              <p:tags r:id="rId50"/>
            </p:custDataLst>
          </p:nvPr>
        </p:nvSpPr>
        <p:spPr bwMode="auto">
          <a:xfrm>
            <a:off x="334963" y="5436291"/>
            <a:ext cx="2051050" cy="3048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Déploiement reste Afrique Centrale</a:t>
            </a:r>
          </a:p>
        </p:txBody>
      </p:sp>
      <p:sp>
        <p:nvSpPr>
          <p:cNvPr id="5" name="Espace réservé du texte 2"/>
          <p:cNvSpPr>
            <a:spLocks noGrp="1"/>
          </p:cNvSpPr>
          <p:nvPr>
            <p:custDataLst>
              <p:tags r:id="rId51"/>
            </p:custDataLst>
          </p:nvPr>
        </p:nvSpPr>
        <p:spPr bwMode="auto">
          <a:xfrm>
            <a:off x="334963" y="1377950"/>
            <a:ext cx="796925"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Lancement BokkTaxi</a:t>
            </a:r>
          </a:p>
        </p:txBody>
      </p:sp>
      <p:sp>
        <p:nvSpPr>
          <p:cNvPr id="15" name="Espace réservé du numéro de diapositive 14"/>
          <p:cNvSpPr>
            <a:spLocks noGrp="1"/>
          </p:cNvSpPr>
          <p:nvPr>
            <p:ph type="sldNum" sz="quarter" idx="4"/>
          </p:nvPr>
        </p:nvSpPr>
        <p:spPr/>
        <p:txBody>
          <a:bodyPr/>
          <a:lstStyle/>
          <a:p>
            <a:fld id="{4BD55B75-ADE8-4326-9C62-A6814DDC4408}" type="slidenum">
              <a:rPr lang="fr-FR" smtClean="0"/>
              <a:pPr/>
              <a:t>13</a:t>
            </a:fld>
            <a:r>
              <a:rPr lang="fr-FR" dirty="0"/>
              <a:t> </a:t>
            </a:r>
          </a:p>
        </p:txBody>
      </p:sp>
      <p:sp>
        <p:nvSpPr>
          <p:cNvPr id="73" name="Espace réservé du texte 2"/>
          <p:cNvSpPr>
            <a:spLocks noGrp="1"/>
          </p:cNvSpPr>
          <p:nvPr>
            <p:custDataLst>
              <p:tags r:id="rId52"/>
            </p:custDataLst>
          </p:nvPr>
        </p:nvSpPr>
        <p:spPr bwMode="auto">
          <a:xfrm>
            <a:off x="328339" y="5767593"/>
            <a:ext cx="2051050" cy="3048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000" dirty="0">
                <a:solidFill>
                  <a:schemeClr val="tx1"/>
                </a:solidFill>
                <a:latin typeface="Calibri" panose="020F0502020204030204" pitchFamily="34" charset="0"/>
                <a:ea typeface="Arial Unicode MS" panose="020B0604020202020204" pitchFamily="34" charset="-128"/>
                <a:cs typeface="Arial Unicode MS" panose="020B0604020202020204" pitchFamily="34" charset="-128"/>
                <a:sym typeface="Calibri" panose="020F0502020204030204" pitchFamily="34" charset="0"/>
              </a:rPr>
              <a:t>Déploiement reste Afrique</a:t>
            </a:r>
          </a:p>
        </p:txBody>
      </p:sp>
      <p:sp>
        <p:nvSpPr>
          <p:cNvPr id="78" name="Rectangle 77"/>
          <p:cNvSpPr/>
          <p:nvPr>
            <p:custDataLst>
              <p:tags r:id="rId53"/>
            </p:custDataLst>
          </p:nvPr>
        </p:nvSpPr>
        <p:spPr bwMode="auto">
          <a:xfrm>
            <a:off x="2452489" y="2030963"/>
            <a:ext cx="1498600" cy="79375"/>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2" name="Rectangle 91"/>
          <p:cNvSpPr/>
          <p:nvPr>
            <p:custDataLst>
              <p:tags r:id="rId54"/>
            </p:custDataLst>
          </p:nvPr>
        </p:nvSpPr>
        <p:spPr bwMode="gray">
          <a:xfrm>
            <a:off x="3195712" y="2030963"/>
            <a:ext cx="752475" cy="79375"/>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5" name="Rectangle 94"/>
          <p:cNvSpPr/>
          <p:nvPr>
            <p:custDataLst>
              <p:tags r:id="rId55"/>
            </p:custDataLst>
          </p:nvPr>
        </p:nvSpPr>
        <p:spPr bwMode="auto">
          <a:xfrm>
            <a:off x="2445865" y="2375517"/>
            <a:ext cx="1498600" cy="79375"/>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Rectangle 102"/>
          <p:cNvSpPr/>
          <p:nvPr>
            <p:custDataLst>
              <p:tags r:id="rId56"/>
            </p:custDataLst>
          </p:nvPr>
        </p:nvSpPr>
        <p:spPr bwMode="gray">
          <a:xfrm>
            <a:off x="3189088" y="2375517"/>
            <a:ext cx="752475" cy="79375"/>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5" name="Rectangle 104"/>
          <p:cNvSpPr/>
          <p:nvPr>
            <p:custDataLst>
              <p:tags r:id="rId57"/>
            </p:custDataLst>
          </p:nvPr>
        </p:nvSpPr>
        <p:spPr bwMode="gray">
          <a:xfrm>
            <a:off x="3933309" y="2931282"/>
            <a:ext cx="1481138" cy="79375"/>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Rectangle 106"/>
          <p:cNvSpPr/>
          <p:nvPr>
            <p:custDataLst>
              <p:tags r:id="rId58"/>
            </p:custDataLst>
          </p:nvPr>
        </p:nvSpPr>
        <p:spPr bwMode="auto">
          <a:xfrm>
            <a:off x="2432615" y="3309797"/>
            <a:ext cx="1498600" cy="79375"/>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p:cNvSpPr/>
          <p:nvPr>
            <p:custDataLst>
              <p:tags r:id="rId59"/>
            </p:custDataLst>
          </p:nvPr>
        </p:nvSpPr>
        <p:spPr bwMode="gray">
          <a:xfrm>
            <a:off x="3181350" y="3307443"/>
            <a:ext cx="2251075" cy="79375"/>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p:cNvSpPr/>
          <p:nvPr>
            <p:custDataLst>
              <p:tags r:id="rId60"/>
            </p:custDataLst>
          </p:nvPr>
        </p:nvSpPr>
        <p:spPr bwMode="auto">
          <a:xfrm>
            <a:off x="3937838" y="3748712"/>
            <a:ext cx="752475" cy="79375"/>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p:cNvSpPr/>
          <p:nvPr>
            <p:custDataLst>
              <p:tags r:id="rId61"/>
            </p:custDataLst>
          </p:nvPr>
        </p:nvSpPr>
        <p:spPr bwMode="gray">
          <a:xfrm>
            <a:off x="4690313" y="3748712"/>
            <a:ext cx="1481138" cy="79375"/>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p:cNvSpPr/>
          <p:nvPr>
            <p:custDataLst>
              <p:tags r:id="rId62"/>
            </p:custDataLst>
          </p:nvPr>
        </p:nvSpPr>
        <p:spPr bwMode="auto">
          <a:xfrm>
            <a:off x="4653454" y="4040258"/>
            <a:ext cx="752475" cy="79375"/>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p:cNvSpPr/>
          <p:nvPr>
            <p:custDataLst>
              <p:tags r:id="rId63"/>
            </p:custDataLst>
          </p:nvPr>
        </p:nvSpPr>
        <p:spPr bwMode="gray">
          <a:xfrm>
            <a:off x="5405929" y="4040258"/>
            <a:ext cx="1481138" cy="79375"/>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p:cNvSpPr/>
          <p:nvPr>
            <p:custDataLst>
              <p:tags r:id="rId64"/>
            </p:custDataLst>
          </p:nvPr>
        </p:nvSpPr>
        <p:spPr bwMode="auto">
          <a:xfrm>
            <a:off x="4679962" y="4331804"/>
            <a:ext cx="752475" cy="79375"/>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Rectangle 115"/>
          <p:cNvSpPr/>
          <p:nvPr>
            <p:custDataLst>
              <p:tags r:id="rId65"/>
            </p:custDataLst>
          </p:nvPr>
        </p:nvSpPr>
        <p:spPr bwMode="gray">
          <a:xfrm>
            <a:off x="5432437" y="4331804"/>
            <a:ext cx="1481138" cy="79375"/>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8" name="Rectangle 117"/>
          <p:cNvSpPr/>
          <p:nvPr>
            <p:custDataLst>
              <p:tags r:id="rId66"/>
            </p:custDataLst>
          </p:nvPr>
        </p:nvSpPr>
        <p:spPr bwMode="gray">
          <a:xfrm>
            <a:off x="6176137" y="4691380"/>
            <a:ext cx="2251075" cy="79375"/>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9" name="Rectangle 118"/>
          <p:cNvSpPr/>
          <p:nvPr>
            <p:custDataLst>
              <p:tags r:id="rId67"/>
            </p:custDataLst>
          </p:nvPr>
        </p:nvSpPr>
        <p:spPr bwMode="auto">
          <a:xfrm>
            <a:off x="4623013" y="5476386"/>
            <a:ext cx="1538288" cy="79375"/>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0" name="Rectangle 119"/>
          <p:cNvSpPr/>
          <p:nvPr>
            <p:custDataLst>
              <p:tags r:id="rId68"/>
            </p:custDataLst>
          </p:nvPr>
        </p:nvSpPr>
        <p:spPr bwMode="gray">
          <a:xfrm>
            <a:off x="6143009" y="5473252"/>
            <a:ext cx="2251075" cy="79375"/>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1" name="Rectangle 120"/>
          <p:cNvSpPr/>
          <p:nvPr>
            <p:custDataLst>
              <p:tags r:id="rId69"/>
            </p:custDataLst>
          </p:nvPr>
        </p:nvSpPr>
        <p:spPr bwMode="auto">
          <a:xfrm>
            <a:off x="5436638" y="5905799"/>
            <a:ext cx="1457325" cy="79375"/>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2" name="Rectangle 121"/>
          <p:cNvSpPr/>
          <p:nvPr>
            <p:custDataLst>
              <p:tags r:id="rId70"/>
            </p:custDataLst>
          </p:nvPr>
        </p:nvSpPr>
        <p:spPr bwMode="gray">
          <a:xfrm>
            <a:off x="6893963" y="5905799"/>
            <a:ext cx="1530350" cy="79375"/>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30592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0">
            <a:extLst>
              <a:ext uri="{28A0092B-C50C-407E-A947-70E740481C1C}">
                <a14:useLocalDpi xmlns:a14="http://schemas.microsoft.com/office/drawing/2010/main" val="0"/>
              </a:ext>
            </a:extLst>
          </a:blip>
          <a:srcRect l="25414" t="-260" b="1"/>
          <a:stretch/>
        </p:blipFill>
        <p:spPr>
          <a:xfrm>
            <a:off x="-7185" y="693472"/>
            <a:ext cx="8967042" cy="6026860"/>
          </a:xfrm>
          <a:prstGeom prst="rect">
            <a:avLst/>
          </a:prstGeom>
        </p:spPr>
      </p:pic>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7463" name="Diapositive think-cell" r:id="rId11" imgW="270" imgH="270" progId="TCLayout.ActiveDocument.1">
                  <p:embed/>
                </p:oleObj>
              </mc:Choice>
              <mc:Fallback>
                <p:oleObj name="Diapositive think-cell" r:id="rId11" imgW="270" imgH="27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
        <p:nvSpPr>
          <p:cNvPr id="29" name="Rectangle 28"/>
          <p:cNvSpPr>
            <a:spLocks/>
          </p:cNvSpPr>
          <p:nvPr/>
        </p:nvSpPr>
        <p:spPr>
          <a:xfrm>
            <a:off x="-13919" y="703580"/>
            <a:ext cx="8973775" cy="6064770"/>
          </a:xfrm>
          <a:prstGeom prst="rect">
            <a:avLst/>
          </a:prstGeom>
          <a:solidFill>
            <a:schemeClr val="bg1">
              <a:lumMod val="95000"/>
              <a:alpha val="8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WINDIES" dirty="0">
              <a:solidFill>
                <a:schemeClr val="tx1"/>
              </a:solidFill>
            </a:endParaRPr>
          </a:p>
        </p:txBody>
      </p:sp>
      <p:sp>
        <p:nvSpPr>
          <p:cNvPr id="10" name="Title 3"/>
          <p:cNvSpPr txBox="1">
            <a:spLocks/>
          </p:cNvSpPr>
          <p:nvPr/>
        </p:nvSpPr>
        <p:spPr>
          <a:xfrm>
            <a:off x="317069" y="239230"/>
            <a:ext cx="7833308" cy="276999"/>
          </a:xfrm>
          <a:prstGeom prst="rect">
            <a:avLst/>
          </a:prstGeom>
        </p:spPr>
        <p:txBody>
          <a:bodyPr vert="horz" wrap="square" lIns="0" tIns="0" rIns="0" bIns="0" rtlCol="0" anchor="ctr">
            <a:sp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pPr fontAlgn="auto">
              <a:spcAft>
                <a:spcPts val="0"/>
              </a:spcAft>
            </a:pPr>
            <a:r>
              <a:rPr lang="fr-WINDIES" sz="1800" b="1" kern="0" dirty="0">
                <a:solidFill>
                  <a:schemeClr val="tx2"/>
                </a:solidFill>
                <a:latin typeface="Calibri" panose="020F0502020204030204" pitchFamily="34" charset="0"/>
              </a:rPr>
              <a:t>Synthèse du projet BokkTaxi</a:t>
            </a:r>
          </a:p>
        </p:txBody>
      </p:sp>
      <p:sp>
        <p:nvSpPr>
          <p:cNvPr id="4" name="Rectangle 4"/>
          <p:cNvSpPr txBox="1"/>
          <p:nvPr/>
        </p:nvSpPr>
        <p:spPr>
          <a:xfrm>
            <a:off x="2115608" y="753953"/>
            <a:ext cx="6625167" cy="1115690"/>
          </a:xfrm>
          <a:prstGeom prst="rect">
            <a:avLst/>
          </a:prstGeom>
        </p:spPr>
        <p:txBody>
          <a:bodyPr vert="horz" wrap="square" lIns="0" tIns="0" rIns="0" bIns="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lvl="1">
              <a:spcBef>
                <a:spcPts val="300"/>
              </a:spcBef>
              <a:buFont typeface="Arial" panose="020B0604020202020204" pitchFamily="34" charset="0"/>
              <a:buChar char="•"/>
            </a:pPr>
            <a:r>
              <a:rPr lang="fr-WINDIES" sz="1400" b="1" dirty="0">
                <a:latin typeface="Calibri" pitchFamily="34" charset="0"/>
              </a:rPr>
              <a:t>Solides fondamentaux macro-économiques </a:t>
            </a:r>
            <a:r>
              <a:rPr lang="fr-WINDIES" sz="1400" dirty="0">
                <a:latin typeface="Calibri" pitchFamily="34" charset="0"/>
              </a:rPr>
              <a:t>soutenant le secteur de la mobilité en Afrique et</a:t>
            </a:r>
            <a:r>
              <a:rPr lang="fr-WINDIES" sz="1400" b="1" dirty="0">
                <a:latin typeface="Calibri" pitchFamily="34" charset="0"/>
              </a:rPr>
              <a:t> fort déficit de l’offre </a:t>
            </a:r>
            <a:r>
              <a:rPr lang="fr-WINDIES" sz="1400" dirty="0">
                <a:latin typeface="Calibri" pitchFamily="34" charset="0"/>
              </a:rPr>
              <a:t>(pas assez nombreuse et de qualité inégale)</a:t>
            </a:r>
          </a:p>
          <a:p>
            <a:pPr lvl="1">
              <a:spcBef>
                <a:spcPts val="300"/>
              </a:spcBef>
              <a:buFont typeface="Arial" panose="020B0604020202020204" pitchFamily="34" charset="0"/>
              <a:buChar char="•"/>
            </a:pPr>
            <a:r>
              <a:rPr lang="fr-WINDIES" sz="1400" dirty="0">
                <a:latin typeface="Calibri" pitchFamily="34" charset="0"/>
              </a:rPr>
              <a:t>En particulier</a:t>
            </a:r>
            <a:r>
              <a:rPr lang="fr-WINDIES" sz="1400" b="1" dirty="0">
                <a:latin typeface="Calibri" pitchFamily="34" charset="0"/>
              </a:rPr>
              <a:t> </a:t>
            </a:r>
            <a:r>
              <a:rPr lang="fr-029" sz="1400" b="1" dirty="0">
                <a:latin typeface="Calibri" pitchFamily="34" charset="0"/>
              </a:rPr>
              <a:t>à Dakar</a:t>
            </a:r>
            <a:r>
              <a:rPr lang="fr-WINDIES" sz="1400" b="1" dirty="0">
                <a:latin typeface="Calibri" pitchFamily="34" charset="0"/>
              </a:rPr>
              <a:t>, absence d’offre intermédiaire, entre des taxis « chers » très souvent vides et des bus « moins chers » très souvent bondés </a:t>
            </a:r>
            <a:r>
              <a:rPr lang="fr-WINDIES" sz="1400" dirty="0">
                <a:latin typeface="Calibri" pitchFamily="34" charset="0"/>
              </a:rPr>
              <a:t>et donc de réelles opportunités d’investissement dans le ride-sharing (9 millions de déplacements / jour)</a:t>
            </a:r>
          </a:p>
        </p:txBody>
      </p:sp>
      <p:sp>
        <p:nvSpPr>
          <p:cNvPr id="8" name="TextBox 12"/>
          <p:cNvSpPr txBox="1"/>
          <p:nvPr>
            <p:custDataLst>
              <p:tags r:id="rId3"/>
            </p:custDataLst>
          </p:nvPr>
        </p:nvSpPr>
        <p:spPr>
          <a:xfrm>
            <a:off x="150232" y="753953"/>
            <a:ext cx="1809538" cy="1051213"/>
          </a:xfrm>
          <a:prstGeom prst="rect">
            <a:avLst/>
          </a:prstGeom>
          <a:solidFill>
            <a:srgbClr val="9DB1CF"/>
          </a:solidFill>
          <a:ln>
            <a:noFill/>
          </a:ln>
          <a:effectLst>
            <a:outerShdw blurRad="50800" dist="38100" dir="2700000" algn="tl" rotWithShape="0">
              <a:prstClr val="black">
                <a:alpha val="40000"/>
              </a:prstClr>
            </a:outerShdw>
          </a:effectLst>
        </p:spPr>
        <p:txBody>
          <a:bodyPr vert="horz" lIns="76200" tIns="76200" rIns="76200" bIns="76200" rtlCol="0" anchor="ctr" anchorCtr="0">
            <a:no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fr-WINDIES" sz="1400" b="1" dirty="0">
                <a:solidFill>
                  <a:schemeClr val="bg1"/>
                </a:solidFill>
                <a:latin typeface="Calibri" pitchFamily="34" charset="0"/>
              </a:rPr>
              <a:t>La mobilité, un secteur porteur en Afrique</a:t>
            </a:r>
          </a:p>
        </p:txBody>
      </p:sp>
      <p:sp>
        <p:nvSpPr>
          <p:cNvPr id="33" name="TextBox 12"/>
          <p:cNvSpPr txBox="1"/>
          <p:nvPr>
            <p:custDataLst>
              <p:tags r:id="rId4"/>
            </p:custDataLst>
          </p:nvPr>
        </p:nvSpPr>
        <p:spPr>
          <a:xfrm>
            <a:off x="150232" y="2018887"/>
            <a:ext cx="1809538" cy="1978155"/>
          </a:xfrm>
          <a:prstGeom prst="rect">
            <a:avLst/>
          </a:prstGeom>
          <a:solidFill>
            <a:srgbClr val="9DB1CF"/>
          </a:solidFill>
          <a:ln>
            <a:noFill/>
          </a:ln>
          <a:effectLst>
            <a:outerShdw blurRad="50800" dist="38100" dir="2700000" algn="tl" rotWithShape="0">
              <a:prstClr val="black">
                <a:alpha val="40000"/>
              </a:prstClr>
            </a:outerShdw>
          </a:effectLst>
        </p:spPr>
        <p:txBody>
          <a:bodyPr vert="horz" lIns="76200" tIns="76200" rIns="76200" bIns="76200" rtlCol="0" anchor="ctr" anchorCtr="0">
            <a:no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fr-WINDIES" sz="1400" b="1" dirty="0">
                <a:solidFill>
                  <a:schemeClr val="bg1"/>
                </a:solidFill>
                <a:latin typeface="Calibri" pitchFamily="34" charset="0"/>
              </a:rPr>
              <a:t>Une solution de partage de taxi innovante, répondant aux besoins locaux</a:t>
            </a:r>
          </a:p>
        </p:txBody>
      </p:sp>
      <p:sp>
        <p:nvSpPr>
          <p:cNvPr id="34" name="Rectangle 4"/>
          <p:cNvSpPr txBox="1"/>
          <p:nvPr/>
        </p:nvSpPr>
        <p:spPr>
          <a:xfrm>
            <a:off x="2115607" y="2011849"/>
            <a:ext cx="6592519" cy="2054409"/>
          </a:xfrm>
          <a:prstGeom prst="rect">
            <a:avLst/>
          </a:prstGeom>
        </p:spPr>
        <p:txBody>
          <a:bodyPr vert="horz" wrap="square" lIns="0" tIns="0" rIns="0" bIns="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lvl="1">
              <a:spcBef>
                <a:spcPts val="300"/>
              </a:spcBef>
              <a:buFont typeface="Arial" panose="020B0604020202020204" pitchFamily="34" charset="0"/>
              <a:buChar char="•"/>
            </a:pPr>
            <a:r>
              <a:rPr lang="fr-WINDIES" sz="1400" b="1" dirty="0">
                <a:latin typeface="Calibri" pitchFamily="34" charset="0"/>
              </a:rPr>
              <a:t>Un concept solide autour </a:t>
            </a:r>
            <a:r>
              <a:rPr lang="fr-WINDIES" sz="1400" dirty="0">
                <a:latin typeface="Calibri" pitchFamily="34" charset="0"/>
              </a:rPr>
              <a:t>de 4 éléments clefs</a:t>
            </a:r>
            <a:r>
              <a:rPr lang="fr-WINDIES" sz="1400" baseline="30000" dirty="0">
                <a:latin typeface="Calibri" pitchFamily="34" charset="0"/>
              </a:rPr>
              <a:t>1</a:t>
            </a:r>
            <a:r>
              <a:rPr lang="fr-WINDIES" sz="1400" dirty="0">
                <a:latin typeface="Calibri" pitchFamily="34" charset="0"/>
              </a:rPr>
              <a:t> :</a:t>
            </a:r>
          </a:p>
          <a:p>
            <a:pPr lvl="2">
              <a:spcBef>
                <a:spcPts val="300"/>
              </a:spcBef>
            </a:pPr>
            <a:r>
              <a:rPr lang="fr-029" sz="1400" dirty="0">
                <a:latin typeface="Calibri" pitchFamily="34" charset="0"/>
              </a:rPr>
              <a:t>Offre construite autour de la </a:t>
            </a:r>
            <a:r>
              <a:rPr lang="fr-029" sz="1400" b="1" dirty="0">
                <a:latin typeface="Calibri" pitchFamily="34" charset="0"/>
              </a:rPr>
              <a:t>sécurité </a:t>
            </a:r>
            <a:r>
              <a:rPr lang="fr-029" sz="1400" dirty="0">
                <a:latin typeface="Calibri" pitchFamily="34" charset="0"/>
              </a:rPr>
              <a:t>et du </a:t>
            </a:r>
            <a:r>
              <a:rPr lang="fr-029" sz="1400" b="1" dirty="0">
                <a:latin typeface="Calibri" pitchFamily="34" charset="0"/>
              </a:rPr>
              <a:t>lien social </a:t>
            </a:r>
            <a:r>
              <a:rPr lang="fr-029" sz="1400" dirty="0">
                <a:latin typeface="Calibri" pitchFamily="34" charset="0"/>
              </a:rPr>
              <a:t>: s’appuyant sur le r</a:t>
            </a:r>
            <a:r>
              <a:rPr lang="fr-WINDIES" sz="1400" dirty="0">
                <a:latin typeface="Calibri" pitchFamily="34" charset="0"/>
              </a:rPr>
              <a:t>éseau communautaire Igloo, qui sera progressivement customisé dans un esprit d’amélioration continue afin de mieux coller aux besoins des utilisateurs</a:t>
            </a:r>
          </a:p>
          <a:p>
            <a:pPr lvl="2">
              <a:spcBef>
                <a:spcPts val="300"/>
              </a:spcBef>
            </a:pPr>
            <a:r>
              <a:rPr lang="fr-WINDIES" sz="1400" b="1" dirty="0">
                <a:latin typeface="Calibri" pitchFamily="34" charset="0"/>
              </a:rPr>
              <a:t>Une offre accessible : </a:t>
            </a:r>
            <a:r>
              <a:rPr lang="fr-WINDIES" sz="1400" dirty="0">
                <a:latin typeface="Calibri" pitchFamily="34" charset="0"/>
              </a:rPr>
              <a:t>initialement gratuite, puis un abonnement pouvant être amorti en 4 déplacements - discussions en cours pour mettre en place du sponsoring d’entreprise ou d’association</a:t>
            </a:r>
          </a:p>
          <a:p>
            <a:pPr lvl="2">
              <a:spcBef>
                <a:spcPts val="300"/>
              </a:spcBef>
            </a:pPr>
            <a:r>
              <a:rPr lang="fr-WINDIES" sz="1400" b="1" dirty="0">
                <a:latin typeface="Calibri" pitchFamily="34" charset="0"/>
              </a:rPr>
              <a:t>Simplicité et robustesse opérationnelle </a:t>
            </a:r>
            <a:r>
              <a:rPr lang="fr-WINDIES" sz="1400" dirty="0">
                <a:latin typeface="Calibri" pitchFamily="34" charset="0"/>
              </a:rPr>
              <a:t>par l’utilisation des outils qui ont fait leurs preuves et une attention spéciale portée </a:t>
            </a:r>
            <a:r>
              <a:rPr lang="fr-029" sz="1400" dirty="0">
                <a:latin typeface="Calibri" pitchFamily="34" charset="0"/>
              </a:rPr>
              <a:t>à</a:t>
            </a:r>
            <a:r>
              <a:rPr lang="fr-WINDIES" sz="1400" dirty="0">
                <a:latin typeface="Calibri" pitchFamily="34" charset="0"/>
              </a:rPr>
              <a:t> la relation client. </a:t>
            </a:r>
          </a:p>
        </p:txBody>
      </p:sp>
      <p:sp>
        <p:nvSpPr>
          <p:cNvPr id="36" name="TextBox 12"/>
          <p:cNvSpPr txBox="1"/>
          <p:nvPr>
            <p:custDataLst>
              <p:tags r:id="rId5"/>
            </p:custDataLst>
          </p:nvPr>
        </p:nvSpPr>
        <p:spPr>
          <a:xfrm>
            <a:off x="150232" y="5125475"/>
            <a:ext cx="1809538" cy="1446550"/>
          </a:xfrm>
          <a:prstGeom prst="rect">
            <a:avLst/>
          </a:prstGeom>
          <a:solidFill>
            <a:srgbClr val="9DB1CF"/>
          </a:solidFill>
          <a:ln>
            <a:noFill/>
          </a:ln>
          <a:effectLst>
            <a:outerShdw blurRad="50800" dist="38100" dir="2700000" algn="tl" rotWithShape="0">
              <a:prstClr val="black">
                <a:alpha val="40000"/>
              </a:prstClr>
            </a:outerShdw>
          </a:effectLst>
        </p:spPr>
        <p:txBody>
          <a:bodyPr vert="horz" lIns="76200" tIns="76200" rIns="76200" bIns="76200" rtlCol="0" anchor="ctr" anchorCtr="0">
            <a:no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fr-WINDIES" sz="1400" b="1" dirty="0">
                <a:solidFill>
                  <a:schemeClr val="bg1"/>
                </a:solidFill>
                <a:latin typeface="Calibri" pitchFamily="34" charset="0"/>
              </a:rPr>
              <a:t>Un projet rentable à fort impact social et environnemental </a:t>
            </a:r>
          </a:p>
        </p:txBody>
      </p:sp>
      <p:sp>
        <p:nvSpPr>
          <p:cNvPr id="38" name="Rectangle 4"/>
          <p:cNvSpPr txBox="1"/>
          <p:nvPr/>
        </p:nvSpPr>
        <p:spPr>
          <a:xfrm>
            <a:off x="2115607" y="5090080"/>
            <a:ext cx="6845830" cy="1446550"/>
          </a:xfrm>
          <a:prstGeom prst="rect">
            <a:avLst/>
          </a:prstGeom>
        </p:spPr>
        <p:txBody>
          <a:bodyPr vert="horz" wrap="square" lIns="0" tIns="0" rIns="0" bIns="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lvl="1">
              <a:spcBef>
                <a:spcPts val="300"/>
              </a:spcBef>
              <a:buFont typeface="Arial" panose="020B0604020202020204" pitchFamily="34" charset="0"/>
              <a:buChar char="•"/>
              <a:defRPr/>
            </a:pPr>
            <a:r>
              <a:rPr lang="fr-FR" sz="1400" b="1" dirty="0">
                <a:latin typeface="Calibri" pitchFamily="34" charset="0"/>
              </a:rPr>
              <a:t>Rentabilité </a:t>
            </a:r>
            <a:r>
              <a:rPr lang="fr-FR" sz="1400" dirty="0">
                <a:latin typeface="Calibri" pitchFamily="34" charset="0"/>
              </a:rPr>
              <a:t>assurée par un concept opérationnel</a:t>
            </a:r>
            <a:r>
              <a:rPr lang="fr-FR" sz="1400" b="1" dirty="0">
                <a:latin typeface="Calibri" pitchFamily="34" charset="0"/>
              </a:rPr>
              <a:t> lean </a:t>
            </a:r>
            <a:r>
              <a:rPr lang="fr-FR" sz="1400" dirty="0">
                <a:latin typeface="Calibri" pitchFamily="34" charset="0"/>
              </a:rPr>
              <a:t>et</a:t>
            </a:r>
            <a:r>
              <a:rPr lang="fr-FR" sz="1400" b="1" dirty="0">
                <a:latin typeface="Calibri" pitchFamily="34" charset="0"/>
              </a:rPr>
              <a:t> « scalable » </a:t>
            </a:r>
            <a:r>
              <a:rPr lang="fr-FR" sz="1400" dirty="0">
                <a:latin typeface="Calibri" pitchFamily="34" charset="0"/>
              </a:rPr>
              <a:t>lancé sur un marché </a:t>
            </a:r>
            <a:r>
              <a:rPr lang="fr-FR" sz="1400" b="1" dirty="0">
                <a:latin typeface="Calibri" pitchFamily="34" charset="0"/>
              </a:rPr>
              <a:t>déficitaire  </a:t>
            </a:r>
            <a:r>
              <a:rPr lang="fr-FR" sz="1400" dirty="0">
                <a:latin typeface="Calibri" pitchFamily="34" charset="0"/>
              </a:rPr>
              <a:t>- projet déjà primé</a:t>
            </a:r>
          </a:p>
          <a:p>
            <a:pPr lvl="1">
              <a:spcBef>
                <a:spcPts val="300"/>
              </a:spcBef>
              <a:buFont typeface="Arial" panose="020B0604020202020204" pitchFamily="34" charset="0"/>
              <a:buChar char="•"/>
              <a:defRPr/>
            </a:pPr>
            <a:r>
              <a:rPr lang="fr-FR" sz="1400" b="1" dirty="0">
                <a:latin typeface="Calibri" pitchFamily="34" charset="0"/>
              </a:rPr>
              <a:t>Fort impact sociétal :</a:t>
            </a:r>
          </a:p>
          <a:p>
            <a:pPr lvl="2">
              <a:spcBef>
                <a:spcPts val="300"/>
              </a:spcBef>
              <a:defRPr/>
            </a:pPr>
            <a:r>
              <a:rPr lang="fr-CM" sz="1400" dirty="0">
                <a:latin typeface="Calibri" pitchFamily="34" charset="0"/>
              </a:rPr>
              <a:t>Contribue à la réduction du trafic routier et des émissions de CO2</a:t>
            </a:r>
          </a:p>
          <a:p>
            <a:pPr lvl="2">
              <a:spcBef>
                <a:spcPts val="300"/>
              </a:spcBef>
              <a:defRPr/>
            </a:pPr>
            <a:r>
              <a:rPr lang="fr-CM" sz="1400" dirty="0">
                <a:latin typeface="Calibri" pitchFamily="34" charset="0"/>
              </a:rPr>
              <a:t>Restitue du pouvoir d’achat aux populations pour assurer d’autres besoins de base</a:t>
            </a:r>
          </a:p>
          <a:p>
            <a:pPr lvl="2">
              <a:spcBef>
                <a:spcPts val="300"/>
              </a:spcBef>
              <a:defRPr/>
            </a:pPr>
            <a:r>
              <a:rPr lang="fr-FR" sz="1400" dirty="0">
                <a:latin typeface="Calibri" pitchFamily="34" charset="0"/>
              </a:rPr>
              <a:t>Renforce le </a:t>
            </a:r>
            <a:r>
              <a:rPr lang="fr-CM" sz="1400" dirty="0">
                <a:latin typeface="Calibri" pitchFamily="34" charset="0"/>
              </a:rPr>
              <a:t>lien social et local: communauté et messagerie instantanée </a:t>
            </a:r>
          </a:p>
        </p:txBody>
      </p:sp>
      <p:cxnSp>
        <p:nvCxnSpPr>
          <p:cNvPr id="7" name="Straight Connector 6"/>
          <p:cNvCxnSpPr/>
          <p:nvPr/>
        </p:nvCxnSpPr>
        <p:spPr>
          <a:xfrm>
            <a:off x="150232" y="1912027"/>
            <a:ext cx="854397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50232" y="4108865"/>
            <a:ext cx="855789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40"/>
          <p:cNvCxnSpPr/>
          <p:nvPr/>
        </p:nvCxnSpPr>
        <p:spPr>
          <a:xfrm>
            <a:off x="150232" y="5018613"/>
            <a:ext cx="854397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2"/>
          <p:cNvSpPr txBox="1"/>
          <p:nvPr>
            <p:custDataLst>
              <p:tags r:id="rId6"/>
            </p:custDataLst>
          </p:nvPr>
        </p:nvSpPr>
        <p:spPr>
          <a:xfrm>
            <a:off x="150232" y="4207263"/>
            <a:ext cx="1809538" cy="711748"/>
          </a:xfrm>
          <a:prstGeom prst="rect">
            <a:avLst/>
          </a:prstGeom>
          <a:solidFill>
            <a:srgbClr val="9DB1CF"/>
          </a:solidFill>
          <a:ln>
            <a:noFill/>
          </a:ln>
          <a:effectLst>
            <a:outerShdw blurRad="50800" dist="38100" dir="2700000" algn="tl" rotWithShape="0">
              <a:prstClr val="black">
                <a:alpha val="40000"/>
              </a:prstClr>
            </a:outerShdw>
          </a:effectLst>
        </p:spPr>
        <p:txBody>
          <a:bodyPr vert="horz" lIns="76200" tIns="76200" rIns="76200" bIns="76200" rtlCol="0" anchor="ctr" anchorCtr="0">
            <a:no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fr-WINDIES" sz="1400" b="1" dirty="0">
                <a:solidFill>
                  <a:schemeClr val="bg1"/>
                </a:solidFill>
                <a:latin typeface="Calibri" pitchFamily="34" charset="0"/>
              </a:rPr>
              <a:t>Une équipe solide</a:t>
            </a:r>
          </a:p>
        </p:txBody>
      </p:sp>
      <p:sp>
        <p:nvSpPr>
          <p:cNvPr id="20" name="Rectangle 4"/>
          <p:cNvSpPr txBox="1"/>
          <p:nvPr/>
        </p:nvSpPr>
        <p:spPr>
          <a:xfrm>
            <a:off x="2115607" y="4220689"/>
            <a:ext cx="6592519" cy="684803"/>
          </a:xfrm>
          <a:prstGeom prst="rect">
            <a:avLst/>
          </a:prstGeom>
        </p:spPr>
        <p:txBody>
          <a:bodyPr vert="horz" wrap="square" lIns="0" tIns="0" rIns="0" bIns="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lvl="1">
              <a:spcBef>
                <a:spcPts val="300"/>
              </a:spcBef>
              <a:buFont typeface="Arial" panose="020B0604020202020204" pitchFamily="34" charset="0"/>
              <a:buChar char="•"/>
            </a:pPr>
            <a:r>
              <a:rPr lang="fr-WINDIES" sz="1400" dirty="0">
                <a:latin typeface="Calibri" pitchFamily="34" charset="0"/>
              </a:rPr>
              <a:t>Des opérationnels en Afrique, issus du « c</a:t>
            </a:r>
            <a:r>
              <a:rPr lang="fr-029" sz="1400" dirty="0">
                <a:latin typeface="Calibri" pitchFamily="34" charset="0"/>
              </a:rPr>
              <a:t>œ</a:t>
            </a:r>
            <a:r>
              <a:rPr lang="fr-WINDIES" sz="1400" dirty="0">
                <a:latin typeface="Calibri" pitchFamily="34" charset="0"/>
              </a:rPr>
              <a:t>ur de cible » du marché, ayant une bonne </a:t>
            </a:r>
            <a:r>
              <a:rPr lang="fr-WINDIES" sz="1400" b="1" dirty="0">
                <a:latin typeface="Calibri" pitchFamily="34" charset="0"/>
              </a:rPr>
              <a:t>connaissance du terrain</a:t>
            </a:r>
            <a:r>
              <a:rPr lang="fr-WINDIES" sz="1400" dirty="0">
                <a:latin typeface="Calibri" pitchFamily="34" charset="0"/>
              </a:rPr>
              <a:t>, </a:t>
            </a:r>
            <a:endParaRPr lang="fr-WINDIES" sz="1400" b="1" dirty="0">
              <a:latin typeface="Calibri" pitchFamily="34" charset="0"/>
            </a:endParaRPr>
          </a:p>
          <a:p>
            <a:pPr lvl="1">
              <a:spcBef>
                <a:spcPts val="300"/>
              </a:spcBef>
              <a:buFont typeface="Arial" panose="020B0604020202020204" pitchFamily="34" charset="0"/>
              <a:buChar char="•"/>
            </a:pPr>
            <a:r>
              <a:rPr lang="fr-FR" sz="1400" dirty="0">
                <a:latin typeface="Calibri" pitchFamily="34" charset="0"/>
              </a:rPr>
              <a:t>Une</a:t>
            </a:r>
            <a:r>
              <a:rPr lang="fr-FR" sz="1400" b="1" dirty="0">
                <a:latin typeface="Calibri" pitchFamily="34" charset="0"/>
              </a:rPr>
              <a:t> expertise technique </a:t>
            </a:r>
            <a:r>
              <a:rPr lang="fr-FR" sz="1400" dirty="0">
                <a:latin typeface="Calibri" pitchFamily="34" charset="0"/>
              </a:rPr>
              <a:t>amont riche et validée par des succès antérieurs </a:t>
            </a:r>
          </a:p>
        </p:txBody>
      </p:sp>
      <p:sp>
        <p:nvSpPr>
          <p:cNvPr id="3" name="Espace réservé du numéro de diapositive 2"/>
          <p:cNvSpPr>
            <a:spLocks noGrp="1"/>
          </p:cNvSpPr>
          <p:nvPr>
            <p:ph type="sldNum" sz="quarter" idx="4"/>
          </p:nvPr>
        </p:nvSpPr>
        <p:spPr/>
        <p:txBody>
          <a:bodyPr/>
          <a:lstStyle/>
          <a:p>
            <a:fld id="{4BD55B75-ADE8-4326-9C62-A6814DDC4408}" type="slidenum">
              <a:rPr lang="fr-FR" smtClean="0"/>
              <a:pPr/>
              <a:t>1</a:t>
            </a:fld>
            <a:r>
              <a:rPr lang="fr-FR" dirty="0"/>
              <a:t> </a:t>
            </a:r>
          </a:p>
        </p:txBody>
      </p:sp>
      <p:sp>
        <p:nvSpPr>
          <p:cNvPr id="19" name="McK 4. Footnote"/>
          <p:cNvSpPr txBox="1">
            <a:spLocks noChangeArrowheads="1"/>
          </p:cNvSpPr>
          <p:nvPr>
            <p:custDataLst>
              <p:tags r:id="rId7"/>
            </p:custDataLst>
          </p:nvPr>
        </p:nvSpPr>
        <p:spPr bwMode="auto">
          <a:xfrm>
            <a:off x="119063" y="6605362"/>
            <a:ext cx="854868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r>
              <a:rPr lang="fr-FR" sz="900" dirty="0">
                <a:latin typeface="Calibri" pitchFamily="34" charset="0"/>
              </a:rPr>
              <a:t>1 : Ces éléments sont issus d’une analyse approfondie de l’offre de valeur attendue sur le marché Africain.</a:t>
            </a:r>
            <a:endParaRPr lang="en-US" sz="900" dirty="0">
              <a:latin typeface="Calibri" pitchFamily="34" charset="0"/>
            </a:endParaRPr>
          </a:p>
        </p:txBody>
      </p:sp>
    </p:spTree>
    <p:extLst>
      <p:ext uri="{BB962C8B-B14F-4D97-AF65-F5344CB8AC3E}">
        <p14:creationId xmlns:p14="http://schemas.microsoft.com/office/powerpoint/2010/main" val="188300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BD55B75-ADE8-4326-9C62-A6814DDC4408}" type="slidenum">
              <a:rPr lang="fr-FR" smtClean="0"/>
              <a:pPr/>
              <a:t>2</a:t>
            </a:fld>
            <a:r>
              <a:rPr lang="fr-FR" dirty="0"/>
              <a:t> </a:t>
            </a:r>
          </a:p>
        </p:txBody>
      </p:sp>
      <p:pic>
        <p:nvPicPr>
          <p:cNvPr id="4" name="Picture 41"/>
          <p:cNvPicPr>
            <a:picLocks noChangeArrowheads="1"/>
          </p:cNvPicPr>
          <p:nvPr/>
        </p:nvPicPr>
        <p:blipFill>
          <a:blip r:embed="rId35">
            <a:lum bright="70000" contrast="-70000"/>
            <a:extLst>
              <a:ext uri="{28A0092B-C50C-407E-A947-70E740481C1C}">
                <a14:useLocalDpi xmlns:a14="http://schemas.microsoft.com/office/drawing/2010/main" val="0"/>
              </a:ext>
            </a:extLst>
          </a:blip>
          <a:srcRect/>
          <a:stretch>
            <a:fillRect/>
          </a:stretch>
        </p:blipFill>
        <p:spPr bwMode="auto">
          <a:xfrm>
            <a:off x="2966615" y="4524375"/>
            <a:ext cx="2341721" cy="1311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6"/>
          <p:cNvPicPr>
            <a:picLocks noChangeArrowheads="1"/>
          </p:cNvPicPr>
          <p:nvPr/>
        </p:nvPicPr>
        <p:blipFill>
          <a:blip r:embed="rId3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7650" y="4572000"/>
            <a:ext cx="2341721" cy="1311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re 1"/>
          <p:cNvSpPr>
            <a:spLocks noGrp="1"/>
          </p:cNvSpPr>
          <p:nvPr>
            <p:ph type="ctrTitle"/>
          </p:nvPr>
        </p:nvSpPr>
        <p:spPr>
          <a:xfrm>
            <a:off x="284929" y="158898"/>
            <a:ext cx="7886613" cy="553998"/>
          </a:xfrm>
        </p:spPr>
        <p:txBody>
          <a:bodyPr/>
          <a:lstStyle/>
          <a:p>
            <a:r>
              <a:rPr lang="fr-FR" sz="1800" dirty="0"/>
              <a:t>L’Afrique : des indicateurs macro-économiques au vert et l’émergence d’une classe moyenne à la recherche de solutions de mobilité de qualité « pas trop chères »</a:t>
            </a:r>
            <a:endParaRPr lang="en-US" sz="1800" dirty="0"/>
          </a:p>
        </p:txBody>
      </p:sp>
      <p:sp>
        <p:nvSpPr>
          <p:cNvPr id="7" name="Espace réservé du numéro de diapositive 2"/>
          <p:cNvSpPr txBox="1">
            <a:spLocks/>
          </p:cNvSpPr>
          <p:nvPr/>
        </p:nvSpPr>
        <p:spPr bwMode="auto">
          <a:xfrm>
            <a:off x="8545513" y="6435725"/>
            <a:ext cx="195262"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defPPr>
              <a:defRPr lang="en-US"/>
            </a:defPPr>
            <a:lvl1pPr algn="l" rtl="0" fontAlgn="base">
              <a:spcBef>
                <a:spcPct val="0"/>
              </a:spcBef>
              <a:spcAft>
                <a:spcPct val="0"/>
              </a:spcAft>
              <a:defRPr sz="1000" kern="1200">
                <a:solidFill>
                  <a:schemeClr val="tx1"/>
                </a:solidFill>
                <a:latin typeface="Calibri" panose="020F0502020204030204" pitchFamily="34" charset="0"/>
                <a:ea typeface="Arial Unicode MS" pitchFamily="34" charset="-128"/>
                <a:cs typeface="Arial Unicode MS" pitchFamily="34" charset="-128"/>
              </a:defRPr>
            </a:lvl1pPr>
            <a:lvl2pPr marL="457200"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2pPr>
            <a:lvl3pPr marL="914400"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3pPr>
            <a:lvl4pPr marL="1371600"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4pPr>
            <a:lvl5pPr marL="1828800"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5pPr>
            <a:lvl6pPr marL="2286000" algn="l" defTabSz="914400" rtl="0" eaLnBrk="1" latinLnBrk="0" hangingPunct="1">
              <a:defRPr sz="1100" kern="1200">
                <a:solidFill>
                  <a:schemeClr val="tx1"/>
                </a:solidFill>
                <a:latin typeface="Calibri" pitchFamily="34" charset="0"/>
                <a:ea typeface="Arial Unicode MS" pitchFamily="34" charset="-128"/>
                <a:cs typeface="Arial" charset="0"/>
              </a:defRPr>
            </a:lvl6pPr>
            <a:lvl7pPr marL="2743200" algn="l" defTabSz="914400" rtl="0" eaLnBrk="1" latinLnBrk="0" hangingPunct="1">
              <a:defRPr sz="1100" kern="1200">
                <a:solidFill>
                  <a:schemeClr val="tx1"/>
                </a:solidFill>
                <a:latin typeface="Calibri" pitchFamily="34" charset="0"/>
                <a:ea typeface="Arial Unicode MS" pitchFamily="34" charset="-128"/>
                <a:cs typeface="Arial" charset="0"/>
              </a:defRPr>
            </a:lvl7pPr>
            <a:lvl8pPr marL="3200400" algn="l" defTabSz="914400" rtl="0" eaLnBrk="1" latinLnBrk="0" hangingPunct="1">
              <a:defRPr sz="1100" kern="1200">
                <a:solidFill>
                  <a:schemeClr val="tx1"/>
                </a:solidFill>
                <a:latin typeface="Calibri" pitchFamily="34" charset="0"/>
                <a:ea typeface="Arial Unicode MS" pitchFamily="34" charset="-128"/>
                <a:cs typeface="Arial" charset="0"/>
              </a:defRPr>
            </a:lvl8pPr>
            <a:lvl9pPr marL="3657600" algn="l" defTabSz="914400" rtl="0" eaLnBrk="1" latinLnBrk="0" hangingPunct="1">
              <a:defRPr sz="1100" kern="1200">
                <a:solidFill>
                  <a:schemeClr val="tx1"/>
                </a:solidFill>
                <a:latin typeface="Calibri" pitchFamily="34" charset="0"/>
                <a:ea typeface="Arial Unicode MS" pitchFamily="34" charset="-128"/>
                <a:cs typeface="Arial" charset="0"/>
              </a:defRPr>
            </a:lvl9pPr>
          </a:lstStyle>
          <a:p>
            <a:fld id="{4BD55B75-ADE8-4326-9C62-A6814DDC4408}" type="slidenum">
              <a:rPr lang="fr-FR" smtClean="0"/>
              <a:pPr/>
              <a:t>2</a:t>
            </a:fld>
            <a:r>
              <a:rPr lang="fr-FR" dirty="0"/>
              <a:t> </a:t>
            </a:r>
          </a:p>
        </p:txBody>
      </p:sp>
      <p:grpSp>
        <p:nvGrpSpPr>
          <p:cNvPr id="8" name="Group 7"/>
          <p:cNvGrpSpPr/>
          <p:nvPr/>
        </p:nvGrpSpPr>
        <p:grpSpPr>
          <a:xfrm>
            <a:off x="215900" y="1119188"/>
            <a:ext cx="2423848" cy="4826000"/>
            <a:chOff x="254000" y="1143000"/>
            <a:chExt cx="3810000" cy="4826000"/>
          </a:xfrm>
        </p:grpSpPr>
        <p:sp>
          <p:nvSpPr>
            <p:cNvPr id="9" name="Rectangle 8"/>
            <p:cNvSpPr/>
            <p:nvPr/>
          </p:nvSpPr>
          <p:spPr>
            <a:xfrm>
              <a:off x="254000" y="1143000"/>
              <a:ext cx="3810000" cy="4826000"/>
            </a:xfrm>
            <a:prstGeom prst="rect">
              <a:avLst/>
            </a:prstGeom>
            <a:noFill/>
            <a:ln w="19050" cap="flat" cmpd="sng" algn="ctr">
              <a:solidFill>
                <a:srgbClr val="8CA1BA"/>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bg1"/>
                </a:solidFill>
                <a:latin typeface="Calibri" pitchFamily="34" charset="0"/>
              </a:endParaRPr>
            </a:p>
          </p:txBody>
        </p:sp>
        <p:sp>
          <p:nvSpPr>
            <p:cNvPr id="10" name="Rectangle 6"/>
            <p:cNvSpPr txBox="1"/>
            <p:nvPr/>
          </p:nvSpPr>
          <p:spPr>
            <a:xfrm>
              <a:off x="254000" y="1143000"/>
              <a:ext cx="3810000" cy="528350"/>
            </a:xfrm>
            <a:prstGeom prst="rect">
              <a:avLst/>
            </a:prstGeom>
            <a:solidFill>
              <a:srgbClr val="8CA1BA"/>
            </a:solidFill>
            <a:ln>
              <a:solidFill>
                <a:srgbClr val="8CA1BA"/>
              </a:solidFill>
            </a:ln>
          </p:spPr>
          <p:txBody>
            <a:bodyPr vert="horz" lIns="63500" tIns="63500" rIns="63500" bIns="6350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300" b="1" dirty="0">
                  <a:solidFill>
                    <a:schemeClr val="bg1"/>
                  </a:solidFill>
                  <a:latin typeface="Calibri" pitchFamily="34" charset="0"/>
                </a:rPr>
                <a:t>Forte croissance économique</a:t>
              </a:r>
            </a:p>
            <a:p>
              <a:pPr marL="0" indent="0"/>
              <a:endParaRPr lang="fr-FR" sz="1300" b="1" dirty="0">
                <a:solidFill>
                  <a:schemeClr val="bg1"/>
                </a:solidFill>
                <a:latin typeface="Calibri" pitchFamily="34" charset="0"/>
              </a:endParaRPr>
            </a:p>
          </p:txBody>
        </p:sp>
      </p:grpSp>
      <p:grpSp>
        <p:nvGrpSpPr>
          <p:cNvPr id="11" name="Group 10"/>
          <p:cNvGrpSpPr/>
          <p:nvPr/>
        </p:nvGrpSpPr>
        <p:grpSpPr>
          <a:xfrm>
            <a:off x="2884488" y="1119188"/>
            <a:ext cx="2423848" cy="4826000"/>
            <a:chOff x="254000" y="1143000"/>
            <a:chExt cx="3810000" cy="4826000"/>
          </a:xfrm>
        </p:grpSpPr>
        <p:sp>
          <p:nvSpPr>
            <p:cNvPr id="12" name="Rectangle 11"/>
            <p:cNvSpPr/>
            <p:nvPr/>
          </p:nvSpPr>
          <p:spPr>
            <a:xfrm>
              <a:off x="254000" y="1143000"/>
              <a:ext cx="3810000" cy="4826000"/>
            </a:xfrm>
            <a:prstGeom prst="rect">
              <a:avLst/>
            </a:prstGeom>
            <a:noFill/>
            <a:ln w="19050" cap="flat" cmpd="sng" algn="ctr">
              <a:solidFill>
                <a:srgbClr val="8CA1BA"/>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bg1"/>
                </a:solidFill>
                <a:latin typeface="Calibri" pitchFamily="34" charset="0"/>
              </a:endParaRPr>
            </a:p>
          </p:txBody>
        </p:sp>
        <p:sp>
          <p:nvSpPr>
            <p:cNvPr id="13" name="Rectangle 6"/>
            <p:cNvSpPr txBox="1"/>
            <p:nvPr/>
          </p:nvSpPr>
          <p:spPr>
            <a:xfrm>
              <a:off x="254000" y="1143000"/>
              <a:ext cx="3810000" cy="528350"/>
            </a:xfrm>
            <a:prstGeom prst="rect">
              <a:avLst/>
            </a:prstGeom>
            <a:solidFill>
              <a:srgbClr val="8CA1BA"/>
            </a:solidFill>
            <a:ln>
              <a:solidFill>
                <a:srgbClr val="8CA1BA"/>
              </a:solidFill>
            </a:ln>
          </p:spPr>
          <p:txBody>
            <a:bodyPr vert="horz" lIns="63500" tIns="63500" rIns="63500" bIns="6350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300" b="1" dirty="0">
                  <a:solidFill>
                    <a:schemeClr val="bg1"/>
                  </a:solidFill>
                  <a:latin typeface="Calibri" pitchFamily="34" charset="0"/>
                </a:rPr>
                <a:t>Accroissement démographique soutenu</a:t>
              </a:r>
            </a:p>
          </p:txBody>
        </p:sp>
      </p:grpSp>
      <p:grpSp>
        <p:nvGrpSpPr>
          <p:cNvPr id="14" name="Group 13"/>
          <p:cNvGrpSpPr/>
          <p:nvPr/>
        </p:nvGrpSpPr>
        <p:grpSpPr>
          <a:xfrm>
            <a:off x="5500689" y="1119188"/>
            <a:ext cx="3282950" cy="4826000"/>
            <a:chOff x="240832" y="1143000"/>
            <a:chExt cx="3823168" cy="4826000"/>
          </a:xfrm>
        </p:grpSpPr>
        <p:sp>
          <p:nvSpPr>
            <p:cNvPr id="15" name="Rectangle 14"/>
            <p:cNvSpPr/>
            <p:nvPr/>
          </p:nvSpPr>
          <p:spPr>
            <a:xfrm>
              <a:off x="254000" y="1143000"/>
              <a:ext cx="3810000" cy="4826000"/>
            </a:xfrm>
            <a:prstGeom prst="rect">
              <a:avLst/>
            </a:prstGeom>
            <a:noFill/>
            <a:ln w="19050" cap="flat" cmpd="sng" algn="ctr">
              <a:solidFill>
                <a:srgbClr val="8CA1BA"/>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bg1"/>
                </a:solidFill>
                <a:latin typeface="Calibri" pitchFamily="34" charset="0"/>
              </a:endParaRPr>
            </a:p>
          </p:txBody>
        </p:sp>
        <p:sp>
          <p:nvSpPr>
            <p:cNvPr id="16" name="Rectangle 6"/>
            <p:cNvSpPr txBox="1"/>
            <p:nvPr/>
          </p:nvSpPr>
          <p:spPr>
            <a:xfrm>
              <a:off x="240832" y="1143000"/>
              <a:ext cx="3810000" cy="512961"/>
            </a:xfrm>
            <a:prstGeom prst="rect">
              <a:avLst/>
            </a:prstGeom>
            <a:solidFill>
              <a:srgbClr val="8CA1BA"/>
            </a:solidFill>
            <a:ln>
              <a:solidFill>
                <a:srgbClr val="8CA1BA"/>
              </a:solidFill>
            </a:ln>
          </p:spPr>
          <p:txBody>
            <a:bodyPr vert="horz" lIns="63500" tIns="63500" rIns="63500" bIns="6350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250" b="1" dirty="0">
                  <a:solidFill>
                    <a:schemeClr val="bg1"/>
                  </a:solidFill>
                  <a:latin typeface="Calibri" pitchFamily="34" charset="0"/>
                </a:rPr>
                <a:t>Emergence d’une classe moyenne à la recherche de solutions de transport de qualité</a:t>
              </a:r>
            </a:p>
          </p:txBody>
        </p:sp>
      </p:grpSp>
      <p:graphicFrame>
        <p:nvGraphicFramePr>
          <p:cNvPr id="17" name="Object 16"/>
          <p:cNvGraphicFramePr>
            <a:graphicFrameLocks/>
          </p:cNvGraphicFramePr>
          <p:nvPr>
            <p:custDataLst>
              <p:tags r:id="rId2"/>
            </p:custDataLst>
            <p:extLst/>
          </p:nvPr>
        </p:nvGraphicFramePr>
        <p:xfrm>
          <a:off x="228600" y="3048000"/>
          <a:ext cx="2324224" cy="2057400"/>
        </p:xfrm>
        <a:graphic>
          <a:graphicData uri="http://schemas.openxmlformats.org/presentationml/2006/ole">
            <mc:AlternateContent xmlns:mc="http://schemas.openxmlformats.org/markup-compatibility/2006">
              <mc:Choice xmlns:v="urn:schemas-microsoft-com:vml" Requires="v">
                <p:oleObj spid="_x0000_s2296392" name="Chart" r:id="rId37" imgW="2324085" imgH="2057400" progId="MSGraph.Chart.8">
                  <p:embed followColorScheme="full"/>
                </p:oleObj>
              </mc:Choice>
              <mc:Fallback>
                <p:oleObj name="Chart" r:id="rId37" imgW="2324085" imgH="2057400" progId="MSGraph.Chart.8">
                  <p:embed followColorScheme="full"/>
                  <p:pic>
                    <p:nvPicPr>
                      <p:cNvPr id="15" name="Object 14"/>
                      <p:cNvPicPr/>
                      <p:nvPr/>
                    </p:nvPicPr>
                    <p:blipFill>
                      <a:blip r:embed="rId38"/>
                      <a:stretch>
                        <a:fillRect/>
                      </a:stretch>
                    </p:blipFill>
                    <p:spPr>
                      <a:xfrm>
                        <a:off x="228600" y="3048000"/>
                        <a:ext cx="2324224" cy="2057400"/>
                      </a:xfrm>
                      <a:prstGeom prst="rect">
                        <a:avLst/>
                      </a:prstGeom>
                    </p:spPr>
                  </p:pic>
                </p:oleObj>
              </mc:Fallback>
            </mc:AlternateContent>
          </a:graphicData>
        </a:graphic>
      </p:graphicFrame>
      <p:cxnSp>
        <p:nvCxnSpPr>
          <p:cNvPr id="18" name="Straight Connector 17"/>
          <p:cNvCxnSpPr/>
          <p:nvPr>
            <p:custDataLst>
              <p:tags r:id="rId3"/>
            </p:custDataLst>
          </p:nvPr>
        </p:nvCxnSpPr>
        <p:spPr bwMode="gray">
          <a:xfrm flipV="1">
            <a:off x="1390650" y="2286000"/>
            <a:ext cx="700088" cy="885825"/>
          </a:xfrm>
          <a:prstGeom prst="line">
            <a:avLst/>
          </a:prstGeom>
          <a:ln w="38100">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4"/>
            </p:custDataLst>
          </p:nvPr>
        </p:nvCxnSpPr>
        <p:spPr bwMode="gray">
          <a:xfrm flipV="1">
            <a:off x="690563" y="3171825"/>
            <a:ext cx="700087" cy="381000"/>
          </a:xfrm>
          <a:prstGeom prst="line">
            <a:avLst/>
          </a:prstGeom>
          <a:ln w="38100">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0" name="Text Placeholder 2"/>
          <p:cNvSpPr>
            <a:spLocks noGrp="1"/>
          </p:cNvSpPr>
          <p:nvPr>
            <p:custDataLst>
              <p:tags r:id="rId5"/>
            </p:custDataLst>
          </p:nvPr>
        </p:nvSpPr>
        <p:spPr bwMode="auto">
          <a:xfrm>
            <a:off x="515938" y="5153025"/>
            <a:ext cx="349250" cy="198438"/>
          </a:xfrm>
          <a:prstGeom prst="rect">
            <a:avLst/>
          </a:prstGeom>
          <a:noFill/>
          <a:extLst>
            <a:ext uri="{909E8E84-426E-40DD-AFC4-6F175D3DCCD1}">
              <a14:hiddenFill xmlns:a14="http://schemas.microsoft.com/office/drawing/2010/main">
                <a:solidFill>
                  <a:scrgbClr r="0" g="0" b="0"/>
                </a:solidFill>
              </a14:hiddenFill>
            </a:ext>
          </a:extLst>
        </p:spPr>
        <p:txBody>
          <a:bodyPr vert="horz" wrap="square" lIns="0" tIns="0" rIns="0" bIns="0" rtl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fld id="{21B09920-9723-4411-99B1-B98285506ADF}" type="datetime'2''''0''''''''''''00'''''''''">
              <a:rPr lang="en-US" sz="1300">
                <a:solidFill>
                  <a:schemeClr val="tx1"/>
                </a:solidFill>
                <a:latin typeface="Calibri"/>
                <a:sym typeface="Calibri"/>
              </a:rPr>
              <a:pPr/>
              <a:t>2000</a:t>
            </a:fld>
            <a:endParaRPr lang="en-US" sz="1300" dirty="0">
              <a:solidFill>
                <a:schemeClr val="tx1"/>
              </a:solidFill>
              <a:latin typeface="Calibri"/>
              <a:sym typeface="Calibri"/>
            </a:endParaRPr>
          </a:p>
        </p:txBody>
      </p:sp>
      <p:sp>
        <p:nvSpPr>
          <p:cNvPr id="21" name="Text Placeholder 4"/>
          <p:cNvSpPr>
            <a:spLocks noGrp="1"/>
          </p:cNvSpPr>
          <p:nvPr>
            <p:custDataLst>
              <p:tags r:id="rId6"/>
            </p:custDataLst>
          </p:nvPr>
        </p:nvSpPr>
        <p:spPr bwMode="auto">
          <a:xfrm>
            <a:off x="1873250" y="5153025"/>
            <a:ext cx="434975" cy="198438"/>
          </a:xfrm>
          <a:prstGeom prst="rect">
            <a:avLst/>
          </a:prstGeom>
          <a:noFill/>
          <a:extLst>
            <a:ext uri="{909E8E84-426E-40DD-AFC4-6F175D3DCCD1}">
              <a14:hiddenFill xmlns:a14="http://schemas.microsoft.com/office/drawing/2010/main">
                <a:solidFill>
                  <a:scrgbClr r="0" g="0" b="0"/>
                </a:solidFill>
              </a14:hiddenFill>
            </a:ext>
          </a:extLst>
        </p:spPr>
        <p:txBody>
          <a:bodyPr vert="horz" wrap="square" lIns="0" tIns="0" rIns="0" bIns="0" rtl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fld id="{49D956A5-4588-4B5A-9C89-B56DB05C4563}" type="datetime'''''''''''''2''''0''''''''2''''5'">
              <a:rPr lang="en-US" sz="1300" smtClean="0">
                <a:solidFill>
                  <a:schemeClr val="tx1"/>
                </a:solidFill>
                <a:latin typeface="Calibri"/>
                <a:sym typeface="Calibri"/>
              </a:rPr>
              <a:pPr/>
              <a:t>2025</a:t>
            </a:fld>
            <a:r>
              <a:rPr lang="en-US" sz="1300" dirty="0">
                <a:solidFill>
                  <a:schemeClr val="tx1"/>
                </a:solidFill>
                <a:latin typeface="Calibri"/>
                <a:sym typeface="Calibri"/>
              </a:rPr>
              <a:t>P</a:t>
            </a:r>
          </a:p>
        </p:txBody>
      </p:sp>
      <p:sp>
        <p:nvSpPr>
          <p:cNvPr id="22" name="Text Placeholder 3"/>
          <p:cNvSpPr>
            <a:spLocks noGrp="1"/>
          </p:cNvSpPr>
          <p:nvPr>
            <p:custDataLst>
              <p:tags r:id="rId7"/>
            </p:custDataLst>
          </p:nvPr>
        </p:nvSpPr>
        <p:spPr bwMode="auto">
          <a:xfrm>
            <a:off x="1216025" y="5153025"/>
            <a:ext cx="349250" cy="198438"/>
          </a:xfrm>
          <a:prstGeom prst="rect">
            <a:avLst/>
          </a:prstGeom>
          <a:noFill/>
          <a:extLst>
            <a:ext uri="{909E8E84-426E-40DD-AFC4-6F175D3DCCD1}">
              <a14:hiddenFill xmlns:a14="http://schemas.microsoft.com/office/drawing/2010/main">
                <a:solidFill>
                  <a:scrgbClr r="0" g="0" b="0"/>
                </a:solidFill>
              </a14:hiddenFill>
            </a:ext>
          </a:extLst>
        </p:spPr>
        <p:txBody>
          <a:bodyPr vert="horz" wrap="square" lIns="0" tIns="0" rIns="0" bIns="0" rtl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fld id="{B7FCEAAB-4735-4030-A3CF-215BB747C69F}" type="datetime'''''''''2''''0''''''''''''''1''''''''0'''''''''''">
              <a:rPr lang="en-US" sz="1300">
                <a:solidFill>
                  <a:schemeClr val="tx1"/>
                </a:solidFill>
                <a:latin typeface="Calibri"/>
                <a:sym typeface="Calibri"/>
              </a:rPr>
              <a:pPr/>
              <a:t>2010</a:t>
            </a:fld>
            <a:endParaRPr lang="en-US" sz="1300" dirty="0">
              <a:solidFill>
                <a:schemeClr val="tx1"/>
              </a:solidFill>
              <a:latin typeface="Calibri"/>
              <a:sym typeface="Calibri"/>
            </a:endParaRPr>
          </a:p>
        </p:txBody>
      </p:sp>
      <p:sp>
        <p:nvSpPr>
          <p:cNvPr id="23" name="Text Placeholder 19"/>
          <p:cNvSpPr>
            <a:spLocks noGrp="1"/>
          </p:cNvSpPr>
          <p:nvPr>
            <p:custDataLst>
              <p:tags r:id="rId8"/>
            </p:custDataLst>
          </p:nvPr>
        </p:nvSpPr>
        <p:spPr bwMode="gray">
          <a:xfrm>
            <a:off x="481013" y="4224338"/>
            <a:ext cx="419100" cy="19843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0638" tIns="0" rIns="20638" bIns="0" rtlCol="0" anchor="b"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fld id="{FA6D1788-3538-49D4-B95E-0FE9EEF01367}" type="datetime'''''1''.''0''''''''''''''''0''''''''''2'''''''''''''''''''''''">
              <a:rPr lang="en-US" sz="1300">
                <a:solidFill>
                  <a:schemeClr val="tx1"/>
                </a:solidFill>
                <a:latin typeface="Calibri"/>
                <a:sym typeface="Calibri"/>
              </a:rPr>
              <a:pPr marL="0" indent="0" algn="ctr"/>
              <a:t>1.002</a:t>
            </a:fld>
            <a:endParaRPr lang="en-US" sz="1300" dirty="0">
              <a:solidFill>
                <a:schemeClr val="tx1"/>
              </a:solidFill>
              <a:latin typeface="Calibri"/>
              <a:sym typeface="Calibri"/>
            </a:endParaRPr>
          </a:p>
        </p:txBody>
      </p:sp>
      <p:sp>
        <p:nvSpPr>
          <p:cNvPr id="24" name="Text Placeholder 14"/>
          <p:cNvSpPr>
            <a:spLocks noGrp="1"/>
          </p:cNvSpPr>
          <p:nvPr>
            <p:custDataLst>
              <p:tags r:id="rId9"/>
            </p:custDataLst>
          </p:nvPr>
        </p:nvSpPr>
        <p:spPr bwMode="gray">
          <a:xfrm>
            <a:off x="1181100" y="3843338"/>
            <a:ext cx="419100" cy="19843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0638" tIns="0" rIns="20638" bIns="0" rtlCol="0" anchor="b"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fld id="{536E4D4C-0C62-4FF6-933A-62E5E1E2B4C5}" type="datetime'''''''''1''.6''''''''''''''''''9''5'">
              <a:rPr lang="en-US" sz="1300">
                <a:solidFill>
                  <a:schemeClr val="tx1"/>
                </a:solidFill>
                <a:latin typeface="Calibri"/>
                <a:sym typeface="Calibri"/>
              </a:rPr>
              <a:pPr marL="0" indent="0" algn="ctr"/>
              <a:t>1.695</a:t>
            </a:fld>
            <a:endParaRPr lang="en-US" sz="1300" dirty="0">
              <a:solidFill>
                <a:schemeClr val="tx1"/>
              </a:solidFill>
              <a:latin typeface="Calibri"/>
              <a:sym typeface="Calibri"/>
            </a:endParaRPr>
          </a:p>
        </p:txBody>
      </p:sp>
      <p:sp>
        <p:nvSpPr>
          <p:cNvPr id="25" name="Text Placeholder 15"/>
          <p:cNvSpPr>
            <a:spLocks noGrp="1"/>
          </p:cNvSpPr>
          <p:nvPr>
            <p:custDataLst>
              <p:tags r:id="rId10"/>
            </p:custDataLst>
          </p:nvPr>
        </p:nvSpPr>
        <p:spPr bwMode="gray">
          <a:xfrm>
            <a:off x="1881188" y="2957513"/>
            <a:ext cx="419100" cy="19843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0638" tIns="0" rIns="20638" bIns="0" rtlCol="0" anchor="b"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fld id="{90C8FD6E-5D19-41BE-8643-0E1693B0B071}" type="datetime'''''''''''''''''''''''3''''''''''''''.''''''''''''''300'''''''">
              <a:rPr lang="en-US" sz="1300">
                <a:solidFill>
                  <a:schemeClr val="tx1"/>
                </a:solidFill>
                <a:latin typeface="Calibri"/>
                <a:sym typeface="Calibri"/>
              </a:rPr>
              <a:pPr marL="0" indent="0" algn="ctr"/>
              <a:t>3.300</a:t>
            </a:fld>
            <a:endParaRPr lang="en-US" sz="1300" dirty="0">
              <a:solidFill>
                <a:schemeClr val="tx1"/>
              </a:solidFill>
              <a:latin typeface="Calibri"/>
              <a:sym typeface="Calibri"/>
            </a:endParaRPr>
          </a:p>
        </p:txBody>
      </p:sp>
      <p:sp>
        <p:nvSpPr>
          <p:cNvPr id="26" name="Text Placeholder 18"/>
          <p:cNvSpPr>
            <a:spLocks noGrp="1"/>
          </p:cNvSpPr>
          <p:nvPr>
            <p:custDataLst>
              <p:tags r:id="rId11"/>
            </p:custDataLst>
          </p:nvPr>
        </p:nvSpPr>
        <p:spPr bwMode="auto">
          <a:xfrm>
            <a:off x="1295400" y="2603500"/>
            <a:ext cx="890588" cy="252413"/>
          </a:xfrm>
          <a:prstGeom prst="ellipse">
            <a:avLst/>
          </a:prstGeom>
          <a:solidFill>
            <a:schemeClr val="accent1"/>
          </a:solidFill>
          <a:ln w="9525">
            <a:solidFill>
              <a:schemeClr val="bg1"/>
            </a:solidFill>
          </a:ln>
        </p:spPr>
        <p:txBody>
          <a:bodyPr vert="horz" wrap="none" lIns="0" tIns="0" rIns="0" bIns="0" rtl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lnSpc>
                <a:spcPct val="90000"/>
              </a:lnSpc>
            </a:pPr>
            <a:fld id="{B376626F-E998-494F-9B15-A668C7C47D8B}" type="datetime'''4'''''''''''''''',''''''''''5''''''%'''''''''''''''">
              <a:rPr lang="en-US" sz="1300" b="1">
                <a:solidFill>
                  <a:schemeClr val="tx1"/>
                </a:solidFill>
                <a:latin typeface="Calibri"/>
                <a:sym typeface="Calibri"/>
              </a:rPr>
              <a:pPr/>
              <a:t>4,5%</a:t>
            </a:fld>
            <a:r>
              <a:rPr lang="en-US" sz="1300" b="1" dirty="0">
                <a:solidFill>
                  <a:schemeClr val="tx1"/>
                </a:solidFill>
                <a:latin typeface="Calibri"/>
                <a:sym typeface="Calibri"/>
              </a:rPr>
              <a:t> p.a.</a:t>
            </a:r>
          </a:p>
        </p:txBody>
      </p:sp>
      <p:sp>
        <p:nvSpPr>
          <p:cNvPr id="27" name="Text Placeholder 20"/>
          <p:cNvSpPr>
            <a:spLocks noGrp="1"/>
          </p:cNvSpPr>
          <p:nvPr>
            <p:custDataLst>
              <p:tags r:id="rId12"/>
            </p:custDataLst>
          </p:nvPr>
        </p:nvSpPr>
        <p:spPr bwMode="auto">
          <a:xfrm>
            <a:off x="595313" y="3236913"/>
            <a:ext cx="890588" cy="252413"/>
          </a:xfrm>
          <a:prstGeom prst="ellipse">
            <a:avLst/>
          </a:prstGeom>
          <a:solidFill>
            <a:schemeClr val="accent1"/>
          </a:solidFill>
          <a:ln w="9525">
            <a:solidFill>
              <a:schemeClr val="bg1"/>
            </a:solidFill>
          </a:ln>
        </p:spPr>
        <p:txBody>
          <a:bodyPr vert="horz" wrap="none" lIns="0" tIns="0" rIns="0" bIns="0" rtl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lnSpc>
                <a:spcPct val="90000"/>
              </a:lnSpc>
            </a:pPr>
            <a:fld id="{95311432-1183-4493-B99D-7918C0318EBC}" type="datetime'5'''',''''''4''%'''''''''''''''''''''''''''''''''''''''">
              <a:rPr lang="en-US" sz="1300" b="1">
                <a:solidFill>
                  <a:schemeClr val="tx1"/>
                </a:solidFill>
                <a:latin typeface="Calibri"/>
                <a:sym typeface="Calibri"/>
              </a:rPr>
              <a:pPr marL="0" indent="0" algn="ctr">
                <a:lnSpc>
                  <a:spcPct val="90000"/>
                </a:lnSpc>
              </a:pPr>
              <a:t>5,4%</a:t>
            </a:fld>
            <a:r>
              <a:rPr lang="en-US" sz="1300" b="1" dirty="0">
                <a:solidFill>
                  <a:schemeClr val="tx1"/>
                </a:solidFill>
                <a:latin typeface="Calibri"/>
                <a:sym typeface="Calibri"/>
              </a:rPr>
              <a:t> p.a.</a:t>
            </a:r>
          </a:p>
        </p:txBody>
      </p:sp>
      <p:sp>
        <p:nvSpPr>
          <p:cNvPr id="28" name="Rectangle 29"/>
          <p:cNvSpPr txBox="1"/>
          <p:nvPr/>
        </p:nvSpPr>
        <p:spPr>
          <a:xfrm>
            <a:off x="193041" y="1666875"/>
            <a:ext cx="2603500" cy="492443"/>
          </a:xfrm>
          <a:prstGeom prst="rect">
            <a:avLst/>
          </a:prstGeom>
        </p:spPr>
        <p:txBody>
          <a:bodyPr vert="horz" wrap="square" lIns="91440" tIns="45720" rIns="91440" bIns="4572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r>
              <a:rPr lang="fr-FR" sz="1300" b="1" dirty="0">
                <a:solidFill>
                  <a:schemeClr val="accent6"/>
                </a:solidFill>
                <a:latin typeface="Calibri" pitchFamily="34" charset="0"/>
              </a:rPr>
              <a:t>PIB Afrique</a:t>
            </a:r>
          </a:p>
          <a:p>
            <a:r>
              <a:rPr lang="fr-FR" sz="1300" dirty="0">
                <a:solidFill>
                  <a:schemeClr val="accent6"/>
                </a:solidFill>
                <a:latin typeface="Calibri" pitchFamily="34" charset="0"/>
              </a:rPr>
              <a:t>USD milliards, $2010</a:t>
            </a:r>
          </a:p>
        </p:txBody>
      </p:sp>
      <p:graphicFrame>
        <p:nvGraphicFramePr>
          <p:cNvPr id="29" name="Object 28"/>
          <p:cNvGraphicFramePr>
            <a:graphicFrameLocks/>
          </p:cNvGraphicFramePr>
          <p:nvPr>
            <p:custDataLst>
              <p:tags r:id="rId13"/>
            </p:custDataLst>
            <p:extLst/>
          </p:nvPr>
        </p:nvGraphicFramePr>
        <p:xfrm>
          <a:off x="3048000" y="3048000"/>
          <a:ext cx="2114601" cy="2057400"/>
        </p:xfrm>
        <a:graphic>
          <a:graphicData uri="http://schemas.openxmlformats.org/presentationml/2006/ole">
            <mc:AlternateContent xmlns:mc="http://schemas.openxmlformats.org/markup-compatibility/2006">
              <mc:Choice xmlns:v="urn:schemas-microsoft-com:vml" Requires="v">
                <p:oleObj spid="_x0000_s2296393" name="Chart" r:id="rId39" imgW="2114528" imgH="2057400" progId="MSGraph.Chart.8">
                  <p:embed followColorScheme="full"/>
                </p:oleObj>
              </mc:Choice>
              <mc:Fallback>
                <p:oleObj name="Chart" r:id="rId39" imgW="2114528" imgH="2057400" progId="MSGraph.Chart.8">
                  <p:embed followColorScheme="full"/>
                  <p:pic>
                    <p:nvPicPr>
                      <p:cNvPr id="31" name="Object 30"/>
                      <p:cNvPicPr/>
                      <p:nvPr/>
                    </p:nvPicPr>
                    <p:blipFill>
                      <a:blip r:embed="rId40"/>
                      <a:stretch>
                        <a:fillRect/>
                      </a:stretch>
                    </p:blipFill>
                    <p:spPr>
                      <a:xfrm>
                        <a:off x="3048000" y="3048000"/>
                        <a:ext cx="2114601" cy="2057400"/>
                      </a:xfrm>
                      <a:prstGeom prst="rect">
                        <a:avLst/>
                      </a:prstGeom>
                    </p:spPr>
                  </p:pic>
                </p:oleObj>
              </mc:Fallback>
            </mc:AlternateContent>
          </a:graphicData>
        </a:graphic>
      </p:graphicFrame>
      <p:cxnSp>
        <p:nvCxnSpPr>
          <p:cNvPr id="30" name="Straight Connector 29"/>
          <p:cNvCxnSpPr/>
          <p:nvPr>
            <p:custDataLst>
              <p:tags r:id="rId14"/>
            </p:custDataLst>
          </p:nvPr>
        </p:nvCxnSpPr>
        <p:spPr bwMode="gray">
          <a:xfrm flipV="1">
            <a:off x="3481388" y="2343150"/>
            <a:ext cx="1266825" cy="771525"/>
          </a:xfrm>
          <a:prstGeom prst="line">
            <a:avLst/>
          </a:prstGeom>
          <a:ln w="38100">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1" name="Text Placeholder 4"/>
          <p:cNvSpPr>
            <a:spLocks noGrp="1"/>
          </p:cNvSpPr>
          <p:nvPr>
            <p:custDataLst>
              <p:tags r:id="rId15"/>
            </p:custDataLst>
          </p:nvPr>
        </p:nvSpPr>
        <p:spPr bwMode="auto">
          <a:xfrm>
            <a:off x="4530725" y="5153025"/>
            <a:ext cx="434975" cy="198438"/>
          </a:xfrm>
          <a:prstGeom prst="rect">
            <a:avLst/>
          </a:prstGeom>
          <a:noFill/>
          <a:extLst>
            <a:ext uri="{909E8E84-426E-40DD-AFC4-6F175D3DCCD1}">
              <a14:hiddenFill xmlns:a14="http://schemas.microsoft.com/office/drawing/2010/main">
                <a:solidFill>
                  <a:scrgbClr r="0" g="0" b="0"/>
                </a:solidFill>
              </a14:hiddenFill>
            </a:ext>
          </a:extLst>
        </p:spPr>
        <p:txBody>
          <a:bodyPr vert="horz" wrap="square" lIns="0" tIns="0" rIns="0" bIns="0" rtl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fld id="{7B9CA5D4-18C4-4C3D-81D2-637D52B35B73}" type="datetime'''''2''''''''''''''''''''''''''0''''2''''''''''5'">
              <a:rPr lang="en-US" sz="1300" smtClean="0">
                <a:solidFill>
                  <a:schemeClr val="tx1"/>
                </a:solidFill>
                <a:latin typeface="Calibri"/>
                <a:sym typeface="Calibri"/>
              </a:rPr>
              <a:pPr/>
              <a:t>2025</a:t>
            </a:fld>
            <a:r>
              <a:rPr lang="en-US" sz="1300" dirty="0">
                <a:solidFill>
                  <a:schemeClr val="tx1"/>
                </a:solidFill>
                <a:latin typeface="Calibri"/>
                <a:sym typeface="Calibri"/>
              </a:rPr>
              <a:t>P</a:t>
            </a:r>
          </a:p>
        </p:txBody>
      </p:sp>
      <p:sp>
        <p:nvSpPr>
          <p:cNvPr id="32" name="Text Placeholder 3"/>
          <p:cNvSpPr>
            <a:spLocks noGrp="1"/>
          </p:cNvSpPr>
          <p:nvPr>
            <p:custDataLst>
              <p:tags r:id="rId16"/>
            </p:custDataLst>
          </p:nvPr>
        </p:nvSpPr>
        <p:spPr bwMode="auto">
          <a:xfrm>
            <a:off x="3940175" y="5153025"/>
            <a:ext cx="349250" cy="198438"/>
          </a:xfrm>
          <a:prstGeom prst="rect">
            <a:avLst/>
          </a:prstGeom>
          <a:noFill/>
          <a:extLst>
            <a:ext uri="{909E8E84-426E-40DD-AFC4-6F175D3DCCD1}">
              <a14:hiddenFill xmlns:a14="http://schemas.microsoft.com/office/drawing/2010/main">
                <a:solidFill>
                  <a:scrgbClr r="0" g="0" b="0"/>
                </a:solidFill>
              </a14:hiddenFill>
            </a:ext>
          </a:extLst>
        </p:spPr>
        <p:txBody>
          <a:bodyPr vert="horz" wrap="square" lIns="0" tIns="0" rIns="0" bIns="0" rtl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fld id="{CAA71E80-8942-4DD8-874C-75D2F0C724B4}" type="datetime'2''0''''''''''''''1''''''''''''''''''''''''0'''''''''">
              <a:rPr lang="en-US" sz="1300">
                <a:solidFill>
                  <a:schemeClr val="tx1"/>
                </a:solidFill>
                <a:latin typeface="Calibri"/>
                <a:sym typeface="Calibri"/>
              </a:rPr>
              <a:pPr/>
              <a:t>2010</a:t>
            </a:fld>
            <a:endParaRPr lang="en-US" sz="1300" dirty="0">
              <a:solidFill>
                <a:schemeClr val="tx1"/>
              </a:solidFill>
              <a:latin typeface="Calibri"/>
              <a:sym typeface="Calibri"/>
            </a:endParaRPr>
          </a:p>
        </p:txBody>
      </p:sp>
      <p:sp>
        <p:nvSpPr>
          <p:cNvPr id="33" name="Text Placeholder 17"/>
          <p:cNvSpPr>
            <a:spLocks noGrp="1"/>
          </p:cNvSpPr>
          <p:nvPr>
            <p:custDataLst>
              <p:tags r:id="rId17"/>
            </p:custDataLst>
          </p:nvPr>
        </p:nvSpPr>
        <p:spPr bwMode="gray">
          <a:xfrm>
            <a:off x="4538663" y="2957513"/>
            <a:ext cx="419100" cy="19843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0638" tIns="0" rIns="20638" bIns="0" rtlCol="0" anchor="b"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fld id="{05ECB759-BFD4-4947-8E6B-2D43FDDEBD7B}" type="datetime'''''1'''''''''''''',40''''''1'''''''''''''''''''''''''''''">
              <a:rPr lang="en-US" sz="1300">
                <a:solidFill>
                  <a:schemeClr val="tx1"/>
                </a:solidFill>
                <a:latin typeface="Calibri"/>
                <a:sym typeface="Calibri"/>
              </a:rPr>
              <a:pPr/>
              <a:t>1,401</a:t>
            </a:fld>
            <a:endParaRPr lang="en-US" sz="1300" dirty="0">
              <a:solidFill>
                <a:schemeClr val="tx1"/>
              </a:solidFill>
              <a:latin typeface="Calibri"/>
              <a:sym typeface="Calibri"/>
            </a:endParaRPr>
          </a:p>
        </p:txBody>
      </p:sp>
      <p:sp>
        <p:nvSpPr>
          <p:cNvPr id="34" name="Text Placeholder 2"/>
          <p:cNvSpPr>
            <a:spLocks noGrp="1"/>
          </p:cNvSpPr>
          <p:nvPr>
            <p:custDataLst>
              <p:tags r:id="rId18"/>
            </p:custDataLst>
          </p:nvPr>
        </p:nvSpPr>
        <p:spPr bwMode="auto">
          <a:xfrm>
            <a:off x="3306763" y="5153025"/>
            <a:ext cx="349250" cy="198438"/>
          </a:xfrm>
          <a:prstGeom prst="rect">
            <a:avLst/>
          </a:prstGeom>
          <a:noFill/>
          <a:extLst>
            <a:ext uri="{909E8E84-426E-40DD-AFC4-6F175D3DCCD1}">
              <a14:hiddenFill xmlns:a14="http://schemas.microsoft.com/office/drawing/2010/main">
                <a:solidFill>
                  <a:scrgbClr r="0" g="0" b="0"/>
                </a:solidFill>
              </a14:hiddenFill>
            </a:ext>
          </a:extLst>
        </p:spPr>
        <p:txBody>
          <a:bodyPr vert="horz" wrap="square" lIns="0" tIns="0" rIns="0" bIns="0" rtl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fld id="{695EC645-F4EA-41D1-83D4-C9F260513B93}" type="datetime'''''''''''''''''''2''0''''''''''0''0'''''''''''''''''''''''">
              <a:rPr lang="en-US" sz="1300">
                <a:solidFill>
                  <a:schemeClr val="tx1"/>
                </a:solidFill>
                <a:latin typeface="Calibri"/>
                <a:sym typeface="Calibri"/>
              </a:rPr>
              <a:pPr/>
              <a:t>2000</a:t>
            </a:fld>
            <a:endParaRPr lang="en-US" sz="1300" dirty="0">
              <a:solidFill>
                <a:schemeClr val="tx1"/>
              </a:solidFill>
              <a:latin typeface="Calibri"/>
              <a:sym typeface="Calibri"/>
            </a:endParaRPr>
          </a:p>
        </p:txBody>
      </p:sp>
      <p:sp>
        <p:nvSpPr>
          <p:cNvPr id="35" name="Text Placeholder 16"/>
          <p:cNvSpPr>
            <a:spLocks noGrp="1"/>
          </p:cNvSpPr>
          <p:nvPr>
            <p:custDataLst>
              <p:tags r:id="rId19"/>
            </p:custDataLst>
          </p:nvPr>
        </p:nvSpPr>
        <p:spPr bwMode="gray">
          <a:xfrm>
            <a:off x="3905250" y="3462338"/>
            <a:ext cx="419100" cy="19843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0638" tIns="0" rIns="20638" bIns="0" rtlCol="0" anchor="b"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fld id="{6DB53047-F99E-45B4-9E89-371FFC36541D}" type="datetime'1'',''''0''''1''''''''''''''''''''''''''''''''''''''''''''0'''">
              <a:rPr lang="en-US" sz="1300">
                <a:solidFill>
                  <a:schemeClr val="tx1"/>
                </a:solidFill>
                <a:latin typeface="Calibri"/>
                <a:sym typeface="Calibri"/>
              </a:rPr>
              <a:pPr/>
              <a:t>1,010</a:t>
            </a:fld>
            <a:endParaRPr lang="en-US" sz="1300" dirty="0">
              <a:solidFill>
                <a:schemeClr val="tx1"/>
              </a:solidFill>
              <a:latin typeface="Calibri"/>
              <a:sym typeface="Calibri"/>
            </a:endParaRPr>
          </a:p>
        </p:txBody>
      </p:sp>
      <p:sp>
        <p:nvSpPr>
          <p:cNvPr id="36" name="Text Placeholder 21"/>
          <p:cNvSpPr>
            <a:spLocks noGrp="1"/>
          </p:cNvSpPr>
          <p:nvPr>
            <p:custDataLst>
              <p:tags r:id="rId20"/>
            </p:custDataLst>
          </p:nvPr>
        </p:nvSpPr>
        <p:spPr bwMode="auto">
          <a:xfrm>
            <a:off x="3668713" y="2603500"/>
            <a:ext cx="892175" cy="252413"/>
          </a:xfrm>
          <a:prstGeom prst="ellipse">
            <a:avLst/>
          </a:prstGeom>
          <a:solidFill>
            <a:schemeClr val="accent1"/>
          </a:solidFill>
          <a:ln w="9525">
            <a:solidFill>
              <a:schemeClr val="bg1"/>
            </a:solidFill>
          </a:ln>
        </p:spPr>
        <p:txBody>
          <a:bodyPr vert="horz" wrap="none" lIns="0" tIns="0" rIns="0" bIns="0" rtl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lnSpc>
                <a:spcPct val="90000"/>
              </a:lnSpc>
            </a:pPr>
            <a:fld id="{4181C860-EE55-4927-B1E1-2322F08DA589}" type="datetime'''''''''''''''''''''''''''''''''2''''.''''''''2''''''''''%'">
              <a:rPr lang="en-US" sz="1300" b="1">
                <a:solidFill>
                  <a:schemeClr val="tx1"/>
                </a:solidFill>
                <a:latin typeface="Calibri"/>
                <a:sym typeface="Calibri"/>
              </a:rPr>
              <a:pPr/>
              <a:t>2.2%</a:t>
            </a:fld>
            <a:r>
              <a:rPr lang="en-US" sz="1300" b="1" dirty="0">
                <a:solidFill>
                  <a:schemeClr val="tx1"/>
                </a:solidFill>
                <a:latin typeface="Calibri"/>
                <a:sym typeface="Calibri"/>
              </a:rPr>
              <a:t> p.a.</a:t>
            </a:r>
          </a:p>
        </p:txBody>
      </p:sp>
      <p:sp>
        <p:nvSpPr>
          <p:cNvPr id="37" name="Rectangle 29"/>
          <p:cNvSpPr txBox="1"/>
          <p:nvPr/>
        </p:nvSpPr>
        <p:spPr>
          <a:xfrm>
            <a:off x="2900363" y="1666875"/>
            <a:ext cx="2603500" cy="492443"/>
          </a:xfrm>
          <a:prstGeom prst="rect">
            <a:avLst/>
          </a:prstGeom>
        </p:spPr>
        <p:txBody>
          <a:bodyPr vert="horz" wrap="square" lIns="91440" tIns="45720" rIns="91440" bIns="4572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r>
              <a:rPr lang="fr-FR" sz="1300" b="1" dirty="0">
                <a:solidFill>
                  <a:schemeClr val="accent6"/>
                </a:solidFill>
                <a:latin typeface="Calibri" pitchFamily="34" charset="0"/>
              </a:rPr>
              <a:t>Population Afrique</a:t>
            </a:r>
          </a:p>
          <a:p>
            <a:r>
              <a:rPr lang="fr-FR" sz="1300" dirty="0">
                <a:solidFill>
                  <a:schemeClr val="accent6"/>
                </a:solidFill>
                <a:latin typeface="Calibri" pitchFamily="34" charset="0"/>
              </a:rPr>
              <a:t>Millions d’habitants</a:t>
            </a:r>
          </a:p>
        </p:txBody>
      </p:sp>
      <p:cxnSp>
        <p:nvCxnSpPr>
          <p:cNvPr id="38" name="Straight Connector 37"/>
          <p:cNvCxnSpPr/>
          <p:nvPr>
            <p:custDataLst>
              <p:tags r:id="rId21"/>
            </p:custDataLst>
          </p:nvPr>
        </p:nvCxnSpPr>
        <p:spPr bwMode="auto">
          <a:xfrm>
            <a:off x="7486650" y="2400300"/>
            <a:ext cx="285750" cy="0"/>
          </a:xfrm>
          <a:prstGeom prst="line">
            <a:avLst/>
          </a:prstGeom>
          <a:ln w="317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custDataLst>
              <p:tags r:id="rId22"/>
            </p:custDataLst>
          </p:nvPr>
        </p:nvCxnSpPr>
        <p:spPr bwMode="auto">
          <a:xfrm>
            <a:off x="7486650" y="3343275"/>
            <a:ext cx="285750" cy="419100"/>
          </a:xfrm>
          <a:prstGeom prst="line">
            <a:avLst/>
          </a:prstGeom>
          <a:ln w="317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40" name="Object 7"/>
          <p:cNvGraphicFramePr>
            <a:graphicFrameLocks/>
          </p:cNvGraphicFramePr>
          <p:nvPr>
            <p:custDataLst>
              <p:tags r:id="rId23"/>
            </p:custDataLst>
            <p:extLst/>
          </p:nvPr>
        </p:nvGraphicFramePr>
        <p:xfrm>
          <a:off x="6515101" y="2286000"/>
          <a:ext cx="2209687" cy="2819340"/>
        </p:xfrm>
        <a:graphic>
          <a:graphicData uri="http://schemas.openxmlformats.org/presentationml/2006/ole">
            <mc:AlternateContent xmlns:mc="http://schemas.openxmlformats.org/markup-compatibility/2006">
              <mc:Choice xmlns:v="urn:schemas-microsoft-com:vml" Requires="v">
                <p:oleObj spid="_x0000_s2296394" name="Chart" r:id="rId41" imgW="2209654" imgH="2819270" progId="MSGraph.Chart.8">
                  <p:embed followColorScheme="full"/>
                </p:oleObj>
              </mc:Choice>
              <mc:Fallback>
                <p:oleObj name="Chart" r:id="rId41" imgW="2209654" imgH="2819270" progId="MSGraph.Chart.8">
                  <p:embed followColorScheme="full"/>
                  <p:pic>
                    <p:nvPicPr>
                      <p:cNvPr id="47" name="Object 7"/>
                      <p:cNvPicPr>
                        <a:picLocks noChangeArrowheads="1"/>
                      </p:cNvPicPr>
                      <p:nvPr/>
                    </p:nvPicPr>
                    <p:blipFill>
                      <a:blip r:embed="rId42"/>
                      <a:srcRect/>
                      <a:stretch>
                        <a:fillRect/>
                      </a:stretch>
                    </p:blipFill>
                    <p:spPr bwMode="gray">
                      <a:xfrm>
                        <a:off x="6515101" y="2286000"/>
                        <a:ext cx="2209687" cy="2819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Rectangle 8"/>
          <p:cNvSpPr>
            <a:spLocks noChangeArrowheads="1"/>
          </p:cNvSpPr>
          <p:nvPr>
            <p:custDataLst>
              <p:tags r:id="rId24"/>
            </p:custDataLst>
          </p:nvPr>
        </p:nvSpPr>
        <p:spPr bwMode="gray">
          <a:xfrm>
            <a:off x="6291263" y="2176463"/>
            <a:ext cx="49053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noAutofit/>
          </a:bodyPr>
          <a:lstStyle>
            <a:lvl1pPr algn="l" defTabSz="895350">
              <a:defRPr sz="2400">
                <a:solidFill>
                  <a:schemeClr val="tx1"/>
                </a:solidFill>
                <a:latin typeface="Arial" charset="0"/>
              </a:defRPr>
            </a:lvl1pPr>
            <a:lvl2pPr marL="742950" indent="-285750" algn="l" defTabSz="895350">
              <a:defRPr sz="2400">
                <a:solidFill>
                  <a:schemeClr val="tx1"/>
                </a:solidFill>
                <a:latin typeface="Arial" charset="0"/>
              </a:defRPr>
            </a:lvl2pPr>
            <a:lvl3pPr marL="1143000" indent="-228600" algn="l" defTabSz="895350">
              <a:defRPr sz="2400">
                <a:solidFill>
                  <a:schemeClr val="tx1"/>
                </a:solidFill>
                <a:latin typeface="Arial" charset="0"/>
              </a:defRPr>
            </a:lvl3pPr>
            <a:lvl4pPr marL="1600200" indent="-228600" algn="l" defTabSz="895350">
              <a:defRPr sz="2400">
                <a:solidFill>
                  <a:schemeClr val="tx1"/>
                </a:solidFill>
                <a:latin typeface="Arial" charset="0"/>
              </a:defRPr>
            </a:lvl4pPr>
            <a:lvl5pPr marL="2057400" indent="-228600" algn="l" defTabSz="895350">
              <a:defRPr sz="2400">
                <a:solidFill>
                  <a:schemeClr val="tx1"/>
                </a:solidFill>
                <a:latin typeface="Arial" charset="0"/>
              </a:defRPr>
            </a:lvl5pPr>
            <a:lvl6pPr marL="2514600" indent="-228600" defTabSz="895350" fontAlgn="base">
              <a:spcBef>
                <a:spcPct val="0"/>
              </a:spcBef>
              <a:spcAft>
                <a:spcPct val="0"/>
              </a:spcAft>
              <a:defRPr sz="2400">
                <a:solidFill>
                  <a:schemeClr val="tx1"/>
                </a:solidFill>
                <a:latin typeface="Arial" charset="0"/>
              </a:defRPr>
            </a:lvl6pPr>
            <a:lvl7pPr marL="2971800" indent="-228600" defTabSz="895350" fontAlgn="base">
              <a:spcBef>
                <a:spcPct val="0"/>
              </a:spcBef>
              <a:spcAft>
                <a:spcPct val="0"/>
              </a:spcAft>
              <a:defRPr sz="2400">
                <a:solidFill>
                  <a:schemeClr val="tx1"/>
                </a:solidFill>
                <a:latin typeface="Arial" charset="0"/>
              </a:defRPr>
            </a:lvl7pPr>
            <a:lvl8pPr marL="3429000" indent="-228600" defTabSz="895350" fontAlgn="base">
              <a:spcBef>
                <a:spcPct val="0"/>
              </a:spcBef>
              <a:spcAft>
                <a:spcPct val="0"/>
              </a:spcAft>
              <a:defRPr sz="2400">
                <a:solidFill>
                  <a:schemeClr val="tx1"/>
                </a:solidFill>
                <a:latin typeface="Arial" charset="0"/>
              </a:defRPr>
            </a:lvl8pPr>
            <a:lvl9pPr marL="3886200" indent="-228600" defTabSz="895350" fontAlgn="base">
              <a:spcBef>
                <a:spcPct val="0"/>
              </a:spcBef>
              <a:spcAft>
                <a:spcPct val="0"/>
              </a:spcAft>
              <a:defRPr sz="2400">
                <a:solidFill>
                  <a:schemeClr val="tx1"/>
                </a:solidFill>
                <a:latin typeface="Arial" charset="0"/>
              </a:defRPr>
            </a:lvl9pPr>
          </a:lstStyle>
          <a:p>
            <a:pPr algn="r">
              <a:buClr>
                <a:schemeClr val="tx2"/>
              </a:buClr>
            </a:pPr>
            <a:fld id="{B7C8EC97-F886-460A-BD27-D2A4BF35FBAC}" type="datetime'1''''''''''''''00''%'''''''''''''''' ''''''''''''''='''''''''">
              <a:rPr lang="en-US" sz="1300">
                <a:latin typeface="Calibri"/>
                <a:sym typeface="Calibri"/>
              </a:rPr>
              <a:pPr/>
              <a:t>100% =</a:t>
            </a:fld>
            <a:endParaRPr lang="en-ZA" sz="1300" dirty="0">
              <a:latin typeface="Calibri"/>
              <a:cs typeface="Arial"/>
              <a:sym typeface="Calibri"/>
            </a:endParaRPr>
          </a:p>
        </p:txBody>
      </p:sp>
      <p:sp>
        <p:nvSpPr>
          <p:cNvPr id="42" name="Rectangle 20"/>
          <p:cNvSpPr>
            <a:spLocks noChangeArrowheads="1"/>
          </p:cNvSpPr>
          <p:nvPr>
            <p:custDataLst>
              <p:tags r:id="rId25"/>
            </p:custDataLst>
          </p:nvPr>
        </p:nvSpPr>
        <p:spPr bwMode="gray">
          <a:xfrm>
            <a:off x="7912100" y="5153025"/>
            <a:ext cx="4254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algn="l" defTabSz="895350">
              <a:defRPr sz="2400">
                <a:solidFill>
                  <a:schemeClr val="tx1"/>
                </a:solidFill>
                <a:latin typeface="Arial" charset="0"/>
              </a:defRPr>
            </a:lvl1pPr>
            <a:lvl2pPr marL="742950" indent="-285750" algn="l" defTabSz="895350">
              <a:defRPr sz="2400">
                <a:solidFill>
                  <a:schemeClr val="tx1"/>
                </a:solidFill>
                <a:latin typeface="Arial" charset="0"/>
              </a:defRPr>
            </a:lvl2pPr>
            <a:lvl3pPr marL="1143000" indent="-228600" algn="l" defTabSz="895350">
              <a:defRPr sz="2400">
                <a:solidFill>
                  <a:schemeClr val="tx1"/>
                </a:solidFill>
                <a:latin typeface="Arial" charset="0"/>
              </a:defRPr>
            </a:lvl3pPr>
            <a:lvl4pPr marL="1600200" indent="-228600" algn="l" defTabSz="895350">
              <a:defRPr sz="2400">
                <a:solidFill>
                  <a:schemeClr val="tx1"/>
                </a:solidFill>
                <a:latin typeface="Arial" charset="0"/>
              </a:defRPr>
            </a:lvl4pPr>
            <a:lvl5pPr marL="2057400" indent="-228600" algn="l" defTabSz="895350">
              <a:defRPr sz="2400">
                <a:solidFill>
                  <a:schemeClr val="tx1"/>
                </a:solidFill>
                <a:latin typeface="Arial" charset="0"/>
              </a:defRPr>
            </a:lvl5pPr>
            <a:lvl6pPr marL="2514600" indent="-228600" defTabSz="895350" fontAlgn="base">
              <a:spcBef>
                <a:spcPct val="0"/>
              </a:spcBef>
              <a:spcAft>
                <a:spcPct val="0"/>
              </a:spcAft>
              <a:defRPr sz="2400">
                <a:solidFill>
                  <a:schemeClr val="tx1"/>
                </a:solidFill>
                <a:latin typeface="Arial" charset="0"/>
              </a:defRPr>
            </a:lvl6pPr>
            <a:lvl7pPr marL="2971800" indent="-228600" defTabSz="895350" fontAlgn="base">
              <a:spcBef>
                <a:spcPct val="0"/>
              </a:spcBef>
              <a:spcAft>
                <a:spcPct val="0"/>
              </a:spcAft>
              <a:defRPr sz="2400">
                <a:solidFill>
                  <a:schemeClr val="tx1"/>
                </a:solidFill>
                <a:latin typeface="Arial" charset="0"/>
              </a:defRPr>
            </a:lvl7pPr>
            <a:lvl8pPr marL="3429000" indent="-228600" defTabSz="895350" fontAlgn="base">
              <a:spcBef>
                <a:spcPct val="0"/>
              </a:spcBef>
              <a:spcAft>
                <a:spcPct val="0"/>
              </a:spcAft>
              <a:defRPr sz="2400">
                <a:solidFill>
                  <a:schemeClr val="tx1"/>
                </a:solidFill>
                <a:latin typeface="Arial" charset="0"/>
              </a:defRPr>
            </a:lvl8pPr>
            <a:lvl9pPr marL="3886200" indent="-228600" defTabSz="895350" fontAlgn="base">
              <a:spcBef>
                <a:spcPct val="0"/>
              </a:spcBef>
              <a:spcAft>
                <a:spcPct val="0"/>
              </a:spcAft>
              <a:defRPr sz="2400">
                <a:solidFill>
                  <a:schemeClr val="tx1"/>
                </a:solidFill>
                <a:latin typeface="Arial" charset="0"/>
              </a:defRPr>
            </a:lvl9pPr>
          </a:lstStyle>
          <a:p>
            <a:pPr>
              <a:buClr>
                <a:schemeClr val="tx2"/>
              </a:buClr>
            </a:pPr>
            <a:r>
              <a:rPr lang="en-ZA" sz="1300" dirty="0">
                <a:latin typeface="Calibri"/>
                <a:sym typeface="Calibri"/>
              </a:rPr>
              <a:t>2020F</a:t>
            </a:r>
          </a:p>
        </p:txBody>
      </p:sp>
      <p:sp>
        <p:nvSpPr>
          <p:cNvPr id="43" name="Rectangle 19"/>
          <p:cNvSpPr>
            <a:spLocks noChangeArrowheads="1"/>
          </p:cNvSpPr>
          <p:nvPr>
            <p:custDataLst>
              <p:tags r:id="rId26"/>
            </p:custDataLst>
          </p:nvPr>
        </p:nvSpPr>
        <p:spPr bwMode="gray">
          <a:xfrm>
            <a:off x="7912100" y="2176463"/>
            <a:ext cx="4254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638" tIns="0" rIns="20638" bIns="0" anchor="b">
            <a:noAutofit/>
          </a:bodyPr>
          <a:lstStyle>
            <a:lvl1pPr algn="l" defTabSz="895350">
              <a:buClr>
                <a:schemeClr val="tx2"/>
              </a:buClr>
              <a:defRPr sz="1600">
                <a:solidFill>
                  <a:schemeClr val="tx1"/>
                </a:solidFill>
                <a:latin typeface="Arial" charset="0"/>
              </a:defRPr>
            </a:lvl1pPr>
            <a:lvl2pPr marL="193675" indent="-192088" algn="l" defTabSz="895350">
              <a:buClr>
                <a:schemeClr val="tx2"/>
              </a:buClr>
              <a:buSzPct val="125000"/>
              <a:buFont typeface="Arial" charset="0"/>
              <a:buChar char="▪"/>
              <a:defRPr sz="1600">
                <a:solidFill>
                  <a:schemeClr val="tx1"/>
                </a:solidFill>
                <a:latin typeface="Arial" charset="0"/>
              </a:defRPr>
            </a:lvl2pPr>
            <a:lvl3pPr marL="457200" indent="-261938" algn="l" defTabSz="895350">
              <a:buClr>
                <a:schemeClr val="tx2"/>
              </a:buClr>
              <a:buSzPct val="120000"/>
              <a:buFont typeface="Arial" charset="0"/>
              <a:buChar char="–"/>
              <a:defRPr sz="1600">
                <a:solidFill>
                  <a:schemeClr val="tx1"/>
                </a:solidFill>
                <a:latin typeface="Arial" charset="0"/>
              </a:defRPr>
            </a:lvl3pPr>
            <a:lvl4pPr marL="614363" indent="-155575" algn="l" defTabSz="895350">
              <a:buClr>
                <a:schemeClr val="tx2"/>
              </a:buClr>
              <a:buSzPct val="120000"/>
              <a:buFont typeface="Arial" charset="0"/>
              <a:buChar char="▫"/>
              <a:defRPr sz="1600">
                <a:solidFill>
                  <a:schemeClr val="tx1"/>
                </a:solidFill>
                <a:latin typeface="Arial" charset="0"/>
              </a:defRPr>
            </a:lvl4pPr>
            <a:lvl5pPr marL="746125" indent="-130175" algn="l" defTabSz="895350">
              <a:buClr>
                <a:schemeClr val="tx2"/>
              </a:buClr>
              <a:buSzPct val="89000"/>
              <a:buFont typeface="Arial" charset="0"/>
              <a:buChar char="-"/>
              <a:defRPr sz="1600">
                <a:solidFill>
                  <a:schemeClr val="tx1"/>
                </a:solidFill>
                <a:latin typeface="Arial" charset="0"/>
              </a:defRPr>
            </a:lvl5pPr>
            <a:lvl6pPr marL="12033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6pPr>
            <a:lvl7pPr marL="16605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7pPr>
            <a:lvl8pPr marL="21177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8pPr>
            <a:lvl9pPr marL="25749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9pPr>
          </a:lstStyle>
          <a:p>
            <a:pPr algn="ctr"/>
            <a:fld id="{8A3061A0-102B-46E0-B519-C7C8D92E9CC7}" type="datetime'''''''2''4''4m'''''''''''''''''''''''''''''''''''''''''">
              <a:rPr lang="en-US" sz="1300">
                <a:latin typeface="Calibri"/>
                <a:sym typeface="Calibri"/>
              </a:rPr>
              <a:pPr/>
              <a:t>244m</a:t>
            </a:fld>
            <a:endParaRPr lang="en-ZA" sz="1300" dirty="0">
              <a:latin typeface="Calibri"/>
              <a:cs typeface="Arial"/>
              <a:sym typeface="Calibri"/>
            </a:endParaRPr>
          </a:p>
        </p:txBody>
      </p:sp>
      <p:sp>
        <p:nvSpPr>
          <p:cNvPr id="44" name="Rectangle 26"/>
          <p:cNvSpPr>
            <a:spLocks noChangeArrowheads="1"/>
          </p:cNvSpPr>
          <p:nvPr>
            <p:custDataLst>
              <p:tags r:id="rId27"/>
            </p:custDataLst>
          </p:nvPr>
        </p:nvSpPr>
        <p:spPr bwMode="gray">
          <a:xfrm>
            <a:off x="6959600" y="5153025"/>
            <a:ext cx="3492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algn="l" defTabSz="895350">
              <a:defRPr sz="2400">
                <a:solidFill>
                  <a:schemeClr val="tx1"/>
                </a:solidFill>
                <a:latin typeface="Arial" charset="0"/>
              </a:defRPr>
            </a:lvl1pPr>
            <a:lvl2pPr marL="742950" indent="-285750" algn="l" defTabSz="895350">
              <a:defRPr sz="2400">
                <a:solidFill>
                  <a:schemeClr val="tx1"/>
                </a:solidFill>
                <a:latin typeface="Arial" charset="0"/>
              </a:defRPr>
            </a:lvl2pPr>
            <a:lvl3pPr marL="1143000" indent="-228600" algn="l" defTabSz="895350">
              <a:defRPr sz="2400">
                <a:solidFill>
                  <a:schemeClr val="tx1"/>
                </a:solidFill>
                <a:latin typeface="Arial" charset="0"/>
              </a:defRPr>
            </a:lvl3pPr>
            <a:lvl4pPr marL="1600200" indent="-228600" algn="l" defTabSz="895350">
              <a:defRPr sz="2400">
                <a:solidFill>
                  <a:schemeClr val="tx1"/>
                </a:solidFill>
                <a:latin typeface="Arial" charset="0"/>
              </a:defRPr>
            </a:lvl4pPr>
            <a:lvl5pPr marL="2057400" indent="-228600" algn="l" defTabSz="895350">
              <a:defRPr sz="2400">
                <a:solidFill>
                  <a:schemeClr val="tx1"/>
                </a:solidFill>
                <a:latin typeface="Arial" charset="0"/>
              </a:defRPr>
            </a:lvl5pPr>
            <a:lvl6pPr marL="2514600" indent="-228600" defTabSz="895350" fontAlgn="base">
              <a:spcBef>
                <a:spcPct val="0"/>
              </a:spcBef>
              <a:spcAft>
                <a:spcPct val="0"/>
              </a:spcAft>
              <a:defRPr sz="2400">
                <a:solidFill>
                  <a:schemeClr val="tx1"/>
                </a:solidFill>
                <a:latin typeface="Arial" charset="0"/>
              </a:defRPr>
            </a:lvl6pPr>
            <a:lvl7pPr marL="2971800" indent="-228600" defTabSz="895350" fontAlgn="base">
              <a:spcBef>
                <a:spcPct val="0"/>
              </a:spcBef>
              <a:spcAft>
                <a:spcPct val="0"/>
              </a:spcAft>
              <a:defRPr sz="2400">
                <a:solidFill>
                  <a:schemeClr val="tx1"/>
                </a:solidFill>
                <a:latin typeface="Arial" charset="0"/>
              </a:defRPr>
            </a:lvl7pPr>
            <a:lvl8pPr marL="3429000" indent="-228600" defTabSz="895350" fontAlgn="base">
              <a:spcBef>
                <a:spcPct val="0"/>
              </a:spcBef>
              <a:spcAft>
                <a:spcPct val="0"/>
              </a:spcAft>
              <a:defRPr sz="2400">
                <a:solidFill>
                  <a:schemeClr val="tx1"/>
                </a:solidFill>
                <a:latin typeface="Arial" charset="0"/>
              </a:defRPr>
            </a:lvl8pPr>
            <a:lvl9pPr marL="3886200" indent="-228600" defTabSz="895350" fontAlgn="base">
              <a:spcBef>
                <a:spcPct val="0"/>
              </a:spcBef>
              <a:spcAft>
                <a:spcPct val="0"/>
              </a:spcAft>
              <a:defRPr sz="2400">
                <a:solidFill>
                  <a:schemeClr val="tx1"/>
                </a:solidFill>
                <a:latin typeface="Arial" charset="0"/>
              </a:defRPr>
            </a:lvl9pPr>
          </a:lstStyle>
          <a:p>
            <a:pPr>
              <a:buClr>
                <a:schemeClr val="tx2"/>
              </a:buClr>
            </a:pPr>
            <a:fld id="{D0ACAFC4-E00D-47FE-9CCB-20708B37BECF}" type="datetime'''''''2''''''0''''''''''''''0''''''''''''''0'''''''">
              <a:rPr lang="en-US" sz="1300">
                <a:latin typeface="Calibri"/>
                <a:sym typeface="Calibri"/>
              </a:rPr>
              <a:pPr/>
              <a:t>2000</a:t>
            </a:fld>
            <a:endParaRPr lang="en-ZA" sz="1300" dirty="0">
              <a:latin typeface="Calibri"/>
              <a:cs typeface="Arial"/>
              <a:sym typeface="Calibri"/>
            </a:endParaRPr>
          </a:p>
        </p:txBody>
      </p:sp>
      <p:sp>
        <p:nvSpPr>
          <p:cNvPr id="45" name="Rectangle 27"/>
          <p:cNvSpPr>
            <a:spLocks noChangeArrowheads="1"/>
          </p:cNvSpPr>
          <p:nvPr>
            <p:custDataLst>
              <p:tags r:id="rId28"/>
            </p:custDataLst>
          </p:nvPr>
        </p:nvSpPr>
        <p:spPr bwMode="gray">
          <a:xfrm>
            <a:off x="6921500" y="2176463"/>
            <a:ext cx="4254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638" tIns="0" rIns="20638" bIns="0" anchor="b">
            <a:noAutofit/>
          </a:bodyPr>
          <a:lstStyle>
            <a:lvl1pPr algn="l" defTabSz="895350">
              <a:buClr>
                <a:schemeClr val="tx2"/>
              </a:buClr>
              <a:defRPr sz="1600">
                <a:solidFill>
                  <a:schemeClr val="tx1"/>
                </a:solidFill>
                <a:latin typeface="Arial" charset="0"/>
              </a:defRPr>
            </a:lvl1pPr>
            <a:lvl2pPr marL="193675" indent="-192088" algn="l" defTabSz="895350">
              <a:buClr>
                <a:schemeClr val="tx2"/>
              </a:buClr>
              <a:buSzPct val="125000"/>
              <a:buFont typeface="Arial" charset="0"/>
              <a:buChar char="▪"/>
              <a:defRPr sz="1600">
                <a:solidFill>
                  <a:schemeClr val="tx1"/>
                </a:solidFill>
                <a:latin typeface="Arial" charset="0"/>
              </a:defRPr>
            </a:lvl2pPr>
            <a:lvl3pPr marL="457200" indent="-261938" algn="l" defTabSz="895350">
              <a:buClr>
                <a:schemeClr val="tx2"/>
              </a:buClr>
              <a:buSzPct val="120000"/>
              <a:buFont typeface="Arial" charset="0"/>
              <a:buChar char="–"/>
              <a:defRPr sz="1600">
                <a:solidFill>
                  <a:schemeClr val="tx1"/>
                </a:solidFill>
                <a:latin typeface="Arial" charset="0"/>
              </a:defRPr>
            </a:lvl3pPr>
            <a:lvl4pPr marL="614363" indent="-155575" algn="l" defTabSz="895350">
              <a:buClr>
                <a:schemeClr val="tx2"/>
              </a:buClr>
              <a:buSzPct val="120000"/>
              <a:buFont typeface="Arial" charset="0"/>
              <a:buChar char="▫"/>
              <a:defRPr sz="1600">
                <a:solidFill>
                  <a:schemeClr val="tx1"/>
                </a:solidFill>
                <a:latin typeface="Arial" charset="0"/>
              </a:defRPr>
            </a:lvl4pPr>
            <a:lvl5pPr marL="746125" indent="-130175" algn="l" defTabSz="895350">
              <a:buClr>
                <a:schemeClr val="tx2"/>
              </a:buClr>
              <a:buSzPct val="89000"/>
              <a:buFont typeface="Arial" charset="0"/>
              <a:buChar char="-"/>
              <a:defRPr sz="1600">
                <a:solidFill>
                  <a:schemeClr val="tx1"/>
                </a:solidFill>
                <a:latin typeface="Arial" charset="0"/>
              </a:defRPr>
            </a:lvl5pPr>
            <a:lvl6pPr marL="12033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6pPr>
            <a:lvl7pPr marL="16605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7pPr>
            <a:lvl8pPr marL="21177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8pPr>
            <a:lvl9pPr marL="25749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9pPr>
          </a:lstStyle>
          <a:p>
            <a:pPr algn="ctr"/>
            <a:fld id="{4DF9DF14-52F5-4665-855B-8C79C1BF490F}" type="datetime'''''''''''''''''''''''''''1''''''''''''''''''''''6''''3''''m'">
              <a:rPr lang="en-US" sz="1300">
                <a:latin typeface="Calibri"/>
                <a:sym typeface="Calibri"/>
              </a:rPr>
              <a:pPr/>
              <a:t>163m</a:t>
            </a:fld>
            <a:endParaRPr lang="en-ZA" sz="1300" dirty="0">
              <a:latin typeface="Calibri"/>
              <a:cs typeface="Arial"/>
              <a:sym typeface="Calibri"/>
            </a:endParaRPr>
          </a:p>
        </p:txBody>
      </p:sp>
      <p:sp>
        <p:nvSpPr>
          <p:cNvPr id="46" name="Rectangle 49"/>
          <p:cNvSpPr>
            <a:spLocks noChangeArrowheads="1"/>
          </p:cNvSpPr>
          <p:nvPr>
            <p:custDataLst>
              <p:tags r:id="rId29"/>
            </p:custDataLst>
          </p:nvPr>
        </p:nvSpPr>
        <p:spPr bwMode="gray">
          <a:xfrm>
            <a:off x="5625363" y="3416300"/>
            <a:ext cx="921385" cy="600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Lst>
        </p:spPr>
        <p:txBody>
          <a:bodyPr wrap="square" lIns="0" tIns="0" rIns="0" bIns="0">
            <a:spAutoFit/>
          </a:bodyPr>
          <a:lstStyle>
            <a:lvl1pPr algn="l">
              <a:defRPr sz="2400">
                <a:solidFill>
                  <a:schemeClr val="tx1"/>
                </a:solidFill>
                <a:latin typeface="Arial" charset="0"/>
              </a:defRPr>
            </a:lvl1pPr>
            <a:lvl2pPr marL="742950" indent="-285750" algn="l">
              <a:defRPr sz="2400">
                <a:solidFill>
                  <a:schemeClr val="tx1"/>
                </a:solidFill>
                <a:latin typeface="Arial" charset="0"/>
              </a:defRPr>
            </a:lvl2pPr>
            <a:lvl3pPr marL="1143000" indent="-228600" algn="l">
              <a:defRPr sz="2400">
                <a:solidFill>
                  <a:schemeClr val="tx1"/>
                </a:solidFill>
                <a:latin typeface="Arial" charset="0"/>
              </a:defRPr>
            </a:lvl3pPr>
            <a:lvl4pPr marL="1600200" indent="-228600" algn="l">
              <a:defRPr sz="2400">
                <a:solidFill>
                  <a:schemeClr val="tx1"/>
                </a:solidFill>
                <a:latin typeface="Arial" charset="0"/>
              </a:defRPr>
            </a:lvl4pPr>
            <a:lvl5pPr marL="2057400" indent="-228600" algn="l">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buClr>
                <a:schemeClr val="tx2"/>
              </a:buClr>
            </a:pPr>
            <a:r>
              <a:rPr lang="en-ZA" sz="1300" dirty="0">
                <a:latin typeface="Calibri" pitchFamily="34" charset="0"/>
              </a:rPr>
              <a:t>Ménages avec revenus &lt;$5000 </a:t>
            </a:r>
            <a:endParaRPr lang="en-ZA" sz="1300" dirty="0">
              <a:solidFill>
                <a:srgbClr val="808080"/>
              </a:solidFill>
              <a:latin typeface="Calibri" pitchFamily="34" charset="0"/>
            </a:endParaRPr>
          </a:p>
        </p:txBody>
      </p:sp>
      <p:sp>
        <p:nvSpPr>
          <p:cNvPr id="47" name="Rectangle 50"/>
          <p:cNvSpPr>
            <a:spLocks noChangeArrowheads="1"/>
          </p:cNvSpPr>
          <p:nvPr>
            <p:custDataLst>
              <p:tags r:id="rId30"/>
            </p:custDataLst>
          </p:nvPr>
        </p:nvSpPr>
        <p:spPr bwMode="gray">
          <a:xfrm>
            <a:off x="5625363" y="2425700"/>
            <a:ext cx="921385" cy="600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Lst>
        </p:spPr>
        <p:txBody>
          <a:bodyPr wrap="square" lIns="0" tIns="0" rIns="0" bIns="0">
            <a:spAutoFit/>
          </a:bodyPr>
          <a:lstStyle>
            <a:lvl1pPr algn="l">
              <a:defRPr sz="2400">
                <a:solidFill>
                  <a:schemeClr val="tx1"/>
                </a:solidFill>
                <a:latin typeface="Arial" charset="0"/>
              </a:defRPr>
            </a:lvl1pPr>
            <a:lvl2pPr marL="742950" indent="-285750" algn="l">
              <a:defRPr sz="2400">
                <a:solidFill>
                  <a:schemeClr val="tx1"/>
                </a:solidFill>
                <a:latin typeface="Arial" charset="0"/>
              </a:defRPr>
            </a:lvl2pPr>
            <a:lvl3pPr marL="1143000" indent="-228600" algn="l">
              <a:defRPr sz="2400">
                <a:solidFill>
                  <a:schemeClr val="tx1"/>
                </a:solidFill>
                <a:latin typeface="Arial" charset="0"/>
              </a:defRPr>
            </a:lvl3pPr>
            <a:lvl4pPr marL="1600200" indent="-228600" algn="l">
              <a:defRPr sz="2400">
                <a:solidFill>
                  <a:schemeClr val="tx1"/>
                </a:solidFill>
                <a:latin typeface="Arial" charset="0"/>
              </a:defRPr>
            </a:lvl4pPr>
            <a:lvl5pPr marL="2057400" indent="-228600" algn="l">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buClr>
                <a:schemeClr val="tx2"/>
              </a:buClr>
            </a:pPr>
            <a:r>
              <a:rPr lang="en-ZA" sz="1300" dirty="0">
                <a:latin typeface="Calibri" pitchFamily="34" charset="0"/>
              </a:rPr>
              <a:t>Ménages avec </a:t>
            </a:r>
            <a:r>
              <a:rPr lang="fr-FR" sz="1300" dirty="0">
                <a:latin typeface="Calibri" pitchFamily="34" charset="0"/>
              </a:rPr>
              <a:t>revenus</a:t>
            </a:r>
            <a:r>
              <a:rPr lang="en-ZA" sz="1300" dirty="0">
                <a:latin typeface="Calibri" pitchFamily="34" charset="0"/>
              </a:rPr>
              <a:t> &gt;$5000</a:t>
            </a:r>
          </a:p>
        </p:txBody>
      </p:sp>
      <p:sp>
        <p:nvSpPr>
          <p:cNvPr id="48" name="Line 53"/>
          <p:cNvSpPr>
            <a:spLocks noChangeShapeType="1"/>
          </p:cNvSpPr>
          <p:nvPr/>
        </p:nvSpPr>
        <p:spPr bwMode="gray">
          <a:xfrm>
            <a:off x="5591495" y="3336925"/>
            <a:ext cx="1190305" cy="0"/>
          </a:xfrm>
          <a:prstGeom prst="line">
            <a:avLst/>
          </a:prstGeom>
          <a:noFill/>
          <a:ln w="9525">
            <a:solidFill>
              <a:srgbClr val="5F5F5F"/>
            </a:solidFill>
            <a:prstDash val="dash"/>
            <a:round/>
            <a:headEnd/>
            <a:tailEnd/>
          </a:ln>
          <a:extLst>
            <a:ext uri="{909E8E84-426E-40DD-AFC4-6F175D3DCCD1}">
              <a14:hiddenFill xmlns:a14="http://schemas.microsoft.com/office/drawing/2010/main">
                <a:noFill/>
              </a14:hiddenFill>
            </a:ext>
          </a:extLst>
        </p:spPr>
        <p:txBody>
          <a:bodyPr/>
          <a:lstStyle/>
          <a:p>
            <a:endParaRPr lang="en-ZA" sz="1300" dirty="0"/>
          </a:p>
        </p:txBody>
      </p:sp>
      <p:sp>
        <p:nvSpPr>
          <p:cNvPr id="49" name="Rectangle 49"/>
          <p:cNvSpPr>
            <a:spLocks noChangeArrowheads="1"/>
          </p:cNvSpPr>
          <p:nvPr>
            <p:custDataLst>
              <p:tags r:id="rId31"/>
            </p:custDataLst>
          </p:nvPr>
        </p:nvSpPr>
        <p:spPr bwMode="gray">
          <a:xfrm>
            <a:off x="5625363" y="5235575"/>
            <a:ext cx="1156437" cy="600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Lst>
        </p:spPr>
        <p:txBody>
          <a:bodyPr wrap="square" lIns="0" tIns="0" rIns="0" bIns="0">
            <a:spAutoFit/>
          </a:bodyPr>
          <a:lstStyle>
            <a:lvl1pPr algn="l">
              <a:defRPr sz="2400">
                <a:solidFill>
                  <a:schemeClr val="tx1"/>
                </a:solidFill>
                <a:latin typeface="Arial" charset="0"/>
              </a:defRPr>
            </a:lvl1pPr>
            <a:lvl2pPr marL="742950" indent="-285750" algn="l">
              <a:defRPr sz="2400">
                <a:solidFill>
                  <a:schemeClr val="tx1"/>
                </a:solidFill>
                <a:latin typeface="Arial" charset="0"/>
              </a:defRPr>
            </a:lvl2pPr>
            <a:lvl3pPr marL="1143000" indent="-228600" algn="l">
              <a:defRPr sz="2400">
                <a:solidFill>
                  <a:schemeClr val="tx1"/>
                </a:solidFill>
                <a:latin typeface="Arial" charset="0"/>
              </a:defRPr>
            </a:lvl3pPr>
            <a:lvl4pPr marL="1600200" indent="-228600" algn="l">
              <a:defRPr sz="2400">
                <a:solidFill>
                  <a:schemeClr val="tx1"/>
                </a:solidFill>
                <a:latin typeface="Arial" charset="0"/>
              </a:defRPr>
            </a:lvl4pPr>
            <a:lvl5pPr marL="2057400" indent="-228600" algn="l">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buClr>
                <a:schemeClr val="tx2"/>
              </a:buClr>
            </a:pPr>
            <a:r>
              <a:rPr lang="en-ZA" sz="1300" dirty="0">
                <a:latin typeface="Calibri" pitchFamily="34" charset="0"/>
              </a:rPr>
              <a:t>Nombre de ménages avec revenus &gt;$5000</a:t>
            </a:r>
          </a:p>
        </p:txBody>
      </p:sp>
      <p:sp>
        <p:nvSpPr>
          <p:cNvPr id="50" name="Rectangle 97"/>
          <p:cNvSpPr>
            <a:spLocks noChangeArrowheads="1"/>
          </p:cNvSpPr>
          <p:nvPr/>
        </p:nvSpPr>
        <p:spPr bwMode="gray">
          <a:xfrm>
            <a:off x="6878050" y="5530850"/>
            <a:ext cx="512350" cy="274320"/>
          </a:xfrm>
          <a:prstGeom prst="ellipse">
            <a:avLst/>
          </a:prstGeom>
          <a:solidFill>
            <a:srgbClr val="8CA1BA"/>
          </a:solidFill>
          <a:ln>
            <a:noFill/>
          </a:ln>
          <a:effectLst>
            <a:outerShdw blurRad="50800" dist="25400" dir="5400000" algn="t" rotWithShape="0">
              <a:schemeClr val="tx1">
                <a:lumMod val="75000"/>
                <a:lumOff val="25000"/>
                <a:alpha val="40000"/>
              </a:schemeClr>
            </a:outerShdw>
          </a:effectLst>
          <a:extLst/>
        </p:spPr>
        <p:txBody>
          <a:bodyPr vert="horz" wrap="none" lIns="45710" tIns="45710" rIns="45710" bIns="45710" numCol="1" anchor="ctr" anchorCtr="0" compatLnSpc="1">
            <a:prstTxWarp prst="textNoShape">
              <a:avLst/>
            </a:prstTxWarp>
          </a:bodyPr>
          <a:lstStyle/>
          <a:p>
            <a:pPr algn="ctr" defTabSz="914303"/>
            <a:r>
              <a:rPr lang="en-US" sz="1300" b="1" dirty="0">
                <a:solidFill>
                  <a:schemeClr val="bg1"/>
                </a:solidFill>
                <a:cs typeface="Arial" pitchFamily="34" charset="0"/>
              </a:rPr>
              <a:t>59m</a:t>
            </a:r>
          </a:p>
        </p:txBody>
      </p:sp>
      <p:sp>
        <p:nvSpPr>
          <p:cNvPr id="51" name="Rectangle 160"/>
          <p:cNvSpPr>
            <a:spLocks noChangeArrowheads="1"/>
          </p:cNvSpPr>
          <p:nvPr/>
        </p:nvSpPr>
        <p:spPr bwMode="gray">
          <a:xfrm>
            <a:off x="7860665" y="5530850"/>
            <a:ext cx="512350" cy="274320"/>
          </a:xfrm>
          <a:prstGeom prst="ellipse">
            <a:avLst/>
          </a:prstGeom>
          <a:solidFill>
            <a:srgbClr val="8CA1BA"/>
          </a:solidFill>
          <a:ln>
            <a:noFill/>
          </a:ln>
          <a:effectLst>
            <a:outerShdw blurRad="50800" dist="25400" dir="5400000" algn="t" rotWithShape="0">
              <a:schemeClr val="tx1">
                <a:lumMod val="75000"/>
                <a:lumOff val="25000"/>
                <a:alpha val="40000"/>
              </a:schemeClr>
            </a:outerShdw>
          </a:effectLst>
          <a:extLst/>
        </p:spPr>
        <p:txBody>
          <a:bodyPr vert="horz" wrap="none" lIns="45710" tIns="45710" rIns="45710" bIns="45710" numCol="1" anchor="ctr" anchorCtr="0" compatLnSpc="1">
            <a:prstTxWarp prst="textNoShape">
              <a:avLst/>
            </a:prstTxWarp>
            <a:noAutofit/>
          </a:bodyPr>
          <a:lstStyle/>
          <a:p>
            <a:pPr algn="ctr" defTabSz="914303"/>
            <a:r>
              <a:rPr lang="en-US" sz="1400" b="1" dirty="0">
                <a:solidFill>
                  <a:schemeClr val="bg1"/>
                </a:solidFill>
                <a:cs typeface="Arial" pitchFamily="34" charset="0"/>
              </a:rPr>
              <a:t>128m</a:t>
            </a:r>
          </a:p>
        </p:txBody>
      </p:sp>
      <p:sp>
        <p:nvSpPr>
          <p:cNvPr id="52" name="Rectangle 29"/>
          <p:cNvSpPr txBox="1"/>
          <p:nvPr/>
        </p:nvSpPr>
        <p:spPr>
          <a:xfrm>
            <a:off x="5540693" y="1666875"/>
            <a:ext cx="2894011" cy="492443"/>
          </a:xfrm>
          <a:prstGeom prst="rect">
            <a:avLst/>
          </a:prstGeom>
        </p:spPr>
        <p:txBody>
          <a:bodyPr vert="horz" wrap="square" lIns="91440" tIns="45720" rIns="91440" bIns="45720" rtlCol="0">
            <a:sp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r>
              <a:rPr lang="fr-FR" sz="1300" b="1" dirty="0">
                <a:solidFill>
                  <a:schemeClr val="accent6"/>
                </a:solidFill>
                <a:latin typeface="Calibri" pitchFamily="34" charset="0"/>
              </a:rPr>
              <a:t>Répartition des ménages par revenus</a:t>
            </a:r>
            <a:r>
              <a:rPr lang="fr-FR" sz="1300" b="1" baseline="30000" dirty="0">
                <a:solidFill>
                  <a:schemeClr val="accent6"/>
                </a:solidFill>
                <a:latin typeface="Calibri" pitchFamily="34" charset="0"/>
              </a:rPr>
              <a:t>1</a:t>
            </a:r>
            <a:r>
              <a:rPr lang="fr-FR" sz="1300" b="1" dirty="0">
                <a:solidFill>
                  <a:schemeClr val="accent6"/>
                </a:solidFill>
                <a:latin typeface="Calibri" pitchFamily="34" charset="0"/>
              </a:rPr>
              <a:t> </a:t>
            </a:r>
          </a:p>
          <a:p>
            <a:r>
              <a:rPr lang="fr-FR" sz="1300" dirty="0">
                <a:solidFill>
                  <a:schemeClr val="accent6"/>
                </a:solidFill>
                <a:latin typeface="Calibri" pitchFamily="34" charset="0"/>
              </a:rPr>
              <a:t>%</a:t>
            </a:r>
          </a:p>
        </p:txBody>
      </p:sp>
      <p:sp>
        <p:nvSpPr>
          <p:cNvPr id="53" name="Freeform 41"/>
          <p:cNvSpPr>
            <a:spLocks/>
          </p:cNvSpPr>
          <p:nvPr/>
        </p:nvSpPr>
        <p:spPr bwMode="gray">
          <a:xfrm>
            <a:off x="8089900" y="158750"/>
            <a:ext cx="523777" cy="581049"/>
          </a:xfrm>
          <a:custGeom>
            <a:avLst/>
            <a:gdLst/>
            <a:ahLst/>
            <a:cxnLst/>
            <a:rect l="l" t="t" r="r" b="b"/>
            <a:pathLst>
              <a:path w="4758872" h="5279224">
                <a:moveTo>
                  <a:pt x="4623602" y="3613775"/>
                </a:moveTo>
                <a:cubicBezTo>
                  <a:pt x="4628404" y="3617119"/>
                  <a:pt x="4638009" y="3642198"/>
                  <a:pt x="4644412" y="3653901"/>
                </a:cubicBezTo>
                <a:cubicBezTo>
                  <a:pt x="4647614" y="3665605"/>
                  <a:pt x="4647614" y="3675636"/>
                  <a:pt x="4658820" y="3683996"/>
                </a:cubicBezTo>
                <a:cubicBezTo>
                  <a:pt x="4665223" y="3699043"/>
                  <a:pt x="4665223" y="3702387"/>
                  <a:pt x="4673228" y="3717434"/>
                </a:cubicBezTo>
                <a:cubicBezTo>
                  <a:pt x="4674828" y="3732482"/>
                  <a:pt x="4674828" y="3727466"/>
                  <a:pt x="4676429" y="3744185"/>
                </a:cubicBezTo>
                <a:cubicBezTo>
                  <a:pt x="4678030" y="3760904"/>
                  <a:pt x="4678030" y="3799359"/>
                  <a:pt x="4681232" y="3814406"/>
                </a:cubicBezTo>
                <a:cubicBezTo>
                  <a:pt x="4682833" y="3831125"/>
                  <a:pt x="4690837" y="3827781"/>
                  <a:pt x="4692438" y="3837813"/>
                </a:cubicBezTo>
                <a:cubicBezTo>
                  <a:pt x="4694038" y="3847845"/>
                  <a:pt x="4695639" y="3866236"/>
                  <a:pt x="4692438" y="3874595"/>
                </a:cubicBezTo>
                <a:cubicBezTo>
                  <a:pt x="4689236" y="3882955"/>
                  <a:pt x="4681232" y="3892986"/>
                  <a:pt x="4676429" y="3892986"/>
                </a:cubicBezTo>
                <a:cubicBezTo>
                  <a:pt x="4671627" y="3894658"/>
                  <a:pt x="4666824" y="3877939"/>
                  <a:pt x="4662022" y="3874595"/>
                </a:cubicBezTo>
                <a:cubicBezTo>
                  <a:pt x="4657219" y="3871251"/>
                  <a:pt x="4647614" y="3864564"/>
                  <a:pt x="4644412" y="3869580"/>
                </a:cubicBezTo>
                <a:cubicBezTo>
                  <a:pt x="4631606" y="3847845"/>
                  <a:pt x="4639610" y="3899674"/>
                  <a:pt x="4639610" y="3904690"/>
                </a:cubicBezTo>
                <a:cubicBezTo>
                  <a:pt x="4639610" y="3916393"/>
                  <a:pt x="4647614" y="3909706"/>
                  <a:pt x="4649215" y="3919737"/>
                </a:cubicBezTo>
                <a:cubicBezTo>
                  <a:pt x="4650816" y="3924753"/>
                  <a:pt x="4649215" y="3934785"/>
                  <a:pt x="4647614" y="3939800"/>
                </a:cubicBezTo>
                <a:cubicBezTo>
                  <a:pt x="4646013" y="3946488"/>
                  <a:pt x="4642812" y="3946488"/>
                  <a:pt x="4639610" y="3953176"/>
                </a:cubicBezTo>
                <a:cubicBezTo>
                  <a:pt x="4642812" y="3954848"/>
                  <a:pt x="4662022" y="3951504"/>
                  <a:pt x="4663623" y="3954848"/>
                </a:cubicBezTo>
                <a:cubicBezTo>
                  <a:pt x="4665223" y="3958192"/>
                  <a:pt x="4657219" y="3968223"/>
                  <a:pt x="4654017" y="3973239"/>
                </a:cubicBezTo>
                <a:cubicBezTo>
                  <a:pt x="4650816" y="3978255"/>
                  <a:pt x="4652417" y="3984942"/>
                  <a:pt x="4647614" y="3984942"/>
                </a:cubicBezTo>
                <a:cubicBezTo>
                  <a:pt x="4642812" y="3984942"/>
                  <a:pt x="4633207" y="3964879"/>
                  <a:pt x="4628404" y="3969895"/>
                </a:cubicBezTo>
                <a:cubicBezTo>
                  <a:pt x="4625202" y="3974911"/>
                  <a:pt x="4623602" y="3999990"/>
                  <a:pt x="4620400" y="4018381"/>
                </a:cubicBezTo>
                <a:cubicBezTo>
                  <a:pt x="4620400" y="4030084"/>
                  <a:pt x="4626803" y="4038444"/>
                  <a:pt x="4625202" y="4043460"/>
                </a:cubicBezTo>
                <a:cubicBezTo>
                  <a:pt x="4623602" y="4048475"/>
                  <a:pt x="4615597" y="4041788"/>
                  <a:pt x="4613997" y="4048475"/>
                </a:cubicBezTo>
                <a:cubicBezTo>
                  <a:pt x="4612396" y="4055163"/>
                  <a:pt x="4613997" y="4075226"/>
                  <a:pt x="4610795" y="4085258"/>
                </a:cubicBezTo>
                <a:cubicBezTo>
                  <a:pt x="4609194" y="4096961"/>
                  <a:pt x="4601190" y="4098633"/>
                  <a:pt x="4596387" y="4108665"/>
                </a:cubicBezTo>
                <a:cubicBezTo>
                  <a:pt x="4593186" y="4117024"/>
                  <a:pt x="4589984" y="4125384"/>
                  <a:pt x="4586782" y="4133744"/>
                </a:cubicBezTo>
                <a:cubicBezTo>
                  <a:pt x="4583581" y="4142103"/>
                  <a:pt x="4583581" y="4145447"/>
                  <a:pt x="4580379" y="4155479"/>
                </a:cubicBezTo>
                <a:cubicBezTo>
                  <a:pt x="4570774" y="4172198"/>
                  <a:pt x="4573976" y="4172198"/>
                  <a:pt x="4570774" y="4193933"/>
                </a:cubicBezTo>
                <a:cubicBezTo>
                  <a:pt x="4569173" y="4203964"/>
                  <a:pt x="4557967" y="4215668"/>
                  <a:pt x="4553165" y="4224027"/>
                </a:cubicBezTo>
                <a:cubicBezTo>
                  <a:pt x="4551564" y="4234059"/>
                  <a:pt x="4546761" y="4239075"/>
                  <a:pt x="4543560" y="4249106"/>
                </a:cubicBezTo>
                <a:cubicBezTo>
                  <a:pt x="4541959" y="4259138"/>
                  <a:pt x="4538757" y="4270841"/>
                  <a:pt x="4533955" y="4280873"/>
                </a:cubicBezTo>
                <a:cubicBezTo>
                  <a:pt x="4532354" y="4295920"/>
                  <a:pt x="4530753" y="4297592"/>
                  <a:pt x="4522749" y="4309296"/>
                </a:cubicBezTo>
                <a:cubicBezTo>
                  <a:pt x="4517946" y="4326015"/>
                  <a:pt x="4511543" y="4339390"/>
                  <a:pt x="4505140" y="4354438"/>
                </a:cubicBezTo>
                <a:cubicBezTo>
                  <a:pt x="4503539" y="4364469"/>
                  <a:pt x="4500337" y="4369485"/>
                  <a:pt x="4495535" y="4379516"/>
                </a:cubicBezTo>
                <a:cubicBezTo>
                  <a:pt x="4493934" y="4399580"/>
                  <a:pt x="4493934" y="4401251"/>
                  <a:pt x="4485930" y="4416299"/>
                </a:cubicBezTo>
                <a:cubicBezTo>
                  <a:pt x="4484329" y="4431346"/>
                  <a:pt x="4479526" y="4443050"/>
                  <a:pt x="4466720" y="4449737"/>
                </a:cubicBezTo>
                <a:cubicBezTo>
                  <a:pt x="4461917" y="4461441"/>
                  <a:pt x="4473123" y="4469800"/>
                  <a:pt x="4469921" y="4481504"/>
                </a:cubicBezTo>
                <a:cubicBezTo>
                  <a:pt x="4466720" y="4493207"/>
                  <a:pt x="4453913" y="4504911"/>
                  <a:pt x="4447510" y="4516614"/>
                </a:cubicBezTo>
                <a:cubicBezTo>
                  <a:pt x="4445909" y="4528318"/>
                  <a:pt x="4429900" y="4546709"/>
                  <a:pt x="4433102" y="4555069"/>
                </a:cubicBezTo>
                <a:lnTo>
                  <a:pt x="4426624" y="4560346"/>
                </a:lnTo>
                <a:cubicBezTo>
                  <a:pt x="4426999" y="4559875"/>
                  <a:pt x="4441106" y="4546709"/>
                  <a:pt x="4407489" y="4561756"/>
                </a:cubicBezTo>
                <a:lnTo>
                  <a:pt x="4404287" y="4570116"/>
                </a:lnTo>
                <a:cubicBezTo>
                  <a:pt x="4394682" y="4581819"/>
                  <a:pt x="4367468" y="4576804"/>
                  <a:pt x="4361064" y="4576804"/>
                </a:cubicBezTo>
                <a:cubicBezTo>
                  <a:pt x="4359464" y="4590179"/>
                  <a:pt x="4354661" y="4588507"/>
                  <a:pt x="4341854" y="4591851"/>
                </a:cubicBezTo>
                <a:cubicBezTo>
                  <a:pt x="4333850" y="4595195"/>
                  <a:pt x="4327447" y="4600210"/>
                  <a:pt x="4321044" y="4605226"/>
                </a:cubicBezTo>
                <a:cubicBezTo>
                  <a:pt x="4313039" y="4606898"/>
                  <a:pt x="4303434" y="4598539"/>
                  <a:pt x="4293829" y="4596867"/>
                </a:cubicBezTo>
                <a:cubicBezTo>
                  <a:pt x="4284224" y="4595195"/>
                  <a:pt x="4273018" y="4598539"/>
                  <a:pt x="4263413" y="4595195"/>
                </a:cubicBezTo>
                <a:cubicBezTo>
                  <a:pt x="4257010" y="4583491"/>
                  <a:pt x="4249006" y="4588507"/>
                  <a:pt x="4239401" y="4580147"/>
                </a:cubicBezTo>
                <a:cubicBezTo>
                  <a:pt x="4234598" y="4571788"/>
                  <a:pt x="4228195" y="4568444"/>
                  <a:pt x="4221792" y="4560084"/>
                </a:cubicBezTo>
                <a:cubicBezTo>
                  <a:pt x="4220191" y="4546709"/>
                  <a:pt x="4213787" y="4538349"/>
                  <a:pt x="4207384" y="4526646"/>
                </a:cubicBezTo>
                <a:cubicBezTo>
                  <a:pt x="4204182" y="4516614"/>
                  <a:pt x="4202582" y="4509927"/>
                  <a:pt x="4200981" y="4499895"/>
                </a:cubicBezTo>
                <a:cubicBezTo>
                  <a:pt x="4199380" y="4489863"/>
                  <a:pt x="4197779" y="4479832"/>
                  <a:pt x="4197779" y="4469800"/>
                </a:cubicBezTo>
                <a:cubicBezTo>
                  <a:pt x="4215388" y="4463113"/>
                  <a:pt x="4207384" y="4449737"/>
                  <a:pt x="4197779" y="4434690"/>
                </a:cubicBezTo>
                <a:cubicBezTo>
                  <a:pt x="4196178" y="4417971"/>
                  <a:pt x="4191376" y="4417971"/>
                  <a:pt x="4181771" y="4404595"/>
                </a:cubicBezTo>
                <a:cubicBezTo>
                  <a:pt x="4178569" y="4391220"/>
                  <a:pt x="4176968" y="4374501"/>
                  <a:pt x="4178569" y="4359453"/>
                </a:cubicBezTo>
                <a:cubicBezTo>
                  <a:pt x="4180170" y="4344406"/>
                  <a:pt x="4188174" y="4326015"/>
                  <a:pt x="4191376" y="4314311"/>
                </a:cubicBezTo>
                <a:cubicBezTo>
                  <a:pt x="4199380" y="4304280"/>
                  <a:pt x="4186573" y="4295920"/>
                  <a:pt x="4197779" y="4294248"/>
                </a:cubicBezTo>
                <a:cubicBezTo>
                  <a:pt x="4202582" y="4289233"/>
                  <a:pt x="4215388" y="4289233"/>
                  <a:pt x="4220191" y="4284217"/>
                </a:cubicBezTo>
                <a:cubicBezTo>
                  <a:pt x="4224993" y="4279201"/>
                  <a:pt x="4221792" y="4270841"/>
                  <a:pt x="4224993" y="4264154"/>
                </a:cubicBezTo>
                <a:cubicBezTo>
                  <a:pt x="4226594" y="4244091"/>
                  <a:pt x="4226594" y="4242419"/>
                  <a:pt x="4244203" y="4239075"/>
                </a:cubicBezTo>
                <a:cubicBezTo>
                  <a:pt x="4252208" y="4224027"/>
                  <a:pt x="4244203" y="4207308"/>
                  <a:pt x="4263413" y="4203964"/>
                </a:cubicBezTo>
                <a:cubicBezTo>
                  <a:pt x="4266615" y="4187245"/>
                  <a:pt x="4263413" y="4163838"/>
                  <a:pt x="4263413" y="4148791"/>
                </a:cubicBezTo>
                <a:cubicBezTo>
                  <a:pt x="4263413" y="4133744"/>
                  <a:pt x="4261813" y="4115352"/>
                  <a:pt x="4260212" y="4108665"/>
                </a:cubicBezTo>
                <a:cubicBezTo>
                  <a:pt x="4260212" y="4106993"/>
                  <a:pt x="4255409" y="4106993"/>
                  <a:pt x="4253808" y="4105321"/>
                </a:cubicBezTo>
                <a:cubicBezTo>
                  <a:pt x="4252208" y="4103649"/>
                  <a:pt x="4250607" y="4100305"/>
                  <a:pt x="4249006" y="4098633"/>
                </a:cubicBezTo>
                <a:cubicBezTo>
                  <a:pt x="4245804" y="4085258"/>
                  <a:pt x="4242603" y="4026740"/>
                  <a:pt x="4244203" y="4008349"/>
                </a:cubicBezTo>
                <a:cubicBezTo>
                  <a:pt x="4245804" y="3989958"/>
                  <a:pt x="4253808" y="3994974"/>
                  <a:pt x="4258611" y="3988286"/>
                </a:cubicBezTo>
                <a:cubicBezTo>
                  <a:pt x="4263413" y="3981598"/>
                  <a:pt x="4269817" y="3971567"/>
                  <a:pt x="4274619" y="3963207"/>
                </a:cubicBezTo>
                <a:cubicBezTo>
                  <a:pt x="4277821" y="3951504"/>
                  <a:pt x="4274619" y="3924753"/>
                  <a:pt x="4282623" y="3918065"/>
                </a:cubicBezTo>
                <a:cubicBezTo>
                  <a:pt x="4285825" y="3904690"/>
                  <a:pt x="4309838" y="3919737"/>
                  <a:pt x="4322644" y="3918065"/>
                </a:cubicBezTo>
                <a:cubicBezTo>
                  <a:pt x="4327447" y="3909706"/>
                  <a:pt x="4329048" y="3904690"/>
                  <a:pt x="4337052" y="3898002"/>
                </a:cubicBezTo>
                <a:cubicBezTo>
                  <a:pt x="4343455" y="3894658"/>
                  <a:pt x="4345056" y="3903018"/>
                  <a:pt x="4354661" y="3903018"/>
                </a:cubicBezTo>
                <a:cubicBezTo>
                  <a:pt x="4359464" y="3901346"/>
                  <a:pt x="4362665" y="3891315"/>
                  <a:pt x="4369069" y="3889643"/>
                </a:cubicBezTo>
                <a:cubicBezTo>
                  <a:pt x="4375472" y="3886299"/>
                  <a:pt x="4391480" y="3887971"/>
                  <a:pt x="4397884" y="3889643"/>
                </a:cubicBezTo>
                <a:cubicBezTo>
                  <a:pt x="4404287" y="3891315"/>
                  <a:pt x="4404287" y="3901346"/>
                  <a:pt x="4409090" y="3904690"/>
                </a:cubicBezTo>
                <a:cubicBezTo>
                  <a:pt x="4413892" y="3908034"/>
                  <a:pt x="4426699" y="3916393"/>
                  <a:pt x="4428300" y="3913050"/>
                </a:cubicBezTo>
                <a:cubicBezTo>
                  <a:pt x="4429900" y="3909706"/>
                  <a:pt x="4425098" y="3894658"/>
                  <a:pt x="4421896" y="3887971"/>
                </a:cubicBezTo>
                <a:cubicBezTo>
                  <a:pt x="4418695" y="3881283"/>
                  <a:pt x="4407489" y="3877939"/>
                  <a:pt x="4409090" y="3874595"/>
                </a:cubicBezTo>
                <a:cubicBezTo>
                  <a:pt x="4415493" y="3867908"/>
                  <a:pt x="4420295" y="3871251"/>
                  <a:pt x="4428300" y="3867908"/>
                </a:cubicBezTo>
                <a:cubicBezTo>
                  <a:pt x="4434703" y="3867908"/>
                  <a:pt x="4441106" y="3849516"/>
                  <a:pt x="4447510" y="3849516"/>
                </a:cubicBezTo>
                <a:cubicBezTo>
                  <a:pt x="4450711" y="3852860"/>
                  <a:pt x="4463518" y="3871251"/>
                  <a:pt x="4465119" y="3867908"/>
                </a:cubicBezTo>
                <a:cubicBezTo>
                  <a:pt x="4477925" y="3841157"/>
                  <a:pt x="4450711" y="3832797"/>
                  <a:pt x="4479526" y="3827781"/>
                </a:cubicBezTo>
                <a:cubicBezTo>
                  <a:pt x="4484329" y="3817750"/>
                  <a:pt x="4489131" y="3842829"/>
                  <a:pt x="4493934" y="3837813"/>
                </a:cubicBezTo>
                <a:cubicBezTo>
                  <a:pt x="4495535" y="3836141"/>
                  <a:pt x="4489131" y="3819422"/>
                  <a:pt x="4490732" y="3812734"/>
                </a:cubicBezTo>
                <a:cubicBezTo>
                  <a:pt x="4492333" y="3806046"/>
                  <a:pt x="4500337" y="3797687"/>
                  <a:pt x="4505140" y="3797687"/>
                </a:cubicBezTo>
                <a:cubicBezTo>
                  <a:pt x="4513144" y="3790999"/>
                  <a:pt x="4519547" y="3817750"/>
                  <a:pt x="4522749" y="3812734"/>
                </a:cubicBezTo>
                <a:cubicBezTo>
                  <a:pt x="4525951" y="3811062"/>
                  <a:pt x="4522749" y="3799359"/>
                  <a:pt x="4524350" y="3792671"/>
                </a:cubicBezTo>
                <a:cubicBezTo>
                  <a:pt x="4525951" y="3785983"/>
                  <a:pt x="4529152" y="3780968"/>
                  <a:pt x="4529152" y="3772608"/>
                </a:cubicBezTo>
                <a:cubicBezTo>
                  <a:pt x="4529152" y="3760904"/>
                  <a:pt x="4521148" y="3745857"/>
                  <a:pt x="4522749" y="3739169"/>
                </a:cubicBezTo>
                <a:cubicBezTo>
                  <a:pt x="4524350" y="3732482"/>
                  <a:pt x="4533955" y="3732482"/>
                  <a:pt x="4538757" y="3727466"/>
                </a:cubicBezTo>
                <a:lnTo>
                  <a:pt x="4547237" y="3731228"/>
                </a:lnTo>
                <a:cubicBezTo>
                  <a:pt x="4552565" y="3730601"/>
                  <a:pt x="4549563" y="3718688"/>
                  <a:pt x="4548362" y="3712419"/>
                </a:cubicBezTo>
                <a:lnTo>
                  <a:pt x="4551964" y="3706724"/>
                </a:lnTo>
                <a:cubicBezTo>
                  <a:pt x="4554666" y="3705940"/>
                  <a:pt x="4555566" y="3717852"/>
                  <a:pt x="4562770" y="3724122"/>
                </a:cubicBezTo>
                <a:cubicBezTo>
                  <a:pt x="4586782" y="3720778"/>
                  <a:pt x="4570774" y="3710747"/>
                  <a:pt x="4589984" y="3704059"/>
                </a:cubicBezTo>
                <a:cubicBezTo>
                  <a:pt x="4594787" y="3692356"/>
                  <a:pt x="4593186" y="3655573"/>
                  <a:pt x="4596387" y="3643870"/>
                </a:cubicBezTo>
                <a:cubicBezTo>
                  <a:pt x="4599589" y="3632166"/>
                  <a:pt x="4609194" y="3642198"/>
                  <a:pt x="4613997" y="3637182"/>
                </a:cubicBezTo>
                <a:cubicBezTo>
                  <a:pt x="4620400" y="3637182"/>
                  <a:pt x="4618799" y="3610431"/>
                  <a:pt x="4623602" y="3613775"/>
                </a:cubicBezTo>
                <a:close/>
                <a:moveTo>
                  <a:pt x="4104187" y="2849912"/>
                </a:moveTo>
                <a:cubicBezTo>
                  <a:pt x="4103903" y="2852453"/>
                  <a:pt x="4101393" y="2855194"/>
                  <a:pt x="4104187" y="2849912"/>
                </a:cubicBezTo>
                <a:close/>
                <a:moveTo>
                  <a:pt x="1459768" y="2256567"/>
                </a:moveTo>
                <a:cubicBezTo>
                  <a:pt x="1461366" y="2258228"/>
                  <a:pt x="1459589" y="2259201"/>
                  <a:pt x="1458749" y="2259515"/>
                </a:cubicBezTo>
                <a:cubicBezTo>
                  <a:pt x="1459538" y="2259103"/>
                  <a:pt x="1460036" y="2258080"/>
                  <a:pt x="1459768" y="2256567"/>
                </a:cubicBezTo>
                <a:close/>
                <a:moveTo>
                  <a:pt x="1849353" y="744"/>
                </a:moveTo>
                <a:cubicBezTo>
                  <a:pt x="1857357" y="-928"/>
                  <a:pt x="1868563" y="744"/>
                  <a:pt x="1878168" y="744"/>
                </a:cubicBezTo>
                <a:cubicBezTo>
                  <a:pt x="1886172" y="4088"/>
                  <a:pt x="1889373" y="-928"/>
                  <a:pt x="1905382" y="5760"/>
                </a:cubicBezTo>
                <a:cubicBezTo>
                  <a:pt x="1910184" y="10776"/>
                  <a:pt x="1903781" y="24151"/>
                  <a:pt x="1906983" y="30839"/>
                </a:cubicBezTo>
                <a:cubicBezTo>
                  <a:pt x="1910184" y="37526"/>
                  <a:pt x="1918188" y="45886"/>
                  <a:pt x="1924592" y="45886"/>
                </a:cubicBezTo>
                <a:cubicBezTo>
                  <a:pt x="1930995" y="45886"/>
                  <a:pt x="1943802" y="30839"/>
                  <a:pt x="1950205" y="25823"/>
                </a:cubicBezTo>
                <a:cubicBezTo>
                  <a:pt x="1956609" y="20807"/>
                  <a:pt x="1966214" y="15791"/>
                  <a:pt x="1967814" y="17463"/>
                </a:cubicBezTo>
                <a:cubicBezTo>
                  <a:pt x="1966214" y="20807"/>
                  <a:pt x="1961411" y="22479"/>
                  <a:pt x="1959810" y="35854"/>
                </a:cubicBezTo>
                <a:cubicBezTo>
                  <a:pt x="1956609" y="42542"/>
                  <a:pt x="1953407" y="54246"/>
                  <a:pt x="1948604" y="60933"/>
                </a:cubicBezTo>
                <a:cubicBezTo>
                  <a:pt x="1943802" y="67621"/>
                  <a:pt x="1929394" y="69293"/>
                  <a:pt x="1926193" y="75981"/>
                </a:cubicBezTo>
                <a:cubicBezTo>
                  <a:pt x="1922991" y="82668"/>
                  <a:pt x="1926193" y="99388"/>
                  <a:pt x="1930995" y="106075"/>
                </a:cubicBezTo>
                <a:cubicBezTo>
                  <a:pt x="1935798" y="112763"/>
                  <a:pt x="1948604" y="112763"/>
                  <a:pt x="1953407" y="116107"/>
                </a:cubicBezTo>
                <a:cubicBezTo>
                  <a:pt x="1956609" y="121123"/>
                  <a:pt x="1972617" y="104403"/>
                  <a:pt x="1964613" y="122795"/>
                </a:cubicBezTo>
                <a:cubicBezTo>
                  <a:pt x="1966214" y="127810"/>
                  <a:pt x="1967814" y="144530"/>
                  <a:pt x="1967814" y="151217"/>
                </a:cubicBezTo>
                <a:cubicBezTo>
                  <a:pt x="1967814" y="157905"/>
                  <a:pt x="1966214" y="161249"/>
                  <a:pt x="1963012" y="167937"/>
                </a:cubicBezTo>
                <a:cubicBezTo>
                  <a:pt x="1959810" y="174624"/>
                  <a:pt x="1950205" y="186328"/>
                  <a:pt x="1943802" y="191343"/>
                </a:cubicBezTo>
                <a:cubicBezTo>
                  <a:pt x="1937398" y="196359"/>
                  <a:pt x="1927793" y="198031"/>
                  <a:pt x="1921390" y="203047"/>
                </a:cubicBezTo>
                <a:cubicBezTo>
                  <a:pt x="1914987" y="208063"/>
                  <a:pt x="1905382" y="214750"/>
                  <a:pt x="1905382" y="223110"/>
                </a:cubicBezTo>
                <a:cubicBezTo>
                  <a:pt x="1897378" y="246517"/>
                  <a:pt x="1890974" y="244845"/>
                  <a:pt x="1918188" y="256549"/>
                </a:cubicBezTo>
                <a:cubicBezTo>
                  <a:pt x="1922991" y="263236"/>
                  <a:pt x="1929394" y="266580"/>
                  <a:pt x="1935798" y="268252"/>
                </a:cubicBezTo>
                <a:cubicBezTo>
                  <a:pt x="1943802" y="271596"/>
                  <a:pt x="1956609" y="271596"/>
                  <a:pt x="1963012" y="276612"/>
                </a:cubicBezTo>
                <a:cubicBezTo>
                  <a:pt x="1972617" y="283299"/>
                  <a:pt x="1938999" y="291659"/>
                  <a:pt x="1979020" y="303362"/>
                </a:cubicBezTo>
                <a:cubicBezTo>
                  <a:pt x="1988625" y="308378"/>
                  <a:pt x="2004634" y="303362"/>
                  <a:pt x="2017440" y="306706"/>
                </a:cubicBezTo>
                <a:cubicBezTo>
                  <a:pt x="2030247" y="310050"/>
                  <a:pt x="2043054" y="325098"/>
                  <a:pt x="2054260" y="328441"/>
                </a:cubicBezTo>
                <a:cubicBezTo>
                  <a:pt x="2065465" y="331785"/>
                  <a:pt x="2081474" y="330113"/>
                  <a:pt x="2089478" y="328441"/>
                </a:cubicBezTo>
                <a:cubicBezTo>
                  <a:pt x="2097482" y="326769"/>
                  <a:pt x="2100684" y="320082"/>
                  <a:pt x="2107087" y="318410"/>
                </a:cubicBezTo>
                <a:lnTo>
                  <a:pt x="2127898" y="318410"/>
                </a:lnTo>
                <a:cubicBezTo>
                  <a:pt x="2132700" y="320082"/>
                  <a:pt x="2127898" y="330113"/>
                  <a:pt x="2132700" y="331785"/>
                </a:cubicBezTo>
                <a:cubicBezTo>
                  <a:pt x="2137503" y="333457"/>
                  <a:pt x="2151910" y="330113"/>
                  <a:pt x="2159915" y="331785"/>
                </a:cubicBezTo>
                <a:cubicBezTo>
                  <a:pt x="2167919" y="333457"/>
                  <a:pt x="2177524" y="338473"/>
                  <a:pt x="2183927" y="341817"/>
                </a:cubicBezTo>
                <a:cubicBezTo>
                  <a:pt x="2190331" y="345161"/>
                  <a:pt x="2195133" y="351848"/>
                  <a:pt x="2204738" y="353520"/>
                </a:cubicBezTo>
                <a:cubicBezTo>
                  <a:pt x="2214343" y="360208"/>
                  <a:pt x="2227150" y="343489"/>
                  <a:pt x="2238356" y="356864"/>
                </a:cubicBezTo>
                <a:cubicBezTo>
                  <a:pt x="2246360" y="360208"/>
                  <a:pt x="2252763" y="368568"/>
                  <a:pt x="2255965" y="376927"/>
                </a:cubicBezTo>
                <a:cubicBezTo>
                  <a:pt x="2259166" y="385287"/>
                  <a:pt x="2259166" y="395318"/>
                  <a:pt x="2260767" y="403678"/>
                </a:cubicBezTo>
                <a:cubicBezTo>
                  <a:pt x="2262368" y="412038"/>
                  <a:pt x="2265570" y="425413"/>
                  <a:pt x="2270372" y="430429"/>
                </a:cubicBezTo>
                <a:cubicBezTo>
                  <a:pt x="2273574" y="437117"/>
                  <a:pt x="2283179" y="435445"/>
                  <a:pt x="2289582" y="437117"/>
                </a:cubicBezTo>
                <a:cubicBezTo>
                  <a:pt x="2295986" y="438788"/>
                  <a:pt x="2299187" y="445476"/>
                  <a:pt x="2313595" y="447148"/>
                </a:cubicBezTo>
                <a:cubicBezTo>
                  <a:pt x="2328002" y="448820"/>
                  <a:pt x="2358418" y="442132"/>
                  <a:pt x="2372826" y="443804"/>
                </a:cubicBezTo>
                <a:cubicBezTo>
                  <a:pt x="2388834" y="445476"/>
                  <a:pt x="2384032" y="455508"/>
                  <a:pt x="2400040" y="462195"/>
                </a:cubicBezTo>
                <a:cubicBezTo>
                  <a:pt x="2409645" y="465539"/>
                  <a:pt x="2420851" y="460523"/>
                  <a:pt x="2428855" y="463867"/>
                </a:cubicBezTo>
                <a:cubicBezTo>
                  <a:pt x="2436859" y="467211"/>
                  <a:pt x="2438460" y="477243"/>
                  <a:pt x="2444863" y="482258"/>
                </a:cubicBezTo>
                <a:cubicBezTo>
                  <a:pt x="2451267" y="487274"/>
                  <a:pt x="2464073" y="488946"/>
                  <a:pt x="2472078" y="492290"/>
                </a:cubicBezTo>
                <a:cubicBezTo>
                  <a:pt x="2484884" y="497306"/>
                  <a:pt x="2478481" y="502322"/>
                  <a:pt x="2491288" y="507337"/>
                </a:cubicBezTo>
                <a:cubicBezTo>
                  <a:pt x="2497691" y="509009"/>
                  <a:pt x="2529708" y="512353"/>
                  <a:pt x="2529708" y="512353"/>
                </a:cubicBezTo>
                <a:cubicBezTo>
                  <a:pt x="2540914" y="509009"/>
                  <a:pt x="2550519" y="502322"/>
                  <a:pt x="2558523" y="483930"/>
                </a:cubicBezTo>
                <a:cubicBezTo>
                  <a:pt x="2566527" y="477243"/>
                  <a:pt x="2574531" y="482258"/>
                  <a:pt x="2577733" y="473899"/>
                </a:cubicBezTo>
                <a:cubicBezTo>
                  <a:pt x="2580935" y="465539"/>
                  <a:pt x="2579334" y="445476"/>
                  <a:pt x="2577733" y="432101"/>
                </a:cubicBezTo>
                <a:cubicBezTo>
                  <a:pt x="2576132" y="418725"/>
                  <a:pt x="2563325" y="407022"/>
                  <a:pt x="2563325" y="396990"/>
                </a:cubicBezTo>
                <a:cubicBezTo>
                  <a:pt x="2566527" y="390303"/>
                  <a:pt x="2577733" y="370239"/>
                  <a:pt x="2582535" y="366896"/>
                </a:cubicBezTo>
                <a:cubicBezTo>
                  <a:pt x="2590540" y="360208"/>
                  <a:pt x="2595342" y="348504"/>
                  <a:pt x="2611350" y="343489"/>
                </a:cubicBezTo>
                <a:cubicBezTo>
                  <a:pt x="2620955" y="338473"/>
                  <a:pt x="2630560" y="336801"/>
                  <a:pt x="2641766" y="333457"/>
                </a:cubicBezTo>
                <a:cubicBezTo>
                  <a:pt x="2652972" y="330113"/>
                  <a:pt x="2668981" y="325098"/>
                  <a:pt x="2683388" y="323426"/>
                </a:cubicBezTo>
                <a:cubicBezTo>
                  <a:pt x="2697796" y="323426"/>
                  <a:pt x="2705800" y="315066"/>
                  <a:pt x="2728211" y="323426"/>
                </a:cubicBezTo>
                <a:cubicBezTo>
                  <a:pt x="2739417" y="325098"/>
                  <a:pt x="2747421" y="333457"/>
                  <a:pt x="2755426" y="336801"/>
                </a:cubicBezTo>
                <a:cubicBezTo>
                  <a:pt x="2763430" y="340145"/>
                  <a:pt x="2776237" y="336801"/>
                  <a:pt x="2779438" y="341817"/>
                </a:cubicBezTo>
                <a:cubicBezTo>
                  <a:pt x="2782640" y="346833"/>
                  <a:pt x="2773035" y="366896"/>
                  <a:pt x="2779438" y="371911"/>
                </a:cubicBezTo>
                <a:cubicBezTo>
                  <a:pt x="2785842" y="376927"/>
                  <a:pt x="2808253" y="373583"/>
                  <a:pt x="2821060" y="376927"/>
                </a:cubicBezTo>
                <a:cubicBezTo>
                  <a:pt x="2833867" y="381943"/>
                  <a:pt x="2846673" y="385287"/>
                  <a:pt x="2859480" y="390303"/>
                </a:cubicBezTo>
                <a:cubicBezTo>
                  <a:pt x="2865883" y="391975"/>
                  <a:pt x="2885093" y="386959"/>
                  <a:pt x="2885093" y="386959"/>
                </a:cubicBezTo>
                <a:cubicBezTo>
                  <a:pt x="2893098" y="388631"/>
                  <a:pt x="2899501" y="390303"/>
                  <a:pt x="2909106" y="396990"/>
                </a:cubicBezTo>
                <a:cubicBezTo>
                  <a:pt x="2915509" y="403678"/>
                  <a:pt x="2913908" y="422069"/>
                  <a:pt x="2920312" y="427085"/>
                </a:cubicBezTo>
                <a:cubicBezTo>
                  <a:pt x="2926715" y="432101"/>
                  <a:pt x="2931518" y="425413"/>
                  <a:pt x="2942723" y="423741"/>
                </a:cubicBezTo>
                <a:cubicBezTo>
                  <a:pt x="2952328" y="423741"/>
                  <a:pt x="2971539" y="417053"/>
                  <a:pt x="2992349" y="418725"/>
                </a:cubicBezTo>
                <a:cubicBezTo>
                  <a:pt x="3003555" y="420397"/>
                  <a:pt x="2998753" y="427085"/>
                  <a:pt x="3006757" y="428757"/>
                </a:cubicBezTo>
                <a:cubicBezTo>
                  <a:pt x="3014761" y="430429"/>
                  <a:pt x="3030769" y="425413"/>
                  <a:pt x="3040374" y="427085"/>
                </a:cubicBezTo>
                <a:cubicBezTo>
                  <a:pt x="3049979" y="428757"/>
                  <a:pt x="3057984" y="440460"/>
                  <a:pt x="3067589" y="442132"/>
                </a:cubicBezTo>
                <a:cubicBezTo>
                  <a:pt x="3075593" y="448820"/>
                  <a:pt x="3080395" y="438788"/>
                  <a:pt x="3096404" y="442132"/>
                </a:cubicBezTo>
                <a:cubicBezTo>
                  <a:pt x="3102807" y="443804"/>
                  <a:pt x="3102807" y="452164"/>
                  <a:pt x="3110811" y="453836"/>
                </a:cubicBezTo>
                <a:cubicBezTo>
                  <a:pt x="3118815" y="455508"/>
                  <a:pt x="3133223" y="450492"/>
                  <a:pt x="3141227" y="452164"/>
                </a:cubicBezTo>
                <a:cubicBezTo>
                  <a:pt x="3149231" y="453836"/>
                  <a:pt x="3150832" y="460523"/>
                  <a:pt x="3160437" y="463867"/>
                </a:cubicBezTo>
                <a:cubicBezTo>
                  <a:pt x="3168441" y="465539"/>
                  <a:pt x="3182849" y="473899"/>
                  <a:pt x="3197256" y="472227"/>
                </a:cubicBezTo>
                <a:cubicBezTo>
                  <a:pt x="3210063" y="470555"/>
                  <a:pt x="3227672" y="457180"/>
                  <a:pt x="3235676" y="452164"/>
                </a:cubicBezTo>
                <a:cubicBezTo>
                  <a:pt x="3242080" y="450492"/>
                  <a:pt x="3243681" y="437117"/>
                  <a:pt x="3250084" y="437117"/>
                </a:cubicBezTo>
                <a:cubicBezTo>
                  <a:pt x="3259689" y="433773"/>
                  <a:pt x="3245281" y="427085"/>
                  <a:pt x="3290105" y="428757"/>
                </a:cubicBezTo>
                <a:cubicBezTo>
                  <a:pt x="3299710" y="427085"/>
                  <a:pt x="3302912" y="422069"/>
                  <a:pt x="3309315" y="422069"/>
                </a:cubicBezTo>
                <a:cubicBezTo>
                  <a:pt x="3315718" y="422069"/>
                  <a:pt x="3323722" y="423741"/>
                  <a:pt x="3333327" y="423741"/>
                </a:cubicBezTo>
                <a:cubicBezTo>
                  <a:pt x="3342932" y="423741"/>
                  <a:pt x="3360542" y="423741"/>
                  <a:pt x="3366945" y="427085"/>
                </a:cubicBezTo>
                <a:cubicBezTo>
                  <a:pt x="3373348" y="430429"/>
                  <a:pt x="3366945" y="438788"/>
                  <a:pt x="3370147" y="442132"/>
                </a:cubicBezTo>
                <a:cubicBezTo>
                  <a:pt x="3373348" y="445476"/>
                  <a:pt x="3384554" y="442132"/>
                  <a:pt x="3390958" y="443804"/>
                </a:cubicBezTo>
                <a:cubicBezTo>
                  <a:pt x="3397361" y="445476"/>
                  <a:pt x="3405365" y="450492"/>
                  <a:pt x="3413369" y="452164"/>
                </a:cubicBezTo>
                <a:cubicBezTo>
                  <a:pt x="3421373" y="453836"/>
                  <a:pt x="3430978" y="457180"/>
                  <a:pt x="3437382" y="457180"/>
                </a:cubicBezTo>
                <a:cubicBezTo>
                  <a:pt x="3443785" y="457180"/>
                  <a:pt x="3448588" y="450492"/>
                  <a:pt x="3456592" y="448820"/>
                </a:cubicBezTo>
                <a:cubicBezTo>
                  <a:pt x="3464596" y="447148"/>
                  <a:pt x="3475802" y="452164"/>
                  <a:pt x="3485407" y="452164"/>
                </a:cubicBezTo>
                <a:cubicBezTo>
                  <a:pt x="3495012" y="452164"/>
                  <a:pt x="3512621" y="453836"/>
                  <a:pt x="3519024" y="450492"/>
                </a:cubicBezTo>
                <a:cubicBezTo>
                  <a:pt x="3528629" y="453836"/>
                  <a:pt x="3522226" y="427085"/>
                  <a:pt x="3528629" y="433773"/>
                </a:cubicBezTo>
                <a:cubicBezTo>
                  <a:pt x="3531831" y="437117"/>
                  <a:pt x="3539835" y="458852"/>
                  <a:pt x="3543037" y="467211"/>
                </a:cubicBezTo>
                <a:cubicBezTo>
                  <a:pt x="3546239" y="475571"/>
                  <a:pt x="3549440" y="480587"/>
                  <a:pt x="3552642" y="488946"/>
                </a:cubicBezTo>
                <a:cubicBezTo>
                  <a:pt x="3555844" y="497306"/>
                  <a:pt x="3560646" y="507337"/>
                  <a:pt x="3563848" y="517369"/>
                </a:cubicBezTo>
                <a:cubicBezTo>
                  <a:pt x="3565449" y="525729"/>
                  <a:pt x="3573453" y="527400"/>
                  <a:pt x="3571852" y="547464"/>
                </a:cubicBezTo>
                <a:cubicBezTo>
                  <a:pt x="3573453" y="555823"/>
                  <a:pt x="3578255" y="562511"/>
                  <a:pt x="3578255" y="569199"/>
                </a:cubicBezTo>
                <a:cubicBezTo>
                  <a:pt x="3578255" y="575886"/>
                  <a:pt x="3571852" y="584246"/>
                  <a:pt x="3571852" y="592606"/>
                </a:cubicBezTo>
                <a:cubicBezTo>
                  <a:pt x="3571852" y="600965"/>
                  <a:pt x="3578255" y="610997"/>
                  <a:pt x="3576655" y="617684"/>
                </a:cubicBezTo>
                <a:cubicBezTo>
                  <a:pt x="3575054" y="624372"/>
                  <a:pt x="3563848" y="624372"/>
                  <a:pt x="3557445" y="637748"/>
                </a:cubicBezTo>
                <a:cubicBezTo>
                  <a:pt x="3555844" y="657811"/>
                  <a:pt x="3549440" y="686233"/>
                  <a:pt x="3539835" y="702953"/>
                </a:cubicBezTo>
                <a:cubicBezTo>
                  <a:pt x="3538234" y="704625"/>
                  <a:pt x="3512621" y="679546"/>
                  <a:pt x="3509419" y="677874"/>
                </a:cubicBezTo>
                <a:cubicBezTo>
                  <a:pt x="3498214" y="666170"/>
                  <a:pt x="3480604" y="646107"/>
                  <a:pt x="3472600" y="634404"/>
                </a:cubicBezTo>
                <a:cubicBezTo>
                  <a:pt x="3466197" y="622700"/>
                  <a:pt x="3472600" y="617684"/>
                  <a:pt x="3467798" y="607653"/>
                </a:cubicBezTo>
                <a:cubicBezTo>
                  <a:pt x="3462995" y="597621"/>
                  <a:pt x="3450189" y="587590"/>
                  <a:pt x="3442184" y="577558"/>
                </a:cubicBezTo>
                <a:cubicBezTo>
                  <a:pt x="3435781" y="569199"/>
                  <a:pt x="3435781" y="564183"/>
                  <a:pt x="3432579" y="557495"/>
                </a:cubicBezTo>
                <a:cubicBezTo>
                  <a:pt x="3429378" y="550807"/>
                  <a:pt x="3421373" y="537432"/>
                  <a:pt x="3418172" y="539104"/>
                </a:cubicBezTo>
                <a:cubicBezTo>
                  <a:pt x="3416571" y="539104"/>
                  <a:pt x="3411768" y="557495"/>
                  <a:pt x="3413369" y="564183"/>
                </a:cubicBezTo>
                <a:cubicBezTo>
                  <a:pt x="3414970" y="570871"/>
                  <a:pt x="3424575" y="574214"/>
                  <a:pt x="3429378" y="584246"/>
                </a:cubicBezTo>
                <a:cubicBezTo>
                  <a:pt x="3434180" y="594277"/>
                  <a:pt x="3434180" y="610997"/>
                  <a:pt x="3438983" y="622700"/>
                </a:cubicBezTo>
                <a:cubicBezTo>
                  <a:pt x="3443785" y="634404"/>
                  <a:pt x="3454991" y="649451"/>
                  <a:pt x="3462995" y="659483"/>
                </a:cubicBezTo>
                <a:cubicBezTo>
                  <a:pt x="3470999" y="669514"/>
                  <a:pt x="3480604" y="674530"/>
                  <a:pt x="3490209" y="682890"/>
                </a:cubicBezTo>
                <a:cubicBezTo>
                  <a:pt x="3501415" y="692921"/>
                  <a:pt x="3512621" y="704625"/>
                  <a:pt x="3523827" y="712984"/>
                </a:cubicBezTo>
                <a:cubicBezTo>
                  <a:pt x="3516123" y="713298"/>
                  <a:pt x="3500214" y="704207"/>
                  <a:pt x="3501415" y="712984"/>
                </a:cubicBezTo>
                <a:cubicBezTo>
                  <a:pt x="3501415" y="718000"/>
                  <a:pt x="3520625" y="733047"/>
                  <a:pt x="3525428" y="744751"/>
                </a:cubicBezTo>
                <a:cubicBezTo>
                  <a:pt x="3530230" y="756454"/>
                  <a:pt x="3527029" y="773174"/>
                  <a:pt x="3531831" y="784877"/>
                </a:cubicBezTo>
                <a:cubicBezTo>
                  <a:pt x="3535033" y="799924"/>
                  <a:pt x="3547840" y="806612"/>
                  <a:pt x="3552642" y="819987"/>
                </a:cubicBezTo>
                <a:cubicBezTo>
                  <a:pt x="3559045" y="833363"/>
                  <a:pt x="3567050" y="853426"/>
                  <a:pt x="3573453" y="865129"/>
                </a:cubicBezTo>
                <a:cubicBezTo>
                  <a:pt x="3584659" y="871817"/>
                  <a:pt x="3595865" y="890208"/>
                  <a:pt x="3595865" y="890208"/>
                </a:cubicBezTo>
                <a:cubicBezTo>
                  <a:pt x="3603869" y="905256"/>
                  <a:pt x="3626280" y="942038"/>
                  <a:pt x="3634285" y="958757"/>
                </a:cubicBezTo>
                <a:cubicBezTo>
                  <a:pt x="3643890" y="973805"/>
                  <a:pt x="3651894" y="972133"/>
                  <a:pt x="3653495" y="980492"/>
                </a:cubicBezTo>
                <a:cubicBezTo>
                  <a:pt x="3656696" y="988852"/>
                  <a:pt x="3639087" y="988852"/>
                  <a:pt x="3645491" y="1005571"/>
                </a:cubicBezTo>
                <a:cubicBezTo>
                  <a:pt x="3645491" y="1015603"/>
                  <a:pt x="3651894" y="1030650"/>
                  <a:pt x="3655096" y="1040682"/>
                </a:cubicBezTo>
                <a:cubicBezTo>
                  <a:pt x="3658297" y="1050713"/>
                  <a:pt x="3663100" y="1059073"/>
                  <a:pt x="3669503" y="1064088"/>
                </a:cubicBezTo>
                <a:cubicBezTo>
                  <a:pt x="3675906" y="1069104"/>
                  <a:pt x="3691915" y="1060745"/>
                  <a:pt x="3696717" y="1065760"/>
                </a:cubicBezTo>
                <a:cubicBezTo>
                  <a:pt x="3703121" y="1069104"/>
                  <a:pt x="3698318" y="1082480"/>
                  <a:pt x="3703121" y="1090839"/>
                </a:cubicBezTo>
                <a:cubicBezTo>
                  <a:pt x="3707923" y="1094183"/>
                  <a:pt x="3715927" y="1087495"/>
                  <a:pt x="3722331" y="1090839"/>
                </a:cubicBezTo>
                <a:cubicBezTo>
                  <a:pt x="3727133" y="1095855"/>
                  <a:pt x="3735137" y="1104215"/>
                  <a:pt x="3736738" y="1114246"/>
                </a:cubicBezTo>
                <a:cubicBezTo>
                  <a:pt x="3739940" y="1124278"/>
                  <a:pt x="3743142" y="1139325"/>
                  <a:pt x="3746343" y="1151029"/>
                </a:cubicBezTo>
                <a:cubicBezTo>
                  <a:pt x="3747944" y="1166076"/>
                  <a:pt x="3752747" y="1167748"/>
                  <a:pt x="3759150" y="1181123"/>
                </a:cubicBezTo>
                <a:cubicBezTo>
                  <a:pt x="3762352" y="1187811"/>
                  <a:pt x="3759150" y="1199514"/>
                  <a:pt x="3762352" y="1206202"/>
                </a:cubicBezTo>
                <a:cubicBezTo>
                  <a:pt x="3763952" y="1216234"/>
                  <a:pt x="3763952" y="1224593"/>
                  <a:pt x="3765553" y="1246328"/>
                </a:cubicBezTo>
                <a:cubicBezTo>
                  <a:pt x="3767154" y="1261376"/>
                  <a:pt x="3771957" y="1279767"/>
                  <a:pt x="3775158" y="1294814"/>
                </a:cubicBezTo>
                <a:cubicBezTo>
                  <a:pt x="3778360" y="1309862"/>
                  <a:pt x="3776759" y="1326581"/>
                  <a:pt x="3784763" y="1339956"/>
                </a:cubicBezTo>
                <a:cubicBezTo>
                  <a:pt x="3786364" y="1358347"/>
                  <a:pt x="3819982" y="1373395"/>
                  <a:pt x="3819982" y="1373395"/>
                </a:cubicBezTo>
                <a:cubicBezTo>
                  <a:pt x="3827986" y="1383426"/>
                  <a:pt x="3839192" y="1386770"/>
                  <a:pt x="3847196" y="1395130"/>
                </a:cubicBezTo>
                <a:cubicBezTo>
                  <a:pt x="3855200" y="1403489"/>
                  <a:pt x="3858402" y="1413521"/>
                  <a:pt x="3864805" y="1420209"/>
                </a:cubicBezTo>
                <a:cubicBezTo>
                  <a:pt x="3871208" y="1425224"/>
                  <a:pt x="3884015" y="1433584"/>
                  <a:pt x="3884015" y="1433584"/>
                </a:cubicBezTo>
                <a:cubicBezTo>
                  <a:pt x="3888818" y="1441944"/>
                  <a:pt x="3892019" y="1450303"/>
                  <a:pt x="3898423" y="1470366"/>
                </a:cubicBezTo>
                <a:cubicBezTo>
                  <a:pt x="3901624" y="1483742"/>
                  <a:pt x="3903225" y="1502133"/>
                  <a:pt x="3908028" y="1515508"/>
                </a:cubicBezTo>
                <a:cubicBezTo>
                  <a:pt x="3912830" y="1528884"/>
                  <a:pt x="3917633" y="1542259"/>
                  <a:pt x="3922435" y="1553963"/>
                </a:cubicBezTo>
                <a:cubicBezTo>
                  <a:pt x="3927238" y="1565666"/>
                  <a:pt x="3922435" y="1572354"/>
                  <a:pt x="3938444" y="1587401"/>
                </a:cubicBezTo>
                <a:cubicBezTo>
                  <a:pt x="3944847" y="1594089"/>
                  <a:pt x="3954452" y="1592417"/>
                  <a:pt x="3957654" y="1597433"/>
                </a:cubicBezTo>
                <a:cubicBezTo>
                  <a:pt x="3960855" y="1602449"/>
                  <a:pt x="3952851" y="1617496"/>
                  <a:pt x="3957654" y="1620840"/>
                </a:cubicBezTo>
                <a:cubicBezTo>
                  <a:pt x="3962456" y="1624184"/>
                  <a:pt x="3975263" y="1614152"/>
                  <a:pt x="3981666" y="1617496"/>
                </a:cubicBezTo>
                <a:cubicBezTo>
                  <a:pt x="3988069" y="1620840"/>
                  <a:pt x="3988069" y="1632543"/>
                  <a:pt x="3994473" y="1635887"/>
                </a:cubicBezTo>
                <a:cubicBezTo>
                  <a:pt x="4000876" y="1639231"/>
                  <a:pt x="4010481" y="1637559"/>
                  <a:pt x="4018485" y="1640903"/>
                </a:cubicBezTo>
                <a:cubicBezTo>
                  <a:pt x="4026489" y="1645919"/>
                  <a:pt x="4037695" y="1642575"/>
                  <a:pt x="4042498" y="1652606"/>
                </a:cubicBezTo>
                <a:cubicBezTo>
                  <a:pt x="4053704" y="1660966"/>
                  <a:pt x="4072914" y="1677685"/>
                  <a:pt x="4080918" y="1687717"/>
                </a:cubicBezTo>
                <a:cubicBezTo>
                  <a:pt x="4090523" y="1696076"/>
                  <a:pt x="4087321" y="1707780"/>
                  <a:pt x="4095325" y="1716139"/>
                </a:cubicBezTo>
                <a:cubicBezTo>
                  <a:pt x="4101729" y="1721155"/>
                  <a:pt x="4114535" y="1714468"/>
                  <a:pt x="4119338" y="1717811"/>
                </a:cubicBezTo>
                <a:cubicBezTo>
                  <a:pt x="4124140" y="1721155"/>
                  <a:pt x="4122540" y="1726171"/>
                  <a:pt x="4127342" y="1734531"/>
                </a:cubicBezTo>
                <a:cubicBezTo>
                  <a:pt x="4132145" y="1741218"/>
                  <a:pt x="4138548" y="1761281"/>
                  <a:pt x="4144951" y="1766297"/>
                </a:cubicBezTo>
                <a:cubicBezTo>
                  <a:pt x="4149754" y="1771313"/>
                  <a:pt x="4167363" y="1772985"/>
                  <a:pt x="4172166" y="1778001"/>
                </a:cubicBezTo>
                <a:cubicBezTo>
                  <a:pt x="4180170" y="1783016"/>
                  <a:pt x="4180170" y="1778001"/>
                  <a:pt x="4186573" y="1783016"/>
                </a:cubicBezTo>
                <a:cubicBezTo>
                  <a:pt x="4191376" y="1788032"/>
                  <a:pt x="4196178" y="1801408"/>
                  <a:pt x="4200981" y="1808095"/>
                </a:cubicBezTo>
                <a:cubicBezTo>
                  <a:pt x="4202582" y="1814783"/>
                  <a:pt x="4220191" y="1823143"/>
                  <a:pt x="4216989" y="1828158"/>
                </a:cubicBezTo>
                <a:cubicBezTo>
                  <a:pt x="4216989" y="1833174"/>
                  <a:pt x="4221792" y="1851565"/>
                  <a:pt x="4215388" y="1856581"/>
                </a:cubicBezTo>
                <a:cubicBezTo>
                  <a:pt x="4208985" y="1863269"/>
                  <a:pt x="4188174" y="1864941"/>
                  <a:pt x="4178569" y="1868285"/>
                </a:cubicBezTo>
                <a:cubicBezTo>
                  <a:pt x="4172166" y="1871629"/>
                  <a:pt x="4156157" y="1876644"/>
                  <a:pt x="4159359" y="1881660"/>
                </a:cubicBezTo>
                <a:cubicBezTo>
                  <a:pt x="4165762" y="1885004"/>
                  <a:pt x="4212187" y="1886676"/>
                  <a:pt x="4221792" y="1891692"/>
                </a:cubicBezTo>
                <a:cubicBezTo>
                  <a:pt x="4231397" y="1898379"/>
                  <a:pt x="4207384" y="1903395"/>
                  <a:pt x="4221792" y="1916770"/>
                </a:cubicBezTo>
                <a:cubicBezTo>
                  <a:pt x="4228195" y="1926802"/>
                  <a:pt x="4249006" y="1941849"/>
                  <a:pt x="4263413" y="1951881"/>
                </a:cubicBezTo>
                <a:cubicBezTo>
                  <a:pt x="4277821" y="1961912"/>
                  <a:pt x="4295430" y="1970272"/>
                  <a:pt x="4308237" y="1971944"/>
                </a:cubicBezTo>
                <a:cubicBezTo>
                  <a:pt x="4322644" y="1973616"/>
                  <a:pt x="4316241" y="1963584"/>
                  <a:pt x="4340253" y="1958569"/>
                </a:cubicBezTo>
                <a:cubicBezTo>
                  <a:pt x="4349858" y="1955225"/>
                  <a:pt x="4356262" y="1950209"/>
                  <a:pt x="4364266" y="1946865"/>
                </a:cubicBezTo>
                <a:cubicBezTo>
                  <a:pt x="4372270" y="1943521"/>
                  <a:pt x="4375472" y="1941849"/>
                  <a:pt x="4389879" y="1941849"/>
                </a:cubicBezTo>
                <a:cubicBezTo>
                  <a:pt x="4404287" y="1941849"/>
                  <a:pt x="4433102" y="1943521"/>
                  <a:pt x="4447509" y="1941849"/>
                </a:cubicBezTo>
                <a:cubicBezTo>
                  <a:pt x="4463518" y="1938506"/>
                  <a:pt x="4450711" y="1931818"/>
                  <a:pt x="4476325" y="1926802"/>
                </a:cubicBezTo>
                <a:cubicBezTo>
                  <a:pt x="4485930" y="1921786"/>
                  <a:pt x="4493934" y="1915099"/>
                  <a:pt x="4505140" y="1913427"/>
                </a:cubicBezTo>
                <a:cubicBezTo>
                  <a:pt x="4516345" y="1911755"/>
                  <a:pt x="4532354" y="1918442"/>
                  <a:pt x="4541959" y="1916770"/>
                </a:cubicBezTo>
                <a:cubicBezTo>
                  <a:pt x="4551564" y="1915099"/>
                  <a:pt x="4556366" y="1910083"/>
                  <a:pt x="4565971" y="1908411"/>
                </a:cubicBezTo>
                <a:cubicBezTo>
                  <a:pt x="4575576" y="1906739"/>
                  <a:pt x="4594786" y="1903395"/>
                  <a:pt x="4601190" y="1903395"/>
                </a:cubicBezTo>
                <a:cubicBezTo>
                  <a:pt x="4603791" y="1905903"/>
                  <a:pt x="4598388" y="1910919"/>
                  <a:pt x="4609194" y="1908411"/>
                </a:cubicBezTo>
                <a:cubicBezTo>
                  <a:pt x="4615597" y="1906739"/>
                  <a:pt x="4630005" y="1900051"/>
                  <a:pt x="4642811" y="1896707"/>
                </a:cubicBezTo>
                <a:cubicBezTo>
                  <a:pt x="4655618" y="1893364"/>
                  <a:pt x="4671627" y="1895035"/>
                  <a:pt x="4684433" y="1888348"/>
                </a:cubicBezTo>
                <a:cubicBezTo>
                  <a:pt x="4697240" y="1885004"/>
                  <a:pt x="4708446" y="1859925"/>
                  <a:pt x="4719652" y="1861597"/>
                </a:cubicBezTo>
                <a:cubicBezTo>
                  <a:pt x="4730857" y="1856581"/>
                  <a:pt x="4748467" y="1858253"/>
                  <a:pt x="4754870" y="1861597"/>
                </a:cubicBezTo>
                <a:cubicBezTo>
                  <a:pt x="4761273" y="1864941"/>
                  <a:pt x="4758072" y="1871629"/>
                  <a:pt x="4758072" y="1878316"/>
                </a:cubicBezTo>
                <a:cubicBezTo>
                  <a:pt x="4758072" y="1885004"/>
                  <a:pt x="4753269" y="1891692"/>
                  <a:pt x="4753269" y="1901723"/>
                </a:cubicBezTo>
                <a:cubicBezTo>
                  <a:pt x="4753269" y="1913427"/>
                  <a:pt x="4754870" y="1926802"/>
                  <a:pt x="4754870" y="1936834"/>
                </a:cubicBezTo>
                <a:cubicBezTo>
                  <a:pt x="4754870" y="1946865"/>
                  <a:pt x="4754870" y="1956897"/>
                  <a:pt x="4753269" y="1963584"/>
                </a:cubicBezTo>
                <a:cubicBezTo>
                  <a:pt x="4751668" y="1970272"/>
                  <a:pt x="4746866" y="1966928"/>
                  <a:pt x="4743664" y="1978632"/>
                </a:cubicBezTo>
                <a:cubicBezTo>
                  <a:pt x="4740462" y="1990335"/>
                  <a:pt x="4740462" y="2020430"/>
                  <a:pt x="4735660" y="2033805"/>
                </a:cubicBezTo>
                <a:cubicBezTo>
                  <a:pt x="4730857" y="2047181"/>
                  <a:pt x="4721252" y="2050525"/>
                  <a:pt x="4716450" y="2058884"/>
                </a:cubicBezTo>
                <a:cubicBezTo>
                  <a:pt x="4711647" y="2067244"/>
                  <a:pt x="4711647" y="2075603"/>
                  <a:pt x="4706845" y="2087307"/>
                </a:cubicBezTo>
                <a:cubicBezTo>
                  <a:pt x="4702042" y="2099010"/>
                  <a:pt x="4692437" y="2115730"/>
                  <a:pt x="4687635" y="2127433"/>
                </a:cubicBezTo>
                <a:cubicBezTo>
                  <a:pt x="4682832" y="2139137"/>
                  <a:pt x="4681232" y="2142480"/>
                  <a:pt x="4673227" y="2157528"/>
                </a:cubicBezTo>
                <a:cubicBezTo>
                  <a:pt x="4658820" y="2179263"/>
                  <a:pt x="4657219" y="2190966"/>
                  <a:pt x="4642811" y="2212701"/>
                </a:cubicBezTo>
                <a:cubicBezTo>
                  <a:pt x="4636408" y="2229420"/>
                  <a:pt x="4623601" y="2241124"/>
                  <a:pt x="4620400" y="2252827"/>
                </a:cubicBezTo>
                <a:cubicBezTo>
                  <a:pt x="4617198" y="2264531"/>
                  <a:pt x="4622001" y="2272891"/>
                  <a:pt x="4620400" y="2279578"/>
                </a:cubicBezTo>
                <a:cubicBezTo>
                  <a:pt x="4618799" y="2287938"/>
                  <a:pt x="4612396" y="2289610"/>
                  <a:pt x="4607593" y="2296297"/>
                </a:cubicBezTo>
                <a:cubicBezTo>
                  <a:pt x="4602791" y="2302985"/>
                  <a:pt x="4605992" y="2302985"/>
                  <a:pt x="4594786" y="2323048"/>
                </a:cubicBezTo>
                <a:cubicBezTo>
                  <a:pt x="4586782" y="2334752"/>
                  <a:pt x="4572375" y="2349799"/>
                  <a:pt x="4562770" y="2364846"/>
                </a:cubicBezTo>
                <a:cubicBezTo>
                  <a:pt x="4553165" y="2379894"/>
                  <a:pt x="4548362" y="2401629"/>
                  <a:pt x="4537156" y="2416676"/>
                </a:cubicBezTo>
                <a:cubicBezTo>
                  <a:pt x="4527551" y="2431723"/>
                  <a:pt x="4508341" y="2440083"/>
                  <a:pt x="4498736" y="2455130"/>
                </a:cubicBezTo>
                <a:cubicBezTo>
                  <a:pt x="4484329" y="2478537"/>
                  <a:pt x="4482728" y="2483553"/>
                  <a:pt x="4457115" y="2500272"/>
                </a:cubicBezTo>
                <a:cubicBezTo>
                  <a:pt x="4426699" y="2547086"/>
                  <a:pt x="4477925" y="2503616"/>
                  <a:pt x="4421896" y="2537055"/>
                </a:cubicBezTo>
                <a:cubicBezTo>
                  <a:pt x="4409089" y="2545414"/>
                  <a:pt x="4402686" y="2562134"/>
                  <a:pt x="4389879" y="2570493"/>
                </a:cubicBezTo>
                <a:cubicBezTo>
                  <a:pt x="4380274" y="2580525"/>
                  <a:pt x="4383476" y="2567149"/>
                  <a:pt x="4361064" y="2580525"/>
                </a:cubicBezTo>
                <a:cubicBezTo>
                  <a:pt x="4353060" y="2585541"/>
                  <a:pt x="4345056" y="2592228"/>
                  <a:pt x="4337052" y="2598916"/>
                </a:cubicBezTo>
                <a:cubicBezTo>
                  <a:pt x="4329048" y="2605604"/>
                  <a:pt x="4325846" y="2610619"/>
                  <a:pt x="4313039" y="2618979"/>
                </a:cubicBezTo>
                <a:cubicBezTo>
                  <a:pt x="4300233" y="2627339"/>
                  <a:pt x="4273018" y="2639042"/>
                  <a:pt x="4260212" y="2649074"/>
                </a:cubicBezTo>
                <a:cubicBezTo>
                  <a:pt x="4249006" y="2660777"/>
                  <a:pt x="4253808" y="2665793"/>
                  <a:pt x="4239401" y="2679168"/>
                </a:cubicBezTo>
                <a:cubicBezTo>
                  <a:pt x="4229796" y="2690872"/>
                  <a:pt x="4213787" y="2704247"/>
                  <a:pt x="4202582" y="2714279"/>
                </a:cubicBezTo>
                <a:cubicBezTo>
                  <a:pt x="4191376" y="2724310"/>
                  <a:pt x="4180170" y="2729326"/>
                  <a:pt x="4172166" y="2741030"/>
                </a:cubicBezTo>
                <a:cubicBezTo>
                  <a:pt x="4162561" y="2749389"/>
                  <a:pt x="4156157" y="2776140"/>
                  <a:pt x="4149754" y="2784500"/>
                </a:cubicBezTo>
                <a:cubicBezTo>
                  <a:pt x="4143351" y="2792859"/>
                  <a:pt x="4133746" y="2786172"/>
                  <a:pt x="4128943" y="2789515"/>
                </a:cubicBezTo>
                <a:cubicBezTo>
                  <a:pt x="4124140" y="2792859"/>
                  <a:pt x="4125741" y="2802891"/>
                  <a:pt x="4124140" y="2809579"/>
                </a:cubicBezTo>
                <a:cubicBezTo>
                  <a:pt x="4122540" y="2816266"/>
                  <a:pt x="4122540" y="2819610"/>
                  <a:pt x="4116136" y="2829642"/>
                </a:cubicBezTo>
                <a:cubicBezTo>
                  <a:pt x="4109275" y="2840561"/>
                  <a:pt x="4105748" y="2846675"/>
                  <a:pt x="4104187" y="2849912"/>
                </a:cubicBezTo>
                <a:cubicBezTo>
                  <a:pt x="4101729" y="2850541"/>
                  <a:pt x="4096526" y="2855139"/>
                  <a:pt x="4085720" y="2866424"/>
                </a:cubicBezTo>
                <a:cubicBezTo>
                  <a:pt x="4077716" y="2876456"/>
                  <a:pt x="4068111" y="2871440"/>
                  <a:pt x="4061708" y="2879799"/>
                </a:cubicBezTo>
                <a:cubicBezTo>
                  <a:pt x="4055305" y="2888159"/>
                  <a:pt x="4055305" y="2904878"/>
                  <a:pt x="4047300" y="2911566"/>
                </a:cubicBezTo>
                <a:cubicBezTo>
                  <a:pt x="4040897" y="2918254"/>
                  <a:pt x="4024889" y="2914910"/>
                  <a:pt x="4018485" y="2919926"/>
                </a:cubicBezTo>
                <a:cubicBezTo>
                  <a:pt x="4012082" y="2924941"/>
                  <a:pt x="4007279" y="2933301"/>
                  <a:pt x="4004078" y="2941661"/>
                </a:cubicBezTo>
                <a:cubicBezTo>
                  <a:pt x="3999275" y="2950020"/>
                  <a:pt x="4002477" y="2968411"/>
                  <a:pt x="3994473" y="2975099"/>
                </a:cubicBezTo>
                <a:cubicBezTo>
                  <a:pt x="3989670" y="2983459"/>
                  <a:pt x="3980065" y="2986803"/>
                  <a:pt x="3975263" y="2995162"/>
                </a:cubicBezTo>
                <a:cubicBezTo>
                  <a:pt x="3970460" y="3005194"/>
                  <a:pt x="3973662" y="2995162"/>
                  <a:pt x="3962456" y="3025257"/>
                </a:cubicBezTo>
                <a:cubicBezTo>
                  <a:pt x="3957654" y="3035288"/>
                  <a:pt x="3952851" y="3052008"/>
                  <a:pt x="3948049" y="3060367"/>
                </a:cubicBezTo>
                <a:cubicBezTo>
                  <a:pt x="3943246" y="3068727"/>
                  <a:pt x="3936843" y="3065383"/>
                  <a:pt x="3933641" y="3072071"/>
                </a:cubicBezTo>
                <a:cubicBezTo>
                  <a:pt x="3930439" y="3078759"/>
                  <a:pt x="3935242" y="3092134"/>
                  <a:pt x="3932040" y="3102165"/>
                </a:cubicBezTo>
                <a:cubicBezTo>
                  <a:pt x="3928838" y="3112197"/>
                  <a:pt x="3917633" y="3125572"/>
                  <a:pt x="3914431" y="3137276"/>
                </a:cubicBezTo>
                <a:cubicBezTo>
                  <a:pt x="3911229" y="3148979"/>
                  <a:pt x="3908028" y="3160683"/>
                  <a:pt x="3909628" y="3172386"/>
                </a:cubicBezTo>
                <a:cubicBezTo>
                  <a:pt x="3909628" y="3185762"/>
                  <a:pt x="3919233" y="3200809"/>
                  <a:pt x="3924036" y="3212513"/>
                </a:cubicBezTo>
                <a:cubicBezTo>
                  <a:pt x="3928838" y="3224216"/>
                  <a:pt x="3938444" y="3234248"/>
                  <a:pt x="3941645" y="3240935"/>
                </a:cubicBezTo>
                <a:cubicBezTo>
                  <a:pt x="3942046" y="3236024"/>
                  <a:pt x="3939644" y="3221290"/>
                  <a:pt x="3948049" y="3252639"/>
                </a:cubicBezTo>
                <a:cubicBezTo>
                  <a:pt x="3948049" y="3259326"/>
                  <a:pt x="3941645" y="3274374"/>
                  <a:pt x="3941645" y="3286077"/>
                </a:cubicBezTo>
                <a:cubicBezTo>
                  <a:pt x="3941645" y="3297781"/>
                  <a:pt x="3943246" y="3311156"/>
                  <a:pt x="3943246" y="3322860"/>
                </a:cubicBezTo>
                <a:cubicBezTo>
                  <a:pt x="3943246" y="3334563"/>
                  <a:pt x="3940044" y="3347938"/>
                  <a:pt x="3941645" y="3357970"/>
                </a:cubicBezTo>
                <a:cubicBezTo>
                  <a:pt x="3943246" y="3368002"/>
                  <a:pt x="3949649" y="3378033"/>
                  <a:pt x="3952851" y="3388065"/>
                </a:cubicBezTo>
                <a:cubicBezTo>
                  <a:pt x="3956053" y="3398096"/>
                  <a:pt x="3956053" y="3409800"/>
                  <a:pt x="3957654" y="3421503"/>
                </a:cubicBezTo>
                <a:cubicBezTo>
                  <a:pt x="3959254" y="3433207"/>
                  <a:pt x="3962456" y="3453270"/>
                  <a:pt x="3967259" y="3463301"/>
                </a:cubicBezTo>
                <a:cubicBezTo>
                  <a:pt x="3972061" y="3473333"/>
                  <a:pt x="3981666" y="3478349"/>
                  <a:pt x="3989670" y="3483364"/>
                </a:cubicBezTo>
                <a:cubicBezTo>
                  <a:pt x="3997674" y="3488380"/>
                  <a:pt x="4007279" y="3483364"/>
                  <a:pt x="4012082" y="3493396"/>
                </a:cubicBezTo>
                <a:cubicBezTo>
                  <a:pt x="4024889" y="3535194"/>
                  <a:pt x="4026489" y="3480021"/>
                  <a:pt x="4023288" y="3543554"/>
                </a:cubicBezTo>
                <a:cubicBezTo>
                  <a:pt x="4024889" y="3560273"/>
                  <a:pt x="4015284" y="3538538"/>
                  <a:pt x="4010481" y="3592040"/>
                </a:cubicBezTo>
                <a:cubicBezTo>
                  <a:pt x="4008880" y="3608759"/>
                  <a:pt x="4015284" y="3625478"/>
                  <a:pt x="4015284" y="3643869"/>
                </a:cubicBezTo>
                <a:cubicBezTo>
                  <a:pt x="4015284" y="3662260"/>
                  <a:pt x="4015284" y="3680652"/>
                  <a:pt x="4015284" y="3699043"/>
                </a:cubicBezTo>
                <a:cubicBezTo>
                  <a:pt x="4015284" y="3717434"/>
                  <a:pt x="4013683" y="3735825"/>
                  <a:pt x="4015284" y="3752544"/>
                </a:cubicBezTo>
                <a:cubicBezTo>
                  <a:pt x="4016884" y="3769264"/>
                  <a:pt x="4028090" y="3785983"/>
                  <a:pt x="4028090" y="3797686"/>
                </a:cubicBezTo>
                <a:cubicBezTo>
                  <a:pt x="4028090" y="3809390"/>
                  <a:pt x="4021687" y="3817749"/>
                  <a:pt x="4018485" y="3827781"/>
                </a:cubicBezTo>
                <a:cubicBezTo>
                  <a:pt x="4015284" y="3837813"/>
                  <a:pt x="4015284" y="3854532"/>
                  <a:pt x="4010481" y="3862891"/>
                </a:cubicBezTo>
                <a:cubicBezTo>
                  <a:pt x="4005679" y="3871251"/>
                  <a:pt x="3996074" y="3869579"/>
                  <a:pt x="3989670" y="3877939"/>
                </a:cubicBezTo>
                <a:cubicBezTo>
                  <a:pt x="3984868" y="3887970"/>
                  <a:pt x="3984868" y="3894658"/>
                  <a:pt x="3970460" y="3909705"/>
                </a:cubicBezTo>
                <a:cubicBezTo>
                  <a:pt x="3964057" y="3919737"/>
                  <a:pt x="3964057" y="3928097"/>
                  <a:pt x="3952851" y="3938128"/>
                </a:cubicBezTo>
                <a:cubicBezTo>
                  <a:pt x="3941645" y="3948160"/>
                  <a:pt x="3917633" y="3959863"/>
                  <a:pt x="3903225" y="3968223"/>
                </a:cubicBezTo>
                <a:cubicBezTo>
                  <a:pt x="3888818" y="3976582"/>
                  <a:pt x="3880813" y="3979926"/>
                  <a:pt x="3866406" y="3984942"/>
                </a:cubicBezTo>
                <a:cubicBezTo>
                  <a:pt x="3855200" y="3988286"/>
                  <a:pt x="3848797" y="3983270"/>
                  <a:pt x="3837591" y="3988286"/>
                </a:cubicBezTo>
                <a:cubicBezTo>
                  <a:pt x="3826385" y="3993302"/>
                  <a:pt x="3808776" y="4011693"/>
                  <a:pt x="3794368" y="4020052"/>
                </a:cubicBezTo>
                <a:cubicBezTo>
                  <a:pt x="3779961" y="4030084"/>
                  <a:pt x="3768755" y="4033428"/>
                  <a:pt x="3754347" y="4048475"/>
                </a:cubicBezTo>
                <a:cubicBezTo>
                  <a:pt x="3738339" y="4073554"/>
                  <a:pt x="3725532" y="4090273"/>
                  <a:pt x="3703121" y="4110336"/>
                </a:cubicBezTo>
                <a:cubicBezTo>
                  <a:pt x="3691915" y="4120368"/>
                  <a:pt x="3683911" y="4130400"/>
                  <a:pt x="3669503" y="4135415"/>
                </a:cubicBezTo>
                <a:cubicBezTo>
                  <a:pt x="3656696" y="4140431"/>
                  <a:pt x="3639087" y="4165510"/>
                  <a:pt x="3639087" y="4165510"/>
                </a:cubicBezTo>
                <a:cubicBezTo>
                  <a:pt x="3629482" y="4173870"/>
                  <a:pt x="3607070" y="4170526"/>
                  <a:pt x="3602268" y="4178885"/>
                </a:cubicBezTo>
                <a:cubicBezTo>
                  <a:pt x="3594264" y="4187245"/>
                  <a:pt x="3592663" y="4203964"/>
                  <a:pt x="3592663" y="4213996"/>
                </a:cubicBezTo>
                <a:cubicBezTo>
                  <a:pt x="3591062" y="4220684"/>
                  <a:pt x="3602268" y="4239075"/>
                  <a:pt x="3602268" y="4239075"/>
                </a:cubicBezTo>
                <a:cubicBezTo>
                  <a:pt x="3603869" y="4247434"/>
                  <a:pt x="3610272" y="4240747"/>
                  <a:pt x="3615075" y="4255794"/>
                </a:cubicBezTo>
                <a:cubicBezTo>
                  <a:pt x="3616675" y="4264154"/>
                  <a:pt x="3613474" y="4279201"/>
                  <a:pt x="3616675" y="4290904"/>
                </a:cubicBezTo>
                <a:cubicBezTo>
                  <a:pt x="3619877" y="4302608"/>
                  <a:pt x="3629482" y="4314311"/>
                  <a:pt x="3634285" y="4329359"/>
                </a:cubicBezTo>
                <a:cubicBezTo>
                  <a:pt x="3639087" y="4347750"/>
                  <a:pt x="3645491" y="4354438"/>
                  <a:pt x="3643890" y="4386204"/>
                </a:cubicBezTo>
                <a:cubicBezTo>
                  <a:pt x="3645491" y="4402923"/>
                  <a:pt x="3647091" y="4417971"/>
                  <a:pt x="3645491" y="4429674"/>
                </a:cubicBezTo>
                <a:cubicBezTo>
                  <a:pt x="3643890" y="4441378"/>
                  <a:pt x="3635885" y="4448065"/>
                  <a:pt x="3634285" y="4456425"/>
                </a:cubicBezTo>
                <a:cubicBezTo>
                  <a:pt x="3632684" y="4464785"/>
                  <a:pt x="3635885" y="4474816"/>
                  <a:pt x="3634285" y="4484848"/>
                </a:cubicBezTo>
                <a:cubicBezTo>
                  <a:pt x="3632684" y="4494879"/>
                  <a:pt x="3634285" y="4506583"/>
                  <a:pt x="3627881" y="4516614"/>
                </a:cubicBezTo>
                <a:cubicBezTo>
                  <a:pt x="3618276" y="4526646"/>
                  <a:pt x="3607070" y="4531662"/>
                  <a:pt x="3595865" y="4541693"/>
                </a:cubicBezTo>
                <a:cubicBezTo>
                  <a:pt x="3583058" y="4553397"/>
                  <a:pt x="3576655" y="4545037"/>
                  <a:pt x="3562247" y="4555069"/>
                </a:cubicBezTo>
                <a:cubicBezTo>
                  <a:pt x="3551041" y="4560084"/>
                  <a:pt x="3533432" y="4566772"/>
                  <a:pt x="3519024" y="4575132"/>
                </a:cubicBezTo>
                <a:cubicBezTo>
                  <a:pt x="3506218" y="4580148"/>
                  <a:pt x="3496613" y="4576804"/>
                  <a:pt x="3485407" y="4581819"/>
                </a:cubicBezTo>
                <a:cubicBezTo>
                  <a:pt x="3472600" y="4586835"/>
                  <a:pt x="3451789" y="4610242"/>
                  <a:pt x="3451789" y="4610242"/>
                </a:cubicBezTo>
                <a:cubicBezTo>
                  <a:pt x="3446987" y="4616930"/>
                  <a:pt x="3434180" y="4628633"/>
                  <a:pt x="3434180" y="4636993"/>
                </a:cubicBezTo>
                <a:cubicBezTo>
                  <a:pt x="3434180" y="4650368"/>
                  <a:pt x="3446987" y="4655384"/>
                  <a:pt x="3446987" y="4655384"/>
                </a:cubicBezTo>
                <a:cubicBezTo>
                  <a:pt x="3448588" y="4662072"/>
                  <a:pt x="3469399" y="4608570"/>
                  <a:pt x="3462995" y="4631977"/>
                </a:cubicBezTo>
                <a:cubicBezTo>
                  <a:pt x="3464596" y="4633649"/>
                  <a:pt x="3461394" y="4647025"/>
                  <a:pt x="3458193" y="4662072"/>
                </a:cubicBezTo>
                <a:cubicBezTo>
                  <a:pt x="3454991" y="4677119"/>
                  <a:pt x="3451789" y="4700526"/>
                  <a:pt x="3448588" y="4717245"/>
                </a:cubicBezTo>
                <a:cubicBezTo>
                  <a:pt x="3445386" y="4733965"/>
                  <a:pt x="3442184" y="4747340"/>
                  <a:pt x="3437382" y="4760715"/>
                </a:cubicBezTo>
                <a:cubicBezTo>
                  <a:pt x="3432579" y="4774091"/>
                  <a:pt x="3430978" y="4784122"/>
                  <a:pt x="3422974" y="4797498"/>
                </a:cubicBezTo>
                <a:cubicBezTo>
                  <a:pt x="3418172" y="4817561"/>
                  <a:pt x="3402163" y="4834280"/>
                  <a:pt x="3386155" y="4845984"/>
                </a:cubicBezTo>
                <a:cubicBezTo>
                  <a:pt x="3371748" y="4856015"/>
                  <a:pt x="3362143" y="4866047"/>
                  <a:pt x="3346134" y="4871063"/>
                </a:cubicBezTo>
                <a:cubicBezTo>
                  <a:pt x="3334928" y="4882766"/>
                  <a:pt x="3325323" y="4894470"/>
                  <a:pt x="3317319" y="4911189"/>
                </a:cubicBezTo>
                <a:cubicBezTo>
                  <a:pt x="3307714" y="4926236"/>
                  <a:pt x="3298109" y="4951315"/>
                  <a:pt x="3290105" y="4966362"/>
                </a:cubicBezTo>
                <a:cubicBezTo>
                  <a:pt x="3280500" y="4979738"/>
                  <a:pt x="3275697" y="4998129"/>
                  <a:pt x="3264492" y="5006489"/>
                </a:cubicBezTo>
                <a:cubicBezTo>
                  <a:pt x="3254887" y="5016520"/>
                  <a:pt x="3240479" y="5016520"/>
                  <a:pt x="3227672" y="5028224"/>
                </a:cubicBezTo>
                <a:cubicBezTo>
                  <a:pt x="3213265" y="5049959"/>
                  <a:pt x="3206861" y="5054974"/>
                  <a:pt x="3192454" y="5076709"/>
                </a:cubicBezTo>
                <a:cubicBezTo>
                  <a:pt x="3181248" y="5093429"/>
                  <a:pt x="3173244" y="5091757"/>
                  <a:pt x="3155635" y="5103460"/>
                </a:cubicBezTo>
                <a:cubicBezTo>
                  <a:pt x="3144429" y="5113492"/>
                  <a:pt x="3134824" y="5123523"/>
                  <a:pt x="3122017" y="5133555"/>
                </a:cubicBezTo>
                <a:cubicBezTo>
                  <a:pt x="3109210" y="5143586"/>
                  <a:pt x="3094803" y="5155290"/>
                  <a:pt x="3081996" y="5163649"/>
                </a:cubicBezTo>
                <a:cubicBezTo>
                  <a:pt x="3069190" y="5166993"/>
                  <a:pt x="3061185" y="5178697"/>
                  <a:pt x="3048379" y="5183713"/>
                </a:cubicBezTo>
                <a:cubicBezTo>
                  <a:pt x="3041975" y="5185385"/>
                  <a:pt x="3014761" y="5192072"/>
                  <a:pt x="3014761" y="5192072"/>
                </a:cubicBezTo>
                <a:cubicBezTo>
                  <a:pt x="3001954" y="5197088"/>
                  <a:pt x="2989148" y="5203776"/>
                  <a:pt x="2977942" y="5207120"/>
                </a:cubicBezTo>
                <a:cubicBezTo>
                  <a:pt x="2969938" y="5208791"/>
                  <a:pt x="2966736" y="5198760"/>
                  <a:pt x="2961934" y="5198760"/>
                </a:cubicBezTo>
                <a:cubicBezTo>
                  <a:pt x="2957131" y="5198760"/>
                  <a:pt x="2955530" y="5207120"/>
                  <a:pt x="2949127" y="5212135"/>
                </a:cubicBezTo>
                <a:cubicBezTo>
                  <a:pt x="2942723" y="5215479"/>
                  <a:pt x="2933118" y="5218823"/>
                  <a:pt x="2920312" y="5223839"/>
                </a:cubicBezTo>
                <a:cubicBezTo>
                  <a:pt x="2913908" y="5223839"/>
                  <a:pt x="2913908" y="5212135"/>
                  <a:pt x="2909106" y="5212135"/>
                </a:cubicBezTo>
                <a:cubicBezTo>
                  <a:pt x="2904303" y="5212135"/>
                  <a:pt x="2901102" y="5222167"/>
                  <a:pt x="2894698" y="5227183"/>
                </a:cubicBezTo>
                <a:cubicBezTo>
                  <a:pt x="2888295" y="5232198"/>
                  <a:pt x="2880291" y="5238886"/>
                  <a:pt x="2872287" y="5238886"/>
                </a:cubicBezTo>
                <a:cubicBezTo>
                  <a:pt x="2864283" y="5240558"/>
                  <a:pt x="2861081" y="5225511"/>
                  <a:pt x="2846673" y="5223839"/>
                </a:cubicBezTo>
                <a:cubicBezTo>
                  <a:pt x="2832266" y="5222167"/>
                  <a:pt x="2808253" y="5228855"/>
                  <a:pt x="2785842" y="5228855"/>
                </a:cubicBezTo>
                <a:cubicBezTo>
                  <a:pt x="2763430" y="5228855"/>
                  <a:pt x="2731413" y="5220495"/>
                  <a:pt x="2713804" y="5223839"/>
                </a:cubicBezTo>
                <a:cubicBezTo>
                  <a:pt x="2696195" y="5227183"/>
                  <a:pt x="2697796" y="5247246"/>
                  <a:pt x="2680186" y="5252262"/>
                </a:cubicBezTo>
                <a:cubicBezTo>
                  <a:pt x="2662577" y="5257277"/>
                  <a:pt x="2624157" y="5250590"/>
                  <a:pt x="2608149" y="5252262"/>
                </a:cubicBezTo>
                <a:cubicBezTo>
                  <a:pt x="2592140" y="5253933"/>
                  <a:pt x="2592140" y="5253933"/>
                  <a:pt x="2584136" y="5258949"/>
                </a:cubicBezTo>
                <a:cubicBezTo>
                  <a:pt x="2576132" y="5272325"/>
                  <a:pt x="2574531" y="5280684"/>
                  <a:pt x="2555321" y="5279012"/>
                </a:cubicBezTo>
                <a:cubicBezTo>
                  <a:pt x="2542514" y="5277340"/>
                  <a:pt x="2524905" y="5273997"/>
                  <a:pt x="2524905" y="5273997"/>
                </a:cubicBezTo>
                <a:cubicBezTo>
                  <a:pt x="2515300" y="5268981"/>
                  <a:pt x="2526506" y="5260621"/>
                  <a:pt x="2516901" y="5253933"/>
                </a:cubicBezTo>
                <a:cubicBezTo>
                  <a:pt x="2512099" y="5250590"/>
                  <a:pt x="2497691" y="5257277"/>
                  <a:pt x="2492889" y="5252262"/>
                </a:cubicBezTo>
                <a:cubicBezTo>
                  <a:pt x="2488086" y="5247246"/>
                  <a:pt x="2492889" y="5227183"/>
                  <a:pt x="2488086" y="5223839"/>
                </a:cubicBezTo>
                <a:cubicBezTo>
                  <a:pt x="2483284" y="5220495"/>
                  <a:pt x="2467275" y="5228855"/>
                  <a:pt x="2462473" y="5232198"/>
                </a:cubicBezTo>
                <a:cubicBezTo>
                  <a:pt x="2454468" y="5228855"/>
                  <a:pt x="2467275" y="5258949"/>
                  <a:pt x="2459271" y="5248918"/>
                </a:cubicBezTo>
                <a:cubicBezTo>
                  <a:pt x="2457670" y="5247246"/>
                  <a:pt x="2452868" y="5227183"/>
                  <a:pt x="2452868" y="5218823"/>
                </a:cubicBezTo>
                <a:cubicBezTo>
                  <a:pt x="2452868" y="5210463"/>
                  <a:pt x="2465674" y="5208791"/>
                  <a:pt x="2462473" y="5198760"/>
                </a:cubicBezTo>
                <a:cubicBezTo>
                  <a:pt x="2459271" y="5188728"/>
                  <a:pt x="2433658" y="5168665"/>
                  <a:pt x="2428855" y="5158634"/>
                </a:cubicBezTo>
                <a:cubicBezTo>
                  <a:pt x="2425653" y="5146930"/>
                  <a:pt x="2425653" y="5141914"/>
                  <a:pt x="2428855" y="5133555"/>
                </a:cubicBezTo>
                <a:cubicBezTo>
                  <a:pt x="2433658" y="5126867"/>
                  <a:pt x="2449666" y="5130211"/>
                  <a:pt x="2452868" y="5118507"/>
                </a:cubicBezTo>
                <a:cubicBezTo>
                  <a:pt x="2454468" y="5108476"/>
                  <a:pt x="2457670" y="5081725"/>
                  <a:pt x="2449666" y="5058318"/>
                </a:cubicBezTo>
                <a:cubicBezTo>
                  <a:pt x="2443263" y="5039927"/>
                  <a:pt x="2422452" y="5024880"/>
                  <a:pt x="2414448" y="5011504"/>
                </a:cubicBezTo>
                <a:cubicBezTo>
                  <a:pt x="2406443" y="4998129"/>
                  <a:pt x="2401641" y="4986425"/>
                  <a:pt x="2396838" y="4976394"/>
                </a:cubicBezTo>
                <a:cubicBezTo>
                  <a:pt x="2392036" y="4963018"/>
                  <a:pt x="2388834" y="4958003"/>
                  <a:pt x="2385633" y="4947971"/>
                </a:cubicBezTo>
                <a:cubicBezTo>
                  <a:pt x="2382431" y="4937940"/>
                  <a:pt x="2376028" y="4929580"/>
                  <a:pt x="2372826" y="4917876"/>
                </a:cubicBezTo>
                <a:cubicBezTo>
                  <a:pt x="2368023" y="4906173"/>
                  <a:pt x="2368023" y="4891126"/>
                  <a:pt x="2363221" y="4881094"/>
                </a:cubicBezTo>
                <a:cubicBezTo>
                  <a:pt x="2358418" y="4869391"/>
                  <a:pt x="2353616" y="4861031"/>
                  <a:pt x="2342410" y="4845984"/>
                </a:cubicBezTo>
                <a:cubicBezTo>
                  <a:pt x="2331204" y="4829264"/>
                  <a:pt x="2303990" y="4804186"/>
                  <a:pt x="2291183" y="4787466"/>
                </a:cubicBezTo>
                <a:cubicBezTo>
                  <a:pt x="2278377" y="4770747"/>
                  <a:pt x="2271973" y="4760715"/>
                  <a:pt x="2263969" y="4743996"/>
                </a:cubicBezTo>
                <a:cubicBezTo>
                  <a:pt x="2257566" y="4723933"/>
                  <a:pt x="2251162" y="4703870"/>
                  <a:pt x="2244759" y="4683807"/>
                </a:cubicBezTo>
                <a:cubicBezTo>
                  <a:pt x="2243158" y="4677119"/>
                  <a:pt x="2238356" y="4663744"/>
                  <a:pt x="2238356" y="4663744"/>
                </a:cubicBezTo>
                <a:cubicBezTo>
                  <a:pt x="2236755" y="4653712"/>
                  <a:pt x="2233553" y="4655384"/>
                  <a:pt x="2227150" y="4625290"/>
                </a:cubicBezTo>
                <a:cubicBezTo>
                  <a:pt x="2223948" y="4605226"/>
                  <a:pt x="2225549" y="4565100"/>
                  <a:pt x="2222347" y="4546709"/>
                </a:cubicBezTo>
                <a:cubicBezTo>
                  <a:pt x="2219146" y="4528318"/>
                  <a:pt x="2212742" y="4524974"/>
                  <a:pt x="2209541" y="4514942"/>
                </a:cubicBezTo>
                <a:cubicBezTo>
                  <a:pt x="2206339" y="4504911"/>
                  <a:pt x="2201536" y="4494879"/>
                  <a:pt x="2199936" y="4483176"/>
                </a:cubicBezTo>
                <a:cubicBezTo>
                  <a:pt x="2196734" y="4471472"/>
                  <a:pt x="2209541" y="4476488"/>
                  <a:pt x="2203137" y="4444722"/>
                </a:cubicBezTo>
                <a:cubicBezTo>
                  <a:pt x="2203137" y="4434690"/>
                  <a:pt x="2196734" y="4428002"/>
                  <a:pt x="2198335" y="4419643"/>
                </a:cubicBezTo>
                <a:cubicBezTo>
                  <a:pt x="2199936" y="4411283"/>
                  <a:pt x="2212742" y="4404595"/>
                  <a:pt x="2207940" y="4391220"/>
                </a:cubicBezTo>
                <a:cubicBezTo>
                  <a:pt x="2203137" y="4377845"/>
                  <a:pt x="2182326" y="4351094"/>
                  <a:pt x="2174322" y="4336046"/>
                </a:cubicBezTo>
                <a:cubicBezTo>
                  <a:pt x="2166318" y="4320999"/>
                  <a:pt x="2163116" y="4310968"/>
                  <a:pt x="2155112" y="4295920"/>
                </a:cubicBezTo>
                <a:cubicBezTo>
                  <a:pt x="2147108" y="4279201"/>
                  <a:pt x="2132700" y="4260810"/>
                  <a:pt x="2126297" y="4244091"/>
                </a:cubicBezTo>
                <a:cubicBezTo>
                  <a:pt x="2118293" y="4227371"/>
                  <a:pt x="2108688" y="4213996"/>
                  <a:pt x="2102285" y="4198949"/>
                </a:cubicBezTo>
                <a:cubicBezTo>
                  <a:pt x="2097482" y="4183901"/>
                  <a:pt x="2095881" y="4170526"/>
                  <a:pt x="2091079" y="4155478"/>
                </a:cubicBezTo>
                <a:cubicBezTo>
                  <a:pt x="2086276" y="4140431"/>
                  <a:pt x="2078272" y="4130400"/>
                  <a:pt x="2070268" y="4118696"/>
                </a:cubicBezTo>
                <a:cubicBezTo>
                  <a:pt x="2062264" y="4106993"/>
                  <a:pt x="2054260" y="4101977"/>
                  <a:pt x="2046255" y="4088601"/>
                </a:cubicBezTo>
                <a:cubicBezTo>
                  <a:pt x="2036650" y="4071882"/>
                  <a:pt x="2020642" y="4071882"/>
                  <a:pt x="2017440" y="4035100"/>
                </a:cubicBezTo>
                <a:cubicBezTo>
                  <a:pt x="2012638" y="4016709"/>
                  <a:pt x="2014239" y="3994974"/>
                  <a:pt x="2015839" y="3979926"/>
                </a:cubicBezTo>
                <a:cubicBezTo>
                  <a:pt x="2017440" y="3964879"/>
                  <a:pt x="2022243" y="3961535"/>
                  <a:pt x="2022243" y="3948160"/>
                </a:cubicBezTo>
                <a:cubicBezTo>
                  <a:pt x="2022243" y="3934784"/>
                  <a:pt x="2017440" y="3908033"/>
                  <a:pt x="2020642" y="3894658"/>
                </a:cubicBezTo>
                <a:cubicBezTo>
                  <a:pt x="2023844" y="3881283"/>
                  <a:pt x="2039852" y="3877939"/>
                  <a:pt x="2044655" y="3867907"/>
                </a:cubicBezTo>
                <a:cubicBezTo>
                  <a:pt x="2047856" y="3857876"/>
                  <a:pt x="2046255" y="3841156"/>
                  <a:pt x="2046255" y="3829453"/>
                </a:cubicBezTo>
                <a:cubicBezTo>
                  <a:pt x="2047856" y="3816078"/>
                  <a:pt x="2054260" y="3799358"/>
                  <a:pt x="2055860" y="3787655"/>
                </a:cubicBezTo>
                <a:cubicBezTo>
                  <a:pt x="2059062" y="3774279"/>
                  <a:pt x="2059062" y="3754216"/>
                  <a:pt x="2059062" y="3754216"/>
                </a:cubicBezTo>
                <a:cubicBezTo>
                  <a:pt x="2060863" y="3748887"/>
                  <a:pt x="2062664" y="3755470"/>
                  <a:pt x="2073470" y="3744185"/>
                </a:cubicBezTo>
                <a:cubicBezTo>
                  <a:pt x="2076671" y="3735825"/>
                  <a:pt x="2076671" y="3710746"/>
                  <a:pt x="2083075" y="3702387"/>
                </a:cubicBezTo>
                <a:cubicBezTo>
                  <a:pt x="2089478" y="3694027"/>
                  <a:pt x="2105486" y="3697371"/>
                  <a:pt x="2111890" y="3689011"/>
                </a:cubicBezTo>
                <a:cubicBezTo>
                  <a:pt x="2118293" y="3680652"/>
                  <a:pt x="2111890" y="3660589"/>
                  <a:pt x="2118293" y="3652229"/>
                </a:cubicBezTo>
                <a:cubicBezTo>
                  <a:pt x="2124696" y="3643869"/>
                  <a:pt x="2143906" y="3650557"/>
                  <a:pt x="2150310" y="3637182"/>
                </a:cubicBezTo>
                <a:cubicBezTo>
                  <a:pt x="2156713" y="3627150"/>
                  <a:pt x="2166318" y="3605415"/>
                  <a:pt x="2159915" y="3566961"/>
                </a:cubicBezTo>
                <a:cubicBezTo>
                  <a:pt x="2161515" y="3550241"/>
                  <a:pt x="2166318" y="3543554"/>
                  <a:pt x="2164717" y="3531850"/>
                </a:cubicBezTo>
                <a:cubicBezTo>
                  <a:pt x="2163116" y="3520147"/>
                  <a:pt x="2151910" y="3510115"/>
                  <a:pt x="2145507" y="3498412"/>
                </a:cubicBezTo>
                <a:cubicBezTo>
                  <a:pt x="2139104" y="3486708"/>
                  <a:pt x="2134301" y="3476677"/>
                  <a:pt x="2127898" y="3461629"/>
                </a:cubicBezTo>
                <a:cubicBezTo>
                  <a:pt x="2121495" y="3446582"/>
                  <a:pt x="2111890" y="3418159"/>
                  <a:pt x="2110289" y="3406456"/>
                </a:cubicBezTo>
                <a:cubicBezTo>
                  <a:pt x="2113190" y="3402381"/>
                  <a:pt x="2118293" y="3412726"/>
                  <a:pt x="2113490" y="3386393"/>
                </a:cubicBezTo>
                <a:cubicBezTo>
                  <a:pt x="2116692" y="3379705"/>
                  <a:pt x="2123095" y="3374689"/>
                  <a:pt x="2126297" y="3368002"/>
                </a:cubicBezTo>
                <a:cubicBezTo>
                  <a:pt x="2129499" y="3361314"/>
                  <a:pt x="2139104" y="3361314"/>
                  <a:pt x="2135902" y="3346267"/>
                </a:cubicBezTo>
                <a:cubicBezTo>
                  <a:pt x="2132700" y="3331219"/>
                  <a:pt x="2110289" y="3297781"/>
                  <a:pt x="2103885" y="3281061"/>
                </a:cubicBezTo>
                <a:cubicBezTo>
                  <a:pt x="2097482" y="3264342"/>
                  <a:pt x="2100684" y="3255983"/>
                  <a:pt x="2094280" y="3240935"/>
                </a:cubicBezTo>
                <a:cubicBezTo>
                  <a:pt x="2087877" y="3225888"/>
                  <a:pt x="2076671" y="3219200"/>
                  <a:pt x="2065465" y="3192449"/>
                </a:cubicBezTo>
                <a:cubicBezTo>
                  <a:pt x="2054260" y="3152323"/>
                  <a:pt x="2060663" y="3102165"/>
                  <a:pt x="2027045" y="3078759"/>
                </a:cubicBezTo>
                <a:cubicBezTo>
                  <a:pt x="2017440" y="3055352"/>
                  <a:pt x="2014239" y="3052008"/>
                  <a:pt x="2003033" y="3040304"/>
                </a:cubicBezTo>
                <a:cubicBezTo>
                  <a:pt x="1995029" y="3030273"/>
                  <a:pt x="1985424" y="3031945"/>
                  <a:pt x="1974218" y="3021913"/>
                </a:cubicBezTo>
                <a:cubicBezTo>
                  <a:pt x="1961411" y="2983459"/>
                  <a:pt x="1967814" y="3005194"/>
                  <a:pt x="1938999" y="2975099"/>
                </a:cubicBezTo>
                <a:cubicBezTo>
                  <a:pt x="1929394" y="2965068"/>
                  <a:pt x="1910184" y="2941661"/>
                  <a:pt x="1900579" y="2931629"/>
                </a:cubicBezTo>
                <a:cubicBezTo>
                  <a:pt x="1878168" y="2908222"/>
                  <a:pt x="1890974" y="2903206"/>
                  <a:pt x="1866962" y="2894847"/>
                </a:cubicBezTo>
                <a:cubicBezTo>
                  <a:pt x="1857357" y="2881471"/>
                  <a:pt x="1854155" y="2861408"/>
                  <a:pt x="1847752" y="2849705"/>
                </a:cubicBezTo>
                <a:cubicBezTo>
                  <a:pt x="1841348" y="2838001"/>
                  <a:pt x="1833344" y="2831314"/>
                  <a:pt x="1828542" y="2824626"/>
                </a:cubicBezTo>
                <a:cubicBezTo>
                  <a:pt x="1826941" y="2817938"/>
                  <a:pt x="1822138" y="2804563"/>
                  <a:pt x="1822138" y="2804563"/>
                </a:cubicBezTo>
                <a:cubicBezTo>
                  <a:pt x="1822138" y="2796203"/>
                  <a:pt x="1809332" y="2789515"/>
                  <a:pt x="1814134" y="2781156"/>
                </a:cubicBezTo>
                <a:cubicBezTo>
                  <a:pt x="1817336" y="2777812"/>
                  <a:pt x="1831743" y="2786172"/>
                  <a:pt x="1838147" y="2781156"/>
                </a:cubicBezTo>
                <a:cubicBezTo>
                  <a:pt x="1844550" y="2776140"/>
                  <a:pt x="1850953" y="2761093"/>
                  <a:pt x="1854155" y="2751061"/>
                </a:cubicBezTo>
                <a:cubicBezTo>
                  <a:pt x="1858958" y="2739358"/>
                  <a:pt x="1858958" y="2730998"/>
                  <a:pt x="1862159" y="2719295"/>
                </a:cubicBezTo>
                <a:cubicBezTo>
                  <a:pt x="1862159" y="2709263"/>
                  <a:pt x="1854155" y="2702575"/>
                  <a:pt x="1854155" y="2694216"/>
                </a:cubicBezTo>
                <a:cubicBezTo>
                  <a:pt x="1852554" y="2687528"/>
                  <a:pt x="1862159" y="2679168"/>
                  <a:pt x="1866962" y="2664121"/>
                </a:cubicBezTo>
                <a:cubicBezTo>
                  <a:pt x="1866962" y="2655761"/>
                  <a:pt x="1857357" y="2649074"/>
                  <a:pt x="1858958" y="2639042"/>
                </a:cubicBezTo>
                <a:cubicBezTo>
                  <a:pt x="1860558" y="2629011"/>
                  <a:pt x="1874966" y="2615635"/>
                  <a:pt x="1879768" y="2603932"/>
                </a:cubicBezTo>
                <a:cubicBezTo>
                  <a:pt x="1886172" y="2588884"/>
                  <a:pt x="1890974" y="2590556"/>
                  <a:pt x="1886172" y="2565477"/>
                </a:cubicBezTo>
                <a:cubicBezTo>
                  <a:pt x="1887773" y="2550430"/>
                  <a:pt x="1889373" y="2525351"/>
                  <a:pt x="1887773" y="2510304"/>
                </a:cubicBezTo>
                <a:cubicBezTo>
                  <a:pt x="1886172" y="2495257"/>
                  <a:pt x="1878168" y="2483553"/>
                  <a:pt x="1876567" y="2473522"/>
                </a:cubicBezTo>
                <a:cubicBezTo>
                  <a:pt x="1874966" y="2463490"/>
                  <a:pt x="1878168" y="2448443"/>
                  <a:pt x="1873365" y="2445099"/>
                </a:cubicBezTo>
                <a:cubicBezTo>
                  <a:pt x="1868563" y="2441755"/>
                  <a:pt x="1855756" y="2455130"/>
                  <a:pt x="1847752" y="2450115"/>
                </a:cubicBezTo>
                <a:cubicBezTo>
                  <a:pt x="1839747" y="2436739"/>
                  <a:pt x="1830142" y="2423364"/>
                  <a:pt x="1822138" y="2409988"/>
                </a:cubicBezTo>
                <a:cubicBezTo>
                  <a:pt x="1817336" y="2403301"/>
                  <a:pt x="1809332" y="2389925"/>
                  <a:pt x="1809332" y="2389925"/>
                </a:cubicBezTo>
                <a:cubicBezTo>
                  <a:pt x="1804529" y="2386581"/>
                  <a:pt x="1815735" y="2381566"/>
                  <a:pt x="1782117" y="2383238"/>
                </a:cubicBezTo>
                <a:cubicBezTo>
                  <a:pt x="1777315" y="2383238"/>
                  <a:pt x="1786920" y="2391597"/>
                  <a:pt x="1777315" y="2394941"/>
                </a:cubicBezTo>
                <a:cubicBezTo>
                  <a:pt x="1767710" y="2398285"/>
                  <a:pt x="1740496" y="2398285"/>
                  <a:pt x="1727689" y="2399957"/>
                </a:cubicBezTo>
                <a:cubicBezTo>
                  <a:pt x="1714882" y="2401629"/>
                  <a:pt x="1705277" y="2403301"/>
                  <a:pt x="1695672" y="2403301"/>
                </a:cubicBezTo>
                <a:cubicBezTo>
                  <a:pt x="1686067" y="2403301"/>
                  <a:pt x="1682866" y="2403301"/>
                  <a:pt x="1671660" y="2404973"/>
                </a:cubicBezTo>
                <a:cubicBezTo>
                  <a:pt x="1660454" y="2406645"/>
                  <a:pt x="1638042" y="2416676"/>
                  <a:pt x="1626836" y="2415004"/>
                </a:cubicBezTo>
                <a:cubicBezTo>
                  <a:pt x="1615630" y="2413332"/>
                  <a:pt x="1610828" y="2403301"/>
                  <a:pt x="1604425" y="2396613"/>
                </a:cubicBezTo>
                <a:cubicBezTo>
                  <a:pt x="1598021" y="2388253"/>
                  <a:pt x="1596420" y="2384910"/>
                  <a:pt x="1588416" y="2373206"/>
                </a:cubicBezTo>
                <a:cubicBezTo>
                  <a:pt x="1585215" y="2363174"/>
                  <a:pt x="1586815" y="2349799"/>
                  <a:pt x="1583614" y="2339768"/>
                </a:cubicBezTo>
                <a:cubicBezTo>
                  <a:pt x="1580412" y="2329736"/>
                  <a:pt x="1575610" y="2326392"/>
                  <a:pt x="1566005" y="2314689"/>
                </a:cubicBezTo>
                <a:cubicBezTo>
                  <a:pt x="1556400" y="2304657"/>
                  <a:pt x="1535589" y="2277906"/>
                  <a:pt x="1522782" y="2269547"/>
                </a:cubicBezTo>
                <a:cubicBezTo>
                  <a:pt x="1509975" y="2261187"/>
                  <a:pt x="1497169" y="2267875"/>
                  <a:pt x="1492366" y="2264531"/>
                </a:cubicBezTo>
                <a:cubicBezTo>
                  <a:pt x="1487564" y="2261187"/>
                  <a:pt x="1497169" y="2252827"/>
                  <a:pt x="1492366" y="2249484"/>
                </a:cubicBezTo>
                <a:cubicBezTo>
                  <a:pt x="1487564" y="2246140"/>
                  <a:pt x="1469954" y="2242796"/>
                  <a:pt x="1465152" y="2244468"/>
                </a:cubicBezTo>
                <a:cubicBezTo>
                  <a:pt x="1461534" y="2245727"/>
                  <a:pt x="1461550" y="2252679"/>
                  <a:pt x="1459768" y="2256567"/>
                </a:cubicBezTo>
                <a:cubicBezTo>
                  <a:pt x="1457472" y="2256084"/>
                  <a:pt x="1452847" y="2256440"/>
                  <a:pt x="1444341" y="2257843"/>
                </a:cubicBezTo>
                <a:cubicBezTo>
                  <a:pt x="1429933" y="2257843"/>
                  <a:pt x="1388312" y="2262859"/>
                  <a:pt x="1367501" y="2264531"/>
                </a:cubicBezTo>
                <a:cubicBezTo>
                  <a:pt x="1346690" y="2266203"/>
                  <a:pt x="1332282" y="2269547"/>
                  <a:pt x="1319476" y="2272891"/>
                </a:cubicBezTo>
                <a:cubicBezTo>
                  <a:pt x="1306669" y="2276234"/>
                  <a:pt x="1300266" y="2279578"/>
                  <a:pt x="1290661" y="2284594"/>
                </a:cubicBezTo>
                <a:cubicBezTo>
                  <a:pt x="1281056" y="2289610"/>
                  <a:pt x="1277854" y="2302985"/>
                  <a:pt x="1263447" y="2308001"/>
                </a:cubicBezTo>
                <a:cubicBezTo>
                  <a:pt x="1249039" y="2313017"/>
                  <a:pt x="1217022" y="2306329"/>
                  <a:pt x="1207417" y="2309673"/>
                </a:cubicBezTo>
                <a:cubicBezTo>
                  <a:pt x="1194611" y="2313017"/>
                  <a:pt x="1213821" y="2319704"/>
                  <a:pt x="1201014" y="2324720"/>
                </a:cubicBezTo>
                <a:cubicBezTo>
                  <a:pt x="1194611" y="2326392"/>
                  <a:pt x="1175401" y="2328064"/>
                  <a:pt x="1175401" y="2328064"/>
                </a:cubicBezTo>
                <a:cubicBezTo>
                  <a:pt x="1165796" y="2333080"/>
                  <a:pt x="1160993" y="2341439"/>
                  <a:pt x="1146585" y="2349799"/>
                </a:cubicBezTo>
                <a:cubicBezTo>
                  <a:pt x="1136980" y="2354815"/>
                  <a:pt x="1127375" y="2351471"/>
                  <a:pt x="1117770" y="2354815"/>
                </a:cubicBezTo>
                <a:cubicBezTo>
                  <a:pt x="1108165" y="2358159"/>
                  <a:pt x="1093758" y="2364846"/>
                  <a:pt x="1084153" y="2369862"/>
                </a:cubicBezTo>
                <a:cubicBezTo>
                  <a:pt x="1071346" y="2371534"/>
                  <a:pt x="1068145" y="2384910"/>
                  <a:pt x="1055338" y="2383238"/>
                </a:cubicBezTo>
                <a:cubicBezTo>
                  <a:pt x="1047334" y="2383238"/>
                  <a:pt x="1039329" y="2376550"/>
                  <a:pt x="1031325" y="2373206"/>
                </a:cubicBezTo>
                <a:cubicBezTo>
                  <a:pt x="1023321" y="2369862"/>
                  <a:pt x="1018519" y="2366518"/>
                  <a:pt x="1008914" y="2364846"/>
                </a:cubicBezTo>
                <a:cubicBezTo>
                  <a:pt x="999309" y="2363174"/>
                  <a:pt x="988103" y="2361503"/>
                  <a:pt x="975296" y="2358159"/>
                </a:cubicBezTo>
                <a:cubicBezTo>
                  <a:pt x="962489" y="2354815"/>
                  <a:pt x="949683" y="2348127"/>
                  <a:pt x="927271" y="2348127"/>
                </a:cubicBezTo>
                <a:cubicBezTo>
                  <a:pt x="904859" y="2346455"/>
                  <a:pt x="882447" y="2346455"/>
                  <a:pt x="840826" y="2354815"/>
                </a:cubicBezTo>
                <a:cubicBezTo>
                  <a:pt x="816813" y="2358159"/>
                  <a:pt x="800805" y="2361503"/>
                  <a:pt x="786397" y="2364846"/>
                </a:cubicBezTo>
                <a:cubicBezTo>
                  <a:pt x="771990" y="2368190"/>
                  <a:pt x="768788" y="2373206"/>
                  <a:pt x="757582" y="2378222"/>
                </a:cubicBezTo>
                <a:cubicBezTo>
                  <a:pt x="746376" y="2383238"/>
                  <a:pt x="731969" y="2388253"/>
                  <a:pt x="719162" y="2393269"/>
                </a:cubicBezTo>
                <a:cubicBezTo>
                  <a:pt x="706356" y="2398285"/>
                  <a:pt x="688746" y="2408316"/>
                  <a:pt x="675940" y="2409988"/>
                </a:cubicBezTo>
                <a:cubicBezTo>
                  <a:pt x="661532" y="2409988"/>
                  <a:pt x="655129" y="2404973"/>
                  <a:pt x="643923" y="2399957"/>
                </a:cubicBezTo>
                <a:cubicBezTo>
                  <a:pt x="632717" y="2394941"/>
                  <a:pt x="623112" y="2389925"/>
                  <a:pt x="611906" y="2383238"/>
                </a:cubicBezTo>
                <a:cubicBezTo>
                  <a:pt x="599100" y="2374878"/>
                  <a:pt x="587894" y="2361503"/>
                  <a:pt x="573486" y="2356487"/>
                </a:cubicBezTo>
                <a:cubicBezTo>
                  <a:pt x="560679" y="2351471"/>
                  <a:pt x="543070" y="2339768"/>
                  <a:pt x="543070" y="2339768"/>
                </a:cubicBezTo>
                <a:cubicBezTo>
                  <a:pt x="531864" y="2331408"/>
                  <a:pt x="512654" y="2308001"/>
                  <a:pt x="499848" y="2299641"/>
                </a:cubicBezTo>
                <a:cubicBezTo>
                  <a:pt x="488642" y="2289610"/>
                  <a:pt x="480638" y="2284594"/>
                  <a:pt x="474234" y="2279578"/>
                </a:cubicBezTo>
                <a:cubicBezTo>
                  <a:pt x="467831" y="2274562"/>
                  <a:pt x="456625" y="2264531"/>
                  <a:pt x="456625" y="2264531"/>
                </a:cubicBezTo>
                <a:cubicBezTo>
                  <a:pt x="450222" y="2257843"/>
                  <a:pt x="434213" y="2249484"/>
                  <a:pt x="408600" y="2229420"/>
                </a:cubicBezTo>
                <a:cubicBezTo>
                  <a:pt x="392592" y="2219389"/>
                  <a:pt x="371781" y="2209357"/>
                  <a:pt x="360575" y="2202670"/>
                </a:cubicBezTo>
                <a:cubicBezTo>
                  <a:pt x="349369" y="2195982"/>
                  <a:pt x="346167" y="2192638"/>
                  <a:pt x="341365" y="2187622"/>
                </a:cubicBezTo>
                <a:cubicBezTo>
                  <a:pt x="336562" y="2182607"/>
                  <a:pt x="331760" y="2172575"/>
                  <a:pt x="326957" y="2169231"/>
                </a:cubicBezTo>
                <a:cubicBezTo>
                  <a:pt x="322155" y="2165887"/>
                  <a:pt x="309348" y="2172575"/>
                  <a:pt x="306147" y="2169231"/>
                </a:cubicBezTo>
                <a:cubicBezTo>
                  <a:pt x="302945" y="2165887"/>
                  <a:pt x="306147" y="2154184"/>
                  <a:pt x="304546" y="2149168"/>
                </a:cubicBezTo>
                <a:cubicBezTo>
                  <a:pt x="302945" y="2142480"/>
                  <a:pt x="298142" y="2154184"/>
                  <a:pt x="293340" y="2137465"/>
                </a:cubicBezTo>
                <a:cubicBezTo>
                  <a:pt x="290138" y="2130777"/>
                  <a:pt x="285336" y="2117401"/>
                  <a:pt x="283735" y="2109042"/>
                </a:cubicBezTo>
                <a:cubicBezTo>
                  <a:pt x="282134" y="2100682"/>
                  <a:pt x="286936" y="2093995"/>
                  <a:pt x="286936" y="2087307"/>
                </a:cubicBezTo>
                <a:cubicBezTo>
                  <a:pt x="286936" y="2080619"/>
                  <a:pt x="288537" y="2070588"/>
                  <a:pt x="286936" y="2063900"/>
                </a:cubicBezTo>
                <a:cubicBezTo>
                  <a:pt x="285336" y="2057212"/>
                  <a:pt x="277331" y="2052196"/>
                  <a:pt x="272529" y="2048853"/>
                </a:cubicBezTo>
                <a:cubicBezTo>
                  <a:pt x="269327" y="2043837"/>
                  <a:pt x="254920" y="2045509"/>
                  <a:pt x="253319" y="2038821"/>
                </a:cubicBezTo>
                <a:cubicBezTo>
                  <a:pt x="251718" y="2032133"/>
                  <a:pt x="261323" y="2015414"/>
                  <a:pt x="259722" y="2008726"/>
                </a:cubicBezTo>
                <a:cubicBezTo>
                  <a:pt x="253319" y="2007054"/>
                  <a:pt x="246916" y="2003711"/>
                  <a:pt x="240512" y="2002039"/>
                </a:cubicBezTo>
                <a:cubicBezTo>
                  <a:pt x="234109" y="1998695"/>
                  <a:pt x="238911" y="2002039"/>
                  <a:pt x="224504" y="1993679"/>
                </a:cubicBezTo>
                <a:cubicBezTo>
                  <a:pt x="216500" y="1986991"/>
                  <a:pt x="195689" y="1971944"/>
                  <a:pt x="187685" y="1963584"/>
                </a:cubicBezTo>
                <a:cubicBezTo>
                  <a:pt x="179680" y="1955225"/>
                  <a:pt x="182882" y="1945193"/>
                  <a:pt x="178080" y="1938506"/>
                </a:cubicBezTo>
                <a:cubicBezTo>
                  <a:pt x="173277" y="1931818"/>
                  <a:pt x="165273" y="1931818"/>
                  <a:pt x="162071" y="1928474"/>
                </a:cubicBezTo>
                <a:cubicBezTo>
                  <a:pt x="157269" y="1925130"/>
                  <a:pt x="170075" y="1923458"/>
                  <a:pt x="158870" y="1921786"/>
                </a:cubicBezTo>
                <a:cubicBezTo>
                  <a:pt x="154067" y="1918442"/>
                  <a:pt x="146063" y="1911755"/>
                  <a:pt x="134857" y="1911755"/>
                </a:cubicBezTo>
                <a:cubicBezTo>
                  <a:pt x="123651" y="1911755"/>
                  <a:pt x="99639" y="1921786"/>
                  <a:pt x="91634" y="1921786"/>
                </a:cubicBezTo>
                <a:cubicBezTo>
                  <a:pt x="83630" y="1921786"/>
                  <a:pt x="85231" y="1911755"/>
                  <a:pt x="82029" y="1906739"/>
                </a:cubicBezTo>
                <a:cubicBezTo>
                  <a:pt x="78828" y="1901723"/>
                  <a:pt x="72424" y="1890020"/>
                  <a:pt x="75626" y="1886676"/>
                </a:cubicBezTo>
                <a:cubicBezTo>
                  <a:pt x="78828" y="1883332"/>
                  <a:pt x="96437" y="1886676"/>
                  <a:pt x="104441" y="1886676"/>
                </a:cubicBezTo>
                <a:cubicBezTo>
                  <a:pt x="112445" y="1886676"/>
                  <a:pt x="118849" y="1883332"/>
                  <a:pt x="125252" y="1881660"/>
                </a:cubicBezTo>
                <a:cubicBezTo>
                  <a:pt x="131655" y="1879988"/>
                  <a:pt x="142861" y="1874972"/>
                  <a:pt x="144462" y="1871629"/>
                </a:cubicBezTo>
                <a:cubicBezTo>
                  <a:pt x="146063" y="1868285"/>
                  <a:pt x="139660" y="1863269"/>
                  <a:pt x="133256" y="1861597"/>
                </a:cubicBezTo>
                <a:cubicBezTo>
                  <a:pt x="126853" y="1859925"/>
                  <a:pt x="114046" y="1861597"/>
                  <a:pt x="106042" y="1861597"/>
                </a:cubicBezTo>
                <a:cubicBezTo>
                  <a:pt x="98038" y="1861597"/>
                  <a:pt x="94836" y="1859925"/>
                  <a:pt x="86832" y="1858253"/>
                </a:cubicBezTo>
                <a:cubicBezTo>
                  <a:pt x="78828" y="1856581"/>
                  <a:pt x="62819" y="1851565"/>
                  <a:pt x="61219" y="1848222"/>
                </a:cubicBezTo>
                <a:cubicBezTo>
                  <a:pt x="51613" y="1841534"/>
                  <a:pt x="78828" y="1843206"/>
                  <a:pt x="77227" y="1833174"/>
                </a:cubicBezTo>
                <a:cubicBezTo>
                  <a:pt x="75626" y="1829830"/>
                  <a:pt x="51613" y="1833174"/>
                  <a:pt x="46811" y="1828158"/>
                </a:cubicBezTo>
                <a:cubicBezTo>
                  <a:pt x="42008" y="1823143"/>
                  <a:pt x="46811" y="1813111"/>
                  <a:pt x="46811" y="1806423"/>
                </a:cubicBezTo>
                <a:cubicBezTo>
                  <a:pt x="46811" y="1799736"/>
                  <a:pt x="48412" y="1796392"/>
                  <a:pt x="48412" y="1788032"/>
                </a:cubicBezTo>
                <a:cubicBezTo>
                  <a:pt x="48412" y="1781345"/>
                  <a:pt x="48412" y="1769641"/>
                  <a:pt x="43609" y="1751250"/>
                </a:cubicBezTo>
                <a:cubicBezTo>
                  <a:pt x="43609" y="1739546"/>
                  <a:pt x="53214" y="1727843"/>
                  <a:pt x="51613" y="1717811"/>
                </a:cubicBezTo>
                <a:cubicBezTo>
                  <a:pt x="50013" y="1707780"/>
                  <a:pt x="37206" y="1696076"/>
                  <a:pt x="32403" y="1686045"/>
                </a:cubicBezTo>
                <a:cubicBezTo>
                  <a:pt x="27601" y="1674341"/>
                  <a:pt x="16395" y="1677685"/>
                  <a:pt x="19597" y="1657622"/>
                </a:cubicBezTo>
                <a:cubicBezTo>
                  <a:pt x="14794" y="1652606"/>
                  <a:pt x="-2815" y="1657622"/>
                  <a:pt x="387" y="1652606"/>
                </a:cubicBezTo>
                <a:cubicBezTo>
                  <a:pt x="3588" y="1647591"/>
                  <a:pt x="26000" y="1634215"/>
                  <a:pt x="37206" y="1620840"/>
                </a:cubicBezTo>
                <a:cubicBezTo>
                  <a:pt x="48412" y="1607464"/>
                  <a:pt x="58017" y="1587401"/>
                  <a:pt x="62819" y="1572354"/>
                </a:cubicBezTo>
                <a:cubicBezTo>
                  <a:pt x="67622" y="1557307"/>
                  <a:pt x="66021" y="1545603"/>
                  <a:pt x="67622" y="1530556"/>
                </a:cubicBezTo>
                <a:cubicBezTo>
                  <a:pt x="70824" y="1515508"/>
                  <a:pt x="77227" y="1493773"/>
                  <a:pt x="82029" y="1482070"/>
                </a:cubicBezTo>
                <a:cubicBezTo>
                  <a:pt x="83630" y="1467023"/>
                  <a:pt x="96437" y="1467023"/>
                  <a:pt x="99639" y="1456991"/>
                </a:cubicBezTo>
                <a:cubicBezTo>
                  <a:pt x="102840" y="1446959"/>
                  <a:pt x="99639" y="1436928"/>
                  <a:pt x="99639" y="1420209"/>
                </a:cubicBezTo>
                <a:cubicBezTo>
                  <a:pt x="99639" y="1405161"/>
                  <a:pt x="102840" y="1368379"/>
                  <a:pt x="101239" y="1356676"/>
                </a:cubicBezTo>
                <a:cubicBezTo>
                  <a:pt x="99639" y="1343300"/>
                  <a:pt x="93235" y="1346644"/>
                  <a:pt x="90034" y="1339956"/>
                </a:cubicBezTo>
                <a:cubicBezTo>
                  <a:pt x="86832" y="1329925"/>
                  <a:pt x="82029" y="1321565"/>
                  <a:pt x="80429" y="1309862"/>
                </a:cubicBezTo>
                <a:cubicBezTo>
                  <a:pt x="80429" y="1299830"/>
                  <a:pt x="83630" y="1286455"/>
                  <a:pt x="85231" y="1276423"/>
                </a:cubicBezTo>
                <a:cubicBezTo>
                  <a:pt x="83630" y="1264720"/>
                  <a:pt x="96437" y="1261376"/>
                  <a:pt x="90034" y="1244657"/>
                </a:cubicBezTo>
                <a:cubicBezTo>
                  <a:pt x="88433" y="1234625"/>
                  <a:pt x="82029" y="1226265"/>
                  <a:pt x="77227" y="1219578"/>
                </a:cubicBezTo>
                <a:cubicBezTo>
                  <a:pt x="72424" y="1212890"/>
                  <a:pt x="67622" y="1209546"/>
                  <a:pt x="61219" y="1206202"/>
                </a:cubicBezTo>
                <a:cubicBezTo>
                  <a:pt x="54815" y="1202858"/>
                  <a:pt x="40408" y="1206202"/>
                  <a:pt x="38807" y="1201186"/>
                </a:cubicBezTo>
                <a:cubicBezTo>
                  <a:pt x="37206" y="1196171"/>
                  <a:pt x="51613" y="1187811"/>
                  <a:pt x="53214" y="1179451"/>
                </a:cubicBezTo>
                <a:cubicBezTo>
                  <a:pt x="54815" y="1167748"/>
                  <a:pt x="43609" y="1162732"/>
                  <a:pt x="43609" y="1151029"/>
                </a:cubicBezTo>
                <a:cubicBezTo>
                  <a:pt x="43609" y="1144341"/>
                  <a:pt x="51613" y="1140997"/>
                  <a:pt x="53214" y="1134309"/>
                </a:cubicBezTo>
                <a:cubicBezTo>
                  <a:pt x="54815" y="1127622"/>
                  <a:pt x="50013" y="1112574"/>
                  <a:pt x="54815" y="1105887"/>
                </a:cubicBezTo>
                <a:cubicBezTo>
                  <a:pt x="61219" y="1095855"/>
                  <a:pt x="75626" y="1104215"/>
                  <a:pt x="82029" y="1099199"/>
                </a:cubicBezTo>
                <a:cubicBezTo>
                  <a:pt x="88433" y="1094183"/>
                  <a:pt x="90034" y="1089167"/>
                  <a:pt x="93235" y="1079136"/>
                </a:cubicBezTo>
                <a:cubicBezTo>
                  <a:pt x="94836" y="1067432"/>
                  <a:pt x="101239" y="1050713"/>
                  <a:pt x="104441" y="1035666"/>
                </a:cubicBezTo>
                <a:cubicBezTo>
                  <a:pt x="109244" y="1025634"/>
                  <a:pt x="115647" y="1025634"/>
                  <a:pt x="118849" y="1018947"/>
                </a:cubicBezTo>
                <a:cubicBezTo>
                  <a:pt x="122050" y="1012259"/>
                  <a:pt x="115647" y="1003899"/>
                  <a:pt x="120450" y="995540"/>
                </a:cubicBezTo>
                <a:cubicBezTo>
                  <a:pt x="131655" y="985508"/>
                  <a:pt x="150865" y="965445"/>
                  <a:pt x="150865" y="965445"/>
                </a:cubicBezTo>
                <a:cubicBezTo>
                  <a:pt x="158870" y="953741"/>
                  <a:pt x="165273" y="948726"/>
                  <a:pt x="173277" y="938694"/>
                </a:cubicBezTo>
                <a:cubicBezTo>
                  <a:pt x="181281" y="928663"/>
                  <a:pt x="197290" y="918631"/>
                  <a:pt x="202092" y="905256"/>
                </a:cubicBezTo>
                <a:cubicBezTo>
                  <a:pt x="208495" y="891880"/>
                  <a:pt x="192487" y="873489"/>
                  <a:pt x="205294" y="858442"/>
                </a:cubicBezTo>
                <a:cubicBezTo>
                  <a:pt x="208495" y="848410"/>
                  <a:pt x="219701" y="848410"/>
                  <a:pt x="224504" y="840051"/>
                </a:cubicBezTo>
                <a:cubicBezTo>
                  <a:pt x="229306" y="831691"/>
                  <a:pt x="227706" y="818315"/>
                  <a:pt x="235710" y="809956"/>
                </a:cubicBezTo>
                <a:cubicBezTo>
                  <a:pt x="243714" y="801596"/>
                  <a:pt x="259722" y="796580"/>
                  <a:pt x="269327" y="788221"/>
                </a:cubicBezTo>
                <a:cubicBezTo>
                  <a:pt x="277331" y="778189"/>
                  <a:pt x="293340" y="773174"/>
                  <a:pt x="298142" y="763142"/>
                </a:cubicBezTo>
                <a:cubicBezTo>
                  <a:pt x="304546" y="753110"/>
                  <a:pt x="302945" y="736391"/>
                  <a:pt x="306147" y="728032"/>
                </a:cubicBezTo>
                <a:cubicBezTo>
                  <a:pt x="317352" y="718000"/>
                  <a:pt x="307747" y="709640"/>
                  <a:pt x="322155" y="707968"/>
                </a:cubicBezTo>
                <a:cubicBezTo>
                  <a:pt x="328558" y="699609"/>
                  <a:pt x="320554" y="691249"/>
                  <a:pt x="339764" y="684561"/>
                </a:cubicBezTo>
                <a:cubicBezTo>
                  <a:pt x="349369" y="679546"/>
                  <a:pt x="366978" y="681218"/>
                  <a:pt x="379785" y="677874"/>
                </a:cubicBezTo>
                <a:cubicBezTo>
                  <a:pt x="392592" y="674530"/>
                  <a:pt x="410201" y="671186"/>
                  <a:pt x="421407" y="667842"/>
                </a:cubicBezTo>
                <a:cubicBezTo>
                  <a:pt x="437415" y="661155"/>
                  <a:pt x="431012" y="659483"/>
                  <a:pt x="447020" y="652795"/>
                </a:cubicBezTo>
                <a:cubicBezTo>
                  <a:pt x="456625" y="644435"/>
                  <a:pt x="464629" y="627716"/>
                  <a:pt x="475835" y="619356"/>
                </a:cubicBezTo>
                <a:cubicBezTo>
                  <a:pt x="487041" y="610997"/>
                  <a:pt x="501448" y="616013"/>
                  <a:pt x="512654" y="604309"/>
                </a:cubicBezTo>
                <a:cubicBezTo>
                  <a:pt x="528663" y="579230"/>
                  <a:pt x="531864" y="575886"/>
                  <a:pt x="547873" y="550807"/>
                </a:cubicBezTo>
                <a:cubicBezTo>
                  <a:pt x="554276" y="535760"/>
                  <a:pt x="557478" y="549136"/>
                  <a:pt x="562280" y="527400"/>
                </a:cubicBezTo>
                <a:cubicBezTo>
                  <a:pt x="565482" y="520713"/>
                  <a:pt x="567083" y="515697"/>
                  <a:pt x="567083" y="509009"/>
                </a:cubicBezTo>
                <a:cubicBezTo>
                  <a:pt x="567083" y="502322"/>
                  <a:pt x="559079" y="497306"/>
                  <a:pt x="557478" y="483930"/>
                </a:cubicBezTo>
                <a:cubicBezTo>
                  <a:pt x="555877" y="470555"/>
                  <a:pt x="554276" y="442132"/>
                  <a:pt x="557478" y="428757"/>
                </a:cubicBezTo>
                <a:cubicBezTo>
                  <a:pt x="560679" y="415381"/>
                  <a:pt x="570284" y="413710"/>
                  <a:pt x="576688" y="402006"/>
                </a:cubicBezTo>
                <a:cubicBezTo>
                  <a:pt x="595898" y="376927"/>
                  <a:pt x="584692" y="375255"/>
                  <a:pt x="592696" y="356864"/>
                </a:cubicBezTo>
                <a:cubicBezTo>
                  <a:pt x="600700" y="345161"/>
                  <a:pt x="611906" y="333457"/>
                  <a:pt x="623112" y="328441"/>
                </a:cubicBezTo>
                <a:cubicBezTo>
                  <a:pt x="634318" y="318410"/>
                  <a:pt x="650326" y="300019"/>
                  <a:pt x="663133" y="291659"/>
                </a:cubicBezTo>
                <a:cubicBezTo>
                  <a:pt x="675940" y="283299"/>
                  <a:pt x="690347" y="279956"/>
                  <a:pt x="704755" y="276612"/>
                </a:cubicBezTo>
                <a:cubicBezTo>
                  <a:pt x="715961" y="271596"/>
                  <a:pt x="720763" y="264908"/>
                  <a:pt x="733570" y="256549"/>
                </a:cubicBezTo>
                <a:cubicBezTo>
                  <a:pt x="755981" y="238157"/>
                  <a:pt x="755981" y="236485"/>
                  <a:pt x="783196" y="226454"/>
                </a:cubicBezTo>
                <a:cubicBezTo>
                  <a:pt x="792801" y="213079"/>
                  <a:pt x="792801" y="203047"/>
                  <a:pt x="796002" y="191343"/>
                </a:cubicBezTo>
                <a:cubicBezTo>
                  <a:pt x="799204" y="179640"/>
                  <a:pt x="799204" y="166265"/>
                  <a:pt x="804007" y="156233"/>
                </a:cubicBezTo>
                <a:cubicBezTo>
                  <a:pt x="805607" y="149545"/>
                  <a:pt x="816813" y="137842"/>
                  <a:pt x="821616" y="132826"/>
                </a:cubicBezTo>
                <a:cubicBezTo>
                  <a:pt x="826418" y="126138"/>
                  <a:pt x="828019" y="111091"/>
                  <a:pt x="834422" y="107747"/>
                </a:cubicBezTo>
                <a:cubicBezTo>
                  <a:pt x="840826" y="104403"/>
                  <a:pt x="853632" y="111091"/>
                  <a:pt x="858435" y="111091"/>
                </a:cubicBezTo>
                <a:cubicBezTo>
                  <a:pt x="866439" y="116107"/>
                  <a:pt x="880847" y="127810"/>
                  <a:pt x="888851" y="137842"/>
                </a:cubicBezTo>
                <a:cubicBezTo>
                  <a:pt x="896855" y="144530"/>
                  <a:pt x="898456" y="149545"/>
                  <a:pt x="906460" y="151217"/>
                </a:cubicBezTo>
                <a:cubicBezTo>
                  <a:pt x="919267" y="149545"/>
                  <a:pt x="924069" y="159577"/>
                  <a:pt x="935275" y="152889"/>
                </a:cubicBezTo>
                <a:cubicBezTo>
                  <a:pt x="941678" y="149545"/>
                  <a:pt x="948082" y="149545"/>
                  <a:pt x="954485" y="146201"/>
                </a:cubicBezTo>
                <a:cubicBezTo>
                  <a:pt x="960888" y="142858"/>
                  <a:pt x="964090" y="147873"/>
                  <a:pt x="970493" y="149545"/>
                </a:cubicBezTo>
                <a:cubicBezTo>
                  <a:pt x="978498" y="151217"/>
                  <a:pt x="991304" y="149545"/>
                  <a:pt x="999309" y="151217"/>
                </a:cubicBezTo>
                <a:cubicBezTo>
                  <a:pt x="1007313" y="149545"/>
                  <a:pt x="1015317" y="139514"/>
                  <a:pt x="1021720" y="141186"/>
                </a:cubicBezTo>
                <a:cubicBezTo>
                  <a:pt x="1029724" y="139514"/>
                  <a:pt x="1010514" y="159577"/>
                  <a:pt x="1037729" y="156233"/>
                </a:cubicBezTo>
                <a:cubicBezTo>
                  <a:pt x="1044132" y="159577"/>
                  <a:pt x="1050535" y="156233"/>
                  <a:pt x="1061741" y="157905"/>
                </a:cubicBezTo>
                <a:cubicBezTo>
                  <a:pt x="1072947" y="159577"/>
                  <a:pt x="1095359" y="164593"/>
                  <a:pt x="1103363" y="162921"/>
                </a:cubicBezTo>
                <a:cubicBezTo>
                  <a:pt x="1111367" y="161249"/>
                  <a:pt x="1108165" y="146201"/>
                  <a:pt x="1114569" y="142858"/>
                </a:cubicBezTo>
                <a:cubicBezTo>
                  <a:pt x="1120972" y="139514"/>
                  <a:pt x="1136980" y="146201"/>
                  <a:pt x="1141783" y="142858"/>
                </a:cubicBezTo>
                <a:cubicBezTo>
                  <a:pt x="1146585" y="139514"/>
                  <a:pt x="1141783" y="131154"/>
                  <a:pt x="1146585" y="126138"/>
                </a:cubicBezTo>
                <a:cubicBezTo>
                  <a:pt x="1151388" y="121123"/>
                  <a:pt x="1162594" y="114435"/>
                  <a:pt x="1170598" y="111091"/>
                </a:cubicBezTo>
                <a:cubicBezTo>
                  <a:pt x="1178602" y="107747"/>
                  <a:pt x="1186606" y="106075"/>
                  <a:pt x="1194611" y="106075"/>
                </a:cubicBezTo>
                <a:cubicBezTo>
                  <a:pt x="1202615" y="104403"/>
                  <a:pt x="1212220" y="109419"/>
                  <a:pt x="1220224" y="107747"/>
                </a:cubicBezTo>
                <a:cubicBezTo>
                  <a:pt x="1228228" y="104403"/>
                  <a:pt x="1236232" y="94372"/>
                  <a:pt x="1244236" y="87684"/>
                </a:cubicBezTo>
                <a:cubicBezTo>
                  <a:pt x="1250640" y="80996"/>
                  <a:pt x="1239434" y="77653"/>
                  <a:pt x="1268249" y="70965"/>
                </a:cubicBezTo>
                <a:cubicBezTo>
                  <a:pt x="1277854" y="65949"/>
                  <a:pt x="1287459" y="62605"/>
                  <a:pt x="1301867" y="60933"/>
                </a:cubicBezTo>
                <a:cubicBezTo>
                  <a:pt x="1316274" y="59261"/>
                  <a:pt x="1345089" y="59261"/>
                  <a:pt x="1357896" y="55917"/>
                </a:cubicBezTo>
                <a:cubicBezTo>
                  <a:pt x="1370703" y="52574"/>
                  <a:pt x="1372303" y="45886"/>
                  <a:pt x="1377106" y="45886"/>
                </a:cubicBezTo>
                <a:cubicBezTo>
                  <a:pt x="1381908" y="45886"/>
                  <a:pt x="1385110" y="52574"/>
                  <a:pt x="1391513" y="52574"/>
                </a:cubicBezTo>
                <a:cubicBezTo>
                  <a:pt x="1397917" y="52574"/>
                  <a:pt x="1409123" y="45886"/>
                  <a:pt x="1420328" y="42542"/>
                </a:cubicBezTo>
                <a:cubicBezTo>
                  <a:pt x="1431534" y="39198"/>
                  <a:pt x="1437938" y="35854"/>
                  <a:pt x="1460349" y="35854"/>
                </a:cubicBezTo>
                <a:cubicBezTo>
                  <a:pt x="1482761" y="32511"/>
                  <a:pt x="1538790" y="24151"/>
                  <a:pt x="1554799" y="25823"/>
                </a:cubicBezTo>
                <a:cubicBezTo>
                  <a:pt x="1570807" y="27495"/>
                  <a:pt x="1554799" y="39198"/>
                  <a:pt x="1559601" y="42542"/>
                </a:cubicBezTo>
                <a:cubicBezTo>
                  <a:pt x="1564404" y="44214"/>
                  <a:pt x="1564404" y="55917"/>
                  <a:pt x="1585215" y="50902"/>
                </a:cubicBezTo>
                <a:cubicBezTo>
                  <a:pt x="1591618" y="49230"/>
                  <a:pt x="1591618" y="37526"/>
                  <a:pt x="1598021" y="35854"/>
                </a:cubicBezTo>
                <a:cubicBezTo>
                  <a:pt x="1604425" y="34182"/>
                  <a:pt x="1617231" y="42542"/>
                  <a:pt x="1623635" y="40870"/>
                </a:cubicBezTo>
                <a:cubicBezTo>
                  <a:pt x="1630038" y="39198"/>
                  <a:pt x="1634840" y="24151"/>
                  <a:pt x="1641244" y="20807"/>
                </a:cubicBezTo>
                <a:cubicBezTo>
                  <a:pt x="1647647" y="17463"/>
                  <a:pt x="1655651" y="14119"/>
                  <a:pt x="1660454" y="15791"/>
                </a:cubicBezTo>
                <a:cubicBezTo>
                  <a:pt x="1665256" y="17463"/>
                  <a:pt x="1668458" y="25823"/>
                  <a:pt x="1674861" y="27495"/>
                </a:cubicBezTo>
                <a:cubicBezTo>
                  <a:pt x="1679664" y="31257"/>
                  <a:pt x="1677263" y="31257"/>
                  <a:pt x="1703676" y="27495"/>
                </a:cubicBezTo>
                <a:cubicBezTo>
                  <a:pt x="1710080" y="25823"/>
                  <a:pt x="1703676" y="14119"/>
                  <a:pt x="1710080" y="12447"/>
                </a:cubicBezTo>
                <a:cubicBezTo>
                  <a:pt x="1716483" y="10776"/>
                  <a:pt x="1737294" y="15791"/>
                  <a:pt x="1743697" y="17463"/>
                </a:cubicBezTo>
                <a:cubicBezTo>
                  <a:pt x="1750101" y="19135"/>
                  <a:pt x="1740496" y="25823"/>
                  <a:pt x="1751702" y="27495"/>
                </a:cubicBezTo>
                <a:cubicBezTo>
                  <a:pt x="1762907" y="29167"/>
                  <a:pt x="1801327" y="30839"/>
                  <a:pt x="1814134" y="27495"/>
                </a:cubicBezTo>
                <a:cubicBezTo>
                  <a:pt x="1826941" y="24151"/>
                  <a:pt x="1818937" y="15791"/>
                  <a:pt x="1825340" y="10776"/>
                </a:cubicBezTo>
                <a:cubicBezTo>
                  <a:pt x="1831743" y="5760"/>
                  <a:pt x="1841348" y="2416"/>
                  <a:pt x="1849353" y="744"/>
                </a:cubicBezTo>
                <a:close/>
              </a:path>
            </a:pathLst>
          </a:custGeom>
          <a:solidFill>
            <a:srgbClr val="E6E6E6"/>
          </a:solidFill>
          <a:ln w="15875" cmpd="sng">
            <a:noFill/>
            <a:prstDash val="solid"/>
            <a:round/>
            <a:headEnd/>
            <a:tailEnd/>
          </a:ln>
          <a:extLst/>
        </p:spPr>
        <p:txBody>
          <a:bodyPr/>
          <a:lstStyle/>
          <a:p>
            <a:endParaRPr lang="en-CA" sz="700" dirty="0"/>
          </a:p>
        </p:txBody>
      </p:sp>
      <p:sp>
        <p:nvSpPr>
          <p:cNvPr id="54" name="McK 5. Source"/>
          <p:cNvSpPr>
            <a:spLocks noChangeArrowheads="1"/>
          </p:cNvSpPr>
          <p:nvPr>
            <p:custDataLst>
              <p:tags r:id="rId32"/>
            </p:custDataLst>
          </p:nvPr>
        </p:nvSpPr>
        <p:spPr bwMode="auto">
          <a:xfrm>
            <a:off x="119063" y="6435725"/>
            <a:ext cx="6862762"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609600" indent="-609600" defTabSz="895350">
              <a:tabLst>
                <a:tab pos="612775" algn="l"/>
              </a:tabLst>
            </a:pPr>
            <a:r>
              <a:rPr lang="en-US" sz="1000" dirty="0">
                <a:solidFill>
                  <a:schemeClr val="accent4"/>
                </a:solidFill>
              </a:rPr>
              <a:t>SOURCE: Banque Mondiale, McKinsey</a:t>
            </a:r>
          </a:p>
        </p:txBody>
      </p:sp>
      <p:sp>
        <p:nvSpPr>
          <p:cNvPr id="55" name="McK 4. Footnote"/>
          <p:cNvSpPr txBox="1">
            <a:spLocks noChangeArrowheads="1"/>
          </p:cNvSpPr>
          <p:nvPr>
            <p:custDataLst>
              <p:tags r:id="rId33"/>
            </p:custDataLst>
          </p:nvPr>
        </p:nvSpPr>
        <p:spPr bwMode="auto">
          <a:xfrm>
            <a:off x="119063" y="6261100"/>
            <a:ext cx="854868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r>
              <a:rPr lang="fr-FR" sz="1000" dirty="0">
                <a:latin typeface="Calibri" pitchFamily="34" charset="0"/>
              </a:rPr>
              <a:t>1 Revenus annuels en PPA</a:t>
            </a:r>
            <a:endParaRPr lang="en-US" sz="1000" dirty="0">
              <a:latin typeface="Calibri" pitchFamily="34" charset="0"/>
            </a:endParaRPr>
          </a:p>
        </p:txBody>
      </p:sp>
    </p:spTree>
    <p:extLst>
      <p:ext uri="{BB962C8B-B14F-4D97-AF65-F5344CB8AC3E}">
        <p14:creationId xmlns:p14="http://schemas.microsoft.com/office/powerpoint/2010/main" val="1130088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3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1125" name="Diapositive think-cell" r:id="rId7" imgW="270" imgH="270" progId="TCLayout.ActiveDocument.1">
                  <p:embed/>
                </p:oleObj>
              </mc:Choice>
              <mc:Fallback>
                <p:oleObj name="Diapositive think-cell"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6" name="Freeform 120"/>
          <p:cNvSpPr>
            <a:spLocks/>
          </p:cNvSpPr>
          <p:nvPr/>
        </p:nvSpPr>
        <p:spPr bwMode="auto">
          <a:xfrm>
            <a:off x="139700" y="970678"/>
            <a:ext cx="662781" cy="632699"/>
          </a:xfrm>
          <a:custGeom>
            <a:avLst/>
            <a:gdLst>
              <a:gd name="T0" fmla="*/ 402 w 402"/>
              <a:gd name="T1" fmla="*/ 0 h 402"/>
              <a:gd name="T2" fmla="*/ 402 w 402"/>
              <a:gd name="T3" fmla="*/ 402 h 402"/>
              <a:gd name="T4" fmla="*/ 0 w 402"/>
              <a:gd name="T5" fmla="*/ 402 h 402"/>
            </a:gdLst>
            <a:ahLst/>
            <a:cxnLst>
              <a:cxn ang="0">
                <a:pos x="T0" y="T1"/>
              </a:cxn>
              <a:cxn ang="0">
                <a:pos x="T2" y="T3"/>
              </a:cxn>
              <a:cxn ang="0">
                <a:pos x="T4" y="T5"/>
              </a:cxn>
            </a:cxnLst>
            <a:rect l="0" t="0" r="r" b="b"/>
            <a:pathLst>
              <a:path w="402" h="402">
                <a:moveTo>
                  <a:pt x="402" y="0"/>
                </a:moveTo>
                <a:lnTo>
                  <a:pt x="402" y="402"/>
                </a:lnTo>
                <a:lnTo>
                  <a:pt x="0" y="402"/>
                </a:lnTo>
              </a:path>
            </a:pathLst>
          </a:custGeom>
          <a:solidFill>
            <a:srgbClr val="D3DEE9"/>
          </a:solidFill>
          <a:ln w="3175" cap="flat" cmpd="sng">
            <a:solidFill>
              <a:srgbClr val="8CA1BA"/>
            </a:solidFill>
            <a:prstDash val="solid"/>
            <a:round/>
            <a:headEnd type="none" w="med" len="med"/>
            <a:tailEnd type="none" w="med" len="med"/>
          </a:ln>
          <a:effectLst/>
          <a:extLst/>
        </p:spPr>
        <p:txBody>
          <a:bodyPr/>
          <a:lstStyle/>
          <a:p>
            <a:endParaRPr lang="fr-FR" dirty="0">
              <a:solidFill>
                <a:srgbClr val="3A4972"/>
              </a:solidFill>
            </a:endParaRPr>
          </a:p>
        </p:txBody>
      </p:sp>
      <p:sp>
        <p:nvSpPr>
          <p:cNvPr id="34" name="Freeform 120"/>
          <p:cNvSpPr>
            <a:spLocks/>
          </p:cNvSpPr>
          <p:nvPr/>
        </p:nvSpPr>
        <p:spPr bwMode="auto">
          <a:xfrm>
            <a:off x="139700" y="2216153"/>
            <a:ext cx="662781" cy="632699"/>
          </a:xfrm>
          <a:custGeom>
            <a:avLst/>
            <a:gdLst>
              <a:gd name="T0" fmla="*/ 402 w 402"/>
              <a:gd name="T1" fmla="*/ 0 h 402"/>
              <a:gd name="T2" fmla="*/ 402 w 402"/>
              <a:gd name="T3" fmla="*/ 402 h 402"/>
              <a:gd name="T4" fmla="*/ 0 w 402"/>
              <a:gd name="T5" fmla="*/ 402 h 402"/>
            </a:gdLst>
            <a:ahLst/>
            <a:cxnLst>
              <a:cxn ang="0">
                <a:pos x="T0" y="T1"/>
              </a:cxn>
              <a:cxn ang="0">
                <a:pos x="T2" y="T3"/>
              </a:cxn>
              <a:cxn ang="0">
                <a:pos x="T4" y="T5"/>
              </a:cxn>
            </a:cxnLst>
            <a:rect l="0" t="0" r="r" b="b"/>
            <a:pathLst>
              <a:path w="402" h="402">
                <a:moveTo>
                  <a:pt x="402" y="0"/>
                </a:moveTo>
                <a:lnTo>
                  <a:pt x="402" y="402"/>
                </a:lnTo>
                <a:lnTo>
                  <a:pt x="0" y="402"/>
                </a:lnTo>
              </a:path>
            </a:pathLst>
          </a:custGeom>
          <a:solidFill>
            <a:srgbClr val="D3DEE9"/>
          </a:solidFill>
          <a:ln w="3175" cap="flat" cmpd="sng">
            <a:solidFill>
              <a:srgbClr val="8CA1BA"/>
            </a:solidFill>
            <a:prstDash val="solid"/>
            <a:round/>
            <a:headEnd type="none" w="med" len="med"/>
            <a:tailEnd type="none" w="med" len="med"/>
          </a:ln>
          <a:effectLst/>
          <a:extLst/>
        </p:spPr>
        <p:txBody>
          <a:bodyPr/>
          <a:lstStyle/>
          <a:p>
            <a:endParaRPr lang="fr-FR" dirty="0">
              <a:solidFill>
                <a:srgbClr val="3A4972"/>
              </a:solidFill>
            </a:endParaRPr>
          </a:p>
        </p:txBody>
      </p:sp>
      <p:sp>
        <p:nvSpPr>
          <p:cNvPr id="35" name="Freeform 120"/>
          <p:cNvSpPr>
            <a:spLocks/>
          </p:cNvSpPr>
          <p:nvPr/>
        </p:nvSpPr>
        <p:spPr bwMode="auto">
          <a:xfrm>
            <a:off x="139700" y="3765255"/>
            <a:ext cx="662781" cy="632699"/>
          </a:xfrm>
          <a:custGeom>
            <a:avLst/>
            <a:gdLst>
              <a:gd name="T0" fmla="*/ 402 w 402"/>
              <a:gd name="T1" fmla="*/ 0 h 402"/>
              <a:gd name="T2" fmla="*/ 402 w 402"/>
              <a:gd name="T3" fmla="*/ 402 h 402"/>
              <a:gd name="T4" fmla="*/ 0 w 402"/>
              <a:gd name="T5" fmla="*/ 402 h 402"/>
            </a:gdLst>
            <a:ahLst/>
            <a:cxnLst>
              <a:cxn ang="0">
                <a:pos x="T0" y="T1"/>
              </a:cxn>
              <a:cxn ang="0">
                <a:pos x="T2" y="T3"/>
              </a:cxn>
              <a:cxn ang="0">
                <a:pos x="T4" y="T5"/>
              </a:cxn>
            </a:cxnLst>
            <a:rect l="0" t="0" r="r" b="b"/>
            <a:pathLst>
              <a:path w="402" h="402">
                <a:moveTo>
                  <a:pt x="402" y="0"/>
                </a:moveTo>
                <a:lnTo>
                  <a:pt x="402" y="402"/>
                </a:lnTo>
                <a:lnTo>
                  <a:pt x="0" y="402"/>
                </a:lnTo>
              </a:path>
            </a:pathLst>
          </a:custGeom>
          <a:solidFill>
            <a:srgbClr val="D3DEE9"/>
          </a:solidFill>
          <a:ln w="3175" cap="flat" cmpd="sng">
            <a:solidFill>
              <a:srgbClr val="8CA1BA"/>
            </a:solidFill>
            <a:prstDash val="solid"/>
            <a:round/>
            <a:headEnd type="none" w="med" len="med"/>
            <a:tailEnd type="none" w="med" len="med"/>
          </a:ln>
          <a:effectLst/>
          <a:extLst/>
        </p:spPr>
        <p:txBody>
          <a:bodyPr/>
          <a:lstStyle/>
          <a:p>
            <a:endParaRPr lang="fr-FR" dirty="0">
              <a:solidFill>
                <a:srgbClr val="3A4972"/>
              </a:solidFill>
            </a:endParaRPr>
          </a:p>
        </p:txBody>
      </p:sp>
      <p:sp>
        <p:nvSpPr>
          <p:cNvPr id="36" name="Freeform 120"/>
          <p:cNvSpPr>
            <a:spLocks/>
          </p:cNvSpPr>
          <p:nvPr/>
        </p:nvSpPr>
        <p:spPr bwMode="auto">
          <a:xfrm>
            <a:off x="139700" y="4997608"/>
            <a:ext cx="722313" cy="632699"/>
          </a:xfrm>
          <a:custGeom>
            <a:avLst/>
            <a:gdLst>
              <a:gd name="T0" fmla="*/ 402 w 402"/>
              <a:gd name="T1" fmla="*/ 0 h 402"/>
              <a:gd name="T2" fmla="*/ 402 w 402"/>
              <a:gd name="T3" fmla="*/ 402 h 402"/>
              <a:gd name="T4" fmla="*/ 0 w 402"/>
              <a:gd name="T5" fmla="*/ 402 h 402"/>
            </a:gdLst>
            <a:ahLst/>
            <a:cxnLst>
              <a:cxn ang="0">
                <a:pos x="T0" y="T1"/>
              </a:cxn>
              <a:cxn ang="0">
                <a:pos x="T2" y="T3"/>
              </a:cxn>
              <a:cxn ang="0">
                <a:pos x="T4" y="T5"/>
              </a:cxn>
            </a:cxnLst>
            <a:rect l="0" t="0" r="r" b="b"/>
            <a:pathLst>
              <a:path w="402" h="402">
                <a:moveTo>
                  <a:pt x="402" y="0"/>
                </a:moveTo>
                <a:lnTo>
                  <a:pt x="402" y="402"/>
                </a:lnTo>
                <a:lnTo>
                  <a:pt x="0" y="402"/>
                </a:lnTo>
              </a:path>
            </a:pathLst>
          </a:custGeom>
          <a:solidFill>
            <a:srgbClr val="D3DEE9"/>
          </a:solidFill>
          <a:ln w="3175" cap="flat" cmpd="sng">
            <a:solidFill>
              <a:srgbClr val="8CA1BA"/>
            </a:solidFill>
            <a:prstDash val="solid"/>
            <a:round/>
            <a:headEnd type="none" w="med" len="med"/>
            <a:tailEnd type="none" w="med" len="med"/>
          </a:ln>
          <a:effectLst/>
          <a:extLst/>
        </p:spPr>
        <p:txBody>
          <a:bodyPr/>
          <a:lstStyle/>
          <a:p>
            <a:endParaRPr lang="fr-FR" dirty="0">
              <a:solidFill>
                <a:srgbClr val="8CA1BA"/>
              </a:solidFill>
            </a:endParaRPr>
          </a:p>
        </p:txBody>
      </p:sp>
      <p:pic>
        <p:nvPicPr>
          <p:cNvPr id="2208770" name="Picture 2"/>
          <p:cNvPicPr>
            <a:picLocks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772126" y="2381952"/>
            <a:ext cx="851202" cy="80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p:nvPr>
        </p:nvSpPr>
        <p:spPr>
          <a:xfrm>
            <a:off x="284929" y="158898"/>
            <a:ext cx="8068495" cy="553998"/>
          </a:xfrm>
        </p:spPr>
        <p:txBody>
          <a:bodyPr/>
          <a:lstStyle/>
          <a:p>
            <a:r>
              <a:rPr lang="fr-FR" sz="1800" dirty="0"/>
              <a:t>La mobilité en Afrique sub-saharienne : une forte demande mais une offre insuffisante et de qualité inégale</a:t>
            </a:r>
          </a:p>
        </p:txBody>
      </p:sp>
      <p:grpSp>
        <p:nvGrpSpPr>
          <p:cNvPr id="10" name="Group 9"/>
          <p:cNvGrpSpPr/>
          <p:nvPr/>
        </p:nvGrpSpPr>
        <p:grpSpPr>
          <a:xfrm>
            <a:off x="7665958" y="854566"/>
            <a:ext cx="1063538" cy="1062803"/>
            <a:chOff x="8659741" y="1519918"/>
            <a:chExt cx="1063538" cy="1062803"/>
          </a:xfrm>
        </p:grpSpPr>
        <p:pic>
          <p:nvPicPr>
            <p:cNvPr id="11" name="Picture 22"/>
            <p:cNvPicPr>
              <a:picLocks noChangeArrowheads="1"/>
            </p:cNvPicPr>
            <p:nvPr>
              <p:custDataLst>
                <p:tags r:id="rId4"/>
              </p:custDataLst>
            </p:nvPr>
          </p:nvPicPr>
          <p:blipFill rotWithShape="1">
            <a:blip r:embed="rId10" cstate="screen">
              <a:duotone>
                <a:schemeClr val="accent5">
                  <a:shade val="45000"/>
                  <a:satMod val="135000"/>
                </a:schemeClr>
                <a:prstClr val="white"/>
              </a:duotone>
              <a:extLst>
                <a:ext uri="{BEBA8EAE-BF5A-486C-A8C5-ECC9F3942E4B}">
                  <a14:imgProps xmlns:a14="http://schemas.microsoft.com/office/drawing/2010/main">
                    <a14:imgLayer r:embed="rId11">
                      <a14:imgEffect>
                        <a14:colorTemperature colorTemp="4700"/>
                      </a14:imgEffect>
                    </a14:imgLayer>
                  </a14:imgProps>
                </a:ext>
                <a:ext uri="{28A0092B-C50C-407E-A947-70E740481C1C}">
                  <a14:useLocalDpi xmlns:a14="http://schemas.microsoft.com/office/drawing/2010/main"/>
                </a:ext>
              </a:extLst>
            </a:blip>
            <a:srcRect l="2736" t="9415" r="2736" b="37481"/>
            <a:stretch/>
          </p:blipFill>
          <p:spPr bwMode="auto">
            <a:xfrm>
              <a:off x="8659741" y="1519918"/>
              <a:ext cx="1063538" cy="1062803"/>
            </a:xfrm>
            <a:prstGeom prst="ellipse">
              <a:avLst/>
            </a:prstGeom>
            <a:noFill/>
            <a:ln>
              <a:solidFill>
                <a:srgbClr val="8CA1BA"/>
              </a:solidFill>
            </a:ln>
            <a:extLst>
              <a:ext uri="{909E8E84-426E-40DD-AFC4-6F175D3DCCD1}">
                <a14:hiddenFill xmlns:a14="http://schemas.microsoft.com/office/drawing/2010/main">
                  <a:solidFill>
                    <a:srgbClr val="FFFFFF"/>
                  </a:solidFill>
                </a14:hiddenFill>
              </a:ext>
            </a:extLst>
          </p:spPr>
        </p:pic>
        <p:sp>
          <p:nvSpPr>
            <p:cNvPr id="12" name="Oval 11"/>
            <p:cNvSpPr>
              <a:spLocks/>
            </p:cNvSpPr>
            <p:nvPr>
              <p:custDataLst>
                <p:tags r:id="rId5"/>
              </p:custDataLst>
            </p:nvPr>
          </p:nvSpPr>
          <p:spPr bwMode="gray">
            <a:xfrm>
              <a:off x="8662551" y="1522185"/>
              <a:ext cx="1057918" cy="1058269"/>
            </a:xfrm>
            <a:prstGeom prst="ellipse">
              <a:avLst/>
            </a:prstGeom>
            <a:noFill/>
            <a:ln w="12700" cap="flat" cmpd="sng" algn="ctr">
              <a:solidFill>
                <a:srgbClr val="8CA1BA"/>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a:endParaRPr lang="fr-FR" sz="1200" dirty="0">
                <a:latin typeface="+mn-lt"/>
              </a:endParaRPr>
            </a:p>
          </p:txBody>
        </p:sp>
      </p:grpSp>
      <p:sp>
        <p:nvSpPr>
          <p:cNvPr id="13" name="Line 10"/>
          <p:cNvSpPr>
            <a:spLocks noChangeShapeType="1"/>
          </p:cNvSpPr>
          <p:nvPr/>
        </p:nvSpPr>
        <p:spPr bwMode="gray">
          <a:xfrm>
            <a:off x="139700" y="2089529"/>
            <a:ext cx="8545513" cy="0"/>
          </a:xfrm>
          <a:prstGeom prst="line">
            <a:avLst/>
          </a:prstGeom>
          <a:noFill/>
          <a:ln w="6350">
            <a:solidFill>
              <a:srgbClr val="8CA1BA"/>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endParaRPr lang="fr-FR" dirty="0"/>
          </a:p>
        </p:txBody>
      </p:sp>
      <p:sp>
        <p:nvSpPr>
          <p:cNvPr id="14" name="Line 10"/>
          <p:cNvSpPr>
            <a:spLocks noChangeShapeType="1"/>
          </p:cNvSpPr>
          <p:nvPr/>
        </p:nvSpPr>
        <p:spPr bwMode="gray">
          <a:xfrm>
            <a:off x="139700" y="3626612"/>
            <a:ext cx="8545513" cy="0"/>
          </a:xfrm>
          <a:prstGeom prst="line">
            <a:avLst/>
          </a:prstGeom>
          <a:noFill/>
          <a:ln w="6350">
            <a:solidFill>
              <a:srgbClr val="8CA1BA"/>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endParaRPr lang="fr-FR" dirty="0"/>
          </a:p>
        </p:txBody>
      </p:sp>
      <p:sp>
        <p:nvSpPr>
          <p:cNvPr id="15" name="Line 10"/>
          <p:cNvSpPr>
            <a:spLocks noChangeShapeType="1"/>
          </p:cNvSpPr>
          <p:nvPr/>
        </p:nvSpPr>
        <p:spPr bwMode="gray">
          <a:xfrm>
            <a:off x="139699" y="4884363"/>
            <a:ext cx="8545513" cy="0"/>
          </a:xfrm>
          <a:prstGeom prst="line">
            <a:avLst/>
          </a:prstGeom>
          <a:noFill/>
          <a:ln w="6350">
            <a:solidFill>
              <a:srgbClr val="8CA1BA"/>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endParaRPr lang="fr-FR" dirty="0"/>
          </a:p>
        </p:txBody>
      </p:sp>
      <p:sp>
        <p:nvSpPr>
          <p:cNvPr id="17" name="Rectangle 9"/>
          <p:cNvSpPr>
            <a:spLocks noChangeArrowheads="1"/>
          </p:cNvSpPr>
          <p:nvPr/>
        </p:nvSpPr>
        <p:spPr bwMode="gray">
          <a:xfrm>
            <a:off x="983278" y="970678"/>
            <a:ext cx="240762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fr-FR" sz="1800" b="1" dirty="0">
                <a:solidFill>
                  <a:srgbClr val="3A4972"/>
                </a:solidFill>
              </a:rPr>
              <a:t>Forte croissance de la demande en mobilité </a:t>
            </a:r>
          </a:p>
        </p:txBody>
      </p:sp>
      <p:sp>
        <p:nvSpPr>
          <p:cNvPr id="18" name="Rectangle 21"/>
          <p:cNvSpPr>
            <a:spLocks noChangeArrowheads="1"/>
          </p:cNvSpPr>
          <p:nvPr/>
        </p:nvSpPr>
        <p:spPr bwMode="gray">
          <a:xfrm>
            <a:off x="3541486" y="970678"/>
            <a:ext cx="3930028" cy="9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buClr>
                <a:schemeClr val="tx2"/>
              </a:buClr>
              <a:defRPr sz="1600">
                <a:solidFill>
                  <a:schemeClr val="tx1"/>
                </a:solidFill>
                <a:latin typeface="Arial" charset="0"/>
              </a:defRPr>
            </a:lvl1pPr>
            <a:lvl2pPr marL="193675" indent="-192088" defTabSz="895350">
              <a:buClr>
                <a:schemeClr val="tx2"/>
              </a:buClr>
              <a:buSzPct val="125000"/>
              <a:buFont typeface="Arial" charset="0"/>
              <a:buChar char="▪"/>
              <a:defRPr sz="1600">
                <a:solidFill>
                  <a:schemeClr val="tx1"/>
                </a:solidFill>
                <a:latin typeface="Arial" charset="0"/>
              </a:defRPr>
            </a:lvl2pPr>
            <a:lvl3pPr marL="457200" indent="-261938" defTabSz="895350">
              <a:buClr>
                <a:schemeClr val="tx2"/>
              </a:buClr>
              <a:buSzPct val="120000"/>
              <a:buFont typeface="Arial" charset="0"/>
              <a:buChar char="–"/>
              <a:defRPr sz="1600">
                <a:solidFill>
                  <a:schemeClr val="tx1"/>
                </a:solidFill>
                <a:latin typeface="Arial" charset="0"/>
              </a:defRPr>
            </a:lvl3pPr>
            <a:lvl4pPr marL="614363" indent="-155575" defTabSz="895350">
              <a:buClr>
                <a:schemeClr val="tx2"/>
              </a:buClr>
              <a:buSzPct val="120000"/>
              <a:buFont typeface="Arial" charset="0"/>
              <a:buChar char="▫"/>
              <a:defRPr sz="1600">
                <a:solidFill>
                  <a:schemeClr val="tx1"/>
                </a:solidFill>
                <a:latin typeface="Arial" charset="0"/>
              </a:defRPr>
            </a:lvl4pPr>
            <a:lvl5pPr marL="746125" indent="-130175" defTabSz="895350">
              <a:buClr>
                <a:schemeClr val="tx2"/>
              </a:buClr>
              <a:buSzPct val="89000"/>
              <a:buFont typeface="Arial" charset="0"/>
              <a:buChar char="-"/>
              <a:defRPr sz="1600">
                <a:solidFill>
                  <a:schemeClr val="tx1"/>
                </a:solidFill>
                <a:latin typeface="Arial" charset="0"/>
              </a:defRPr>
            </a:lvl5pPr>
            <a:lvl6pPr marL="12033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6pPr>
            <a:lvl7pPr marL="16605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7pPr>
            <a:lvl8pPr marL="21177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8pPr>
            <a:lvl9pPr marL="25749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9pPr>
          </a:lstStyle>
          <a:p>
            <a:pPr lvl="1" algn="l">
              <a:spcBef>
                <a:spcPts val="200"/>
              </a:spcBef>
              <a:spcAft>
                <a:spcPts val="200"/>
              </a:spcAft>
              <a:buClr>
                <a:schemeClr val="tx1"/>
              </a:buClr>
              <a:buFont typeface="Arial" panose="020B0604020202020204" pitchFamily="34" charset="0"/>
              <a:buChar char="•"/>
            </a:pPr>
            <a:r>
              <a:rPr lang="fr-FR" sz="1400" dirty="0">
                <a:latin typeface="Calibri" pitchFamily="34" charset="0"/>
              </a:rPr>
              <a:t>~60 millions de déplacements par jour en plus </a:t>
            </a:r>
            <a:r>
              <a:rPr lang="fr-FR" sz="1400" b="0" dirty="0">
                <a:latin typeface="Calibri" pitchFamily="34" charset="0"/>
              </a:rPr>
              <a:t>chaque année</a:t>
            </a:r>
            <a:r>
              <a:rPr lang="fr-FR" sz="1400" b="0" baseline="30000" dirty="0">
                <a:latin typeface="Calibri" pitchFamily="34" charset="0"/>
              </a:rPr>
              <a:t>1</a:t>
            </a:r>
            <a:r>
              <a:rPr lang="fr-FR" sz="1400" b="0" dirty="0">
                <a:latin typeface="Calibri" pitchFamily="34" charset="0"/>
              </a:rPr>
              <a:t> en Afrique dont 450 000 à Dakar</a:t>
            </a:r>
          </a:p>
          <a:p>
            <a:pPr lvl="1" algn="l">
              <a:spcBef>
                <a:spcPts val="200"/>
              </a:spcBef>
              <a:spcAft>
                <a:spcPts val="200"/>
              </a:spcAft>
              <a:buClr>
                <a:schemeClr val="tx1"/>
              </a:buClr>
              <a:buFont typeface="Arial" panose="020B0604020202020204" pitchFamily="34" charset="0"/>
              <a:buChar char="•"/>
            </a:pPr>
            <a:r>
              <a:rPr lang="fr-FR" sz="1400" dirty="0">
                <a:latin typeface="Calibri" pitchFamily="34" charset="0"/>
              </a:rPr>
              <a:t>Nombre de déplacements journaliers en Afrique  ~3 milliards </a:t>
            </a:r>
            <a:r>
              <a:rPr lang="fr-FR" sz="1400" baseline="30000" dirty="0">
                <a:latin typeface="Calibri" pitchFamily="34" charset="0"/>
              </a:rPr>
              <a:t> </a:t>
            </a:r>
            <a:r>
              <a:rPr lang="fr-FR" sz="1400" dirty="0">
                <a:latin typeface="Calibri" pitchFamily="34" charset="0"/>
              </a:rPr>
              <a:t>(dont 9 millions au Sénégal)</a:t>
            </a:r>
            <a:r>
              <a:rPr lang="fr-FR" sz="1400" baseline="30000" dirty="0">
                <a:latin typeface="Calibri" pitchFamily="34" charset="0"/>
              </a:rPr>
              <a:t>1</a:t>
            </a:r>
          </a:p>
        </p:txBody>
      </p:sp>
      <p:sp>
        <p:nvSpPr>
          <p:cNvPr id="19" name="Rectangle 11"/>
          <p:cNvSpPr>
            <a:spLocks noChangeArrowheads="1"/>
          </p:cNvSpPr>
          <p:nvPr/>
        </p:nvSpPr>
        <p:spPr bwMode="gray">
          <a:xfrm>
            <a:off x="983278" y="2216153"/>
            <a:ext cx="240762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fr-FR" sz="1800" b="1" dirty="0">
                <a:solidFill>
                  <a:srgbClr val="3A4972"/>
                </a:solidFill>
              </a:rPr>
              <a:t>Une offre encore insuffisante, chère…</a:t>
            </a:r>
          </a:p>
        </p:txBody>
      </p:sp>
      <p:sp>
        <p:nvSpPr>
          <p:cNvPr id="20" name="Rectangle 23"/>
          <p:cNvSpPr>
            <a:spLocks noChangeArrowheads="1"/>
          </p:cNvSpPr>
          <p:nvPr/>
        </p:nvSpPr>
        <p:spPr bwMode="gray">
          <a:xfrm>
            <a:off x="3541486" y="2216153"/>
            <a:ext cx="3930028" cy="1343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buClr>
                <a:schemeClr val="tx2"/>
              </a:buClr>
              <a:defRPr sz="1600">
                <a:solidFill>
                  <a:schemeClr val="tx1"/>
                </a:solidFill>
                <a:latin typeface="Arial" charset="0"/>
              </a:defRPr>
            </a:lvl1pPr>
            <a:lvl2pPr marL="193675" indent="-192088" defTabSz="895350">
              <a:buClr>
                <a:schemeClr val="tx2"/>
              </a:buClr>
              <a:buSzPct val="125000"/>
              <a:buFont typeface="Arial" charset="0"/>
              <a:buChar char="▪"/>
              <a:defRPr sz="1600">
                <a:solidFill>
                  <a:schemeClr val="tx1"/>
                </a:solidFill>
                <a:latin typeface="Arial" charset="0"/>
              </a:defRPr>
            </a:lvl2pPr>
            <a:lvl3pPr marL="457200" indent="-261938" defTabSz="895350">
              <a:buClr>
                <a:schemeClr val="tx2"/>
              </a:buClr>
              <a:buSzPct val="120000"/>
              <a:buFont typeface="Arial" charset="0"/>
              <a:buChar char="–"/>
              <a:defRPr sz="1600">
                <a:solidFill>
                  <a:schemeClr val="tx1"/>
                </a:solidFill>
                <a:latin typeface="Arial" charset="0"/>
              </a:defRPr>
            </a:lvl3pPr>
            <a:lvl4pPr marL="614363" indent="-155575" defTabSz="895350">
              <a:buClr>
                <a:schemeClr val="tx2"/>
              </a:buClr>
              <a:buSzPct val="120000"/>
              <a:buFont typeface="Arial" charset="0"/>
              <a:buChar char="▫"/>
              <a:defRPr sz="1600">
                <a:solidFill>
                  <a:schemeClr val="tx1"/>
                </a:solidFill>
                <a:latin typeface="Arial" charset="0"/>
              </a:defRPr>
            </a:lvl4pPr>
            <a:lvl5pPr marL="746125" indent="-130175" defTabSz="895350">
              <a:buClr>
                <a:schemeClr val="tx2"/>
              </a:buClr>
              <a:buSzPct val="89000"/>
              <a:buFont typeface="Arial" charset="0"/>
              <a:buChar char="-"/>
              <a:defRPr sz="1600">
                <a:solidFill>
                  <a:schemeClr val="tx1"/>
                </a:solidFill>
                <a:latin typeface="Arial" charset="0"/>
              </a:defRPr>
            </a:lvl5pPr>
            <a:lvl6pPr marL="12033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6pPr>
            <a:lvl7pPr marL="16605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7pPr>
            <a:lvl8pPr marL="21177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8pPr>
            <a:lvl9pPr marL="25749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9pPr>
          </a:lstStyle>
          <a:p>
            <a:pPr lvl="1">
              <a:spcBef>
                <a:spcPts val="200"/>
              </a:spcBef>
              <a:spcAft>
                <a:spcPts val="200"/>
              </a:spcAft>
              <a:buClr>
                <a:schemeClr val="tx1"/>
              </a:buClr>
              <a:buFont typeface="Arial" panose="020B0604020202020204" pitchFamily="34" charset="0"/>
              <a:buChar char="•"/>
            </a:pPr>
            <a:r>
              <a:rPr lang="fr-FR" sz="1400" dirty="0">
                <a:latin typeface="Calibri" pitchFamily="34" charset="0"/>
              </a:rPr>
              <a:t>Taux de motorisation de 50 pour 1000 habitants</a:t>
            </a:r>
            <a:r>
              <a:rPr lang="fr-FR" sz="1400" baseline="30000" dirty="0">
                <a:latin typeface="Calibri" pitchFamily="34" charset="0"/>
              </a:rPr>
              <a:t>2   </a:t>
            </a:r>
            <a:r>
              <a:rPr lang="fr-FR" sz="1400" dirty="0">
                <a:latin typeface="Calibri" pitchFamily="34" charset="0"/>
              </a:rPr>
              <a:t>(~ 587 pour 1000  habitants en France), la moitié étant des voitures privées </a:t>
            </a:r>
          </a:p>
          <a:p>
            <a:pPr lvl="1">
              <a:spcBef>
                <a:spcPts val="200"/>
              </a:spcBef>
              <a:spcAft>
                <a:spcPts val="200"/>
              </a:spcAft>
              <a:buClr>
                <a:schemeClr val="tx1"/>
              </a:buClr>
              <a:buFont typeface="Arial" panose="020B0604020202020204" pitchFamily="34" charset="0"/>
              <a:buChar char="•"/>
            </a:pPr>
            <a:r>
              <a:rPr lang="fr-FR" sz="1400" dirty="0">
                <a:latin typeface="Calibri" pitchFamily="34" charset="0"/>
              </a:rPr>
              <a:t>Une course taxi coûte entre 1,5€ et 3€ à Dakar, représentant  ~3% du salaire mensuel moyen</a:t>
            </a:r>
            <a:r>
              <a:rPr lang="fr-FR" sz="1400" baseline="30000" dirty="0">
                <a:latin typeface="Calibri" pitchFamily="34" charset="0"/>
              </a:rPr>
              <a:t>3 </a:t>
            </a:r>
            <a:r>
              <a:rPr lang="fr-FR" sz="1400" dirty="0">
                <a:latin typeface="Calibri" pitchFamily="34" charset="0"/>
              </a:rPr>
              <a:t> - 80% de déplacements sont effectués à pieds</a:t>
            </a:r>
            <a:r>
              <a:rPr lang="fr-FR" sz="1400" baseline="30000" dirty="0">
                <a:latin typeface="Calibri" pitchFamily="34" charset="0"/>
              </a:rPr>
              <a:t>4</a:t>
            </a:r>
            <a:r>
              <a:rPr lang="fr-FR" sz="1400" dirty="0">
                <a:latin typeface="Calibri" pitchFamily="34" charset="0"/>
              </a:rPr>
              <a:t> </a:t>
            </a:r>
          </a:p>
        </p:txBody>
      </p:sp>
      <p:sp>
        <p:nvSpPr>
          <p:cNvPr id="22" name="Rectangle 12"/>
          <p:cNvSpPr>
            <a:spLocks noChangeArrowheads="1"/>
          </p:cNvSpPr>
          <p:nvPr/>
        </p:nvSpPr>
        <p:spPr bwMode="gray">
          <a:xfrm>
            <a:off x="983278" y="3765255"/>
            <a:ext cx="24076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fr-FR" sz="1800" b="1" dirty="0">
                <a:solidFill>
                  <a:srgbClr val="3A4972"/>
                </a:solidFill>
              </a:rPr>
              <a:t>…et de qualité inégale</a:t>
            </a:r>
          </a:p>
        </p:txBody>
      </p:sp>
      <p:sp>
        <p:nvSpPr>
          <p:cNvPr id="23" name="Rectangle 24"/>
          <p:cNvSpPr>
            <a:spLocks noChangeArrowheads="1"/>
          </p:cNvSpPr>
          <p:nvPr/>
        </p:nvSpPr>
        <p:spPr bwMode="gray">
          <a:xfrm>
            <a:off x="3541486" y="3765255"/>
            <a:ext cx="3930028" cy="1128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buClr>
                <a:schemeClr val="tx2"/>
              </a:buClr>
              <a:defRPr sz="1600">
                <a:solidFill>
                  <a:schemeClr val="tx1"/>
                </a:solidFill>
                <a:latin typeface="Arial" charset="0"/>
              </a:defRPr>
            </a:lvl1pPr>
            <a:lvl2pPr marL="193675" indent="-192088" defTabSz="895350">
              <a:buClr>
                <a:schemeClr val="tx2"/>
              </a:buClr>
              <a:buSzPct val="125000"/>
              <a:buFont typeface="Arial" charset="0"/>
              <a:buChar char="▪"/>
              <a:defRPr sz="1600">
                <a:solidFill>
                  <a:schemeClr val="tx1"/>
                </a:solidFill>
                <a:latin typeface="Arial" charset="0"/>
              </a:defRPr>
            </a:lvl2pPr>
            <a:lvl3pPr marL="457200" indent="-261938" defTabSz="895350">
              <a:buClr>
                <a:schemeClr val="tx2"/>
              </a:buClr>
              <a:buSzPct val="120000"/>
              <a:buFont typeface="Arial" charset="0"/>
              <a:buChar char="–"/>
              <a:defRPr sz="1600">
                <a:solidFill>
                  <a:schemeClr val="tx1"/>
                </a:solidFill>
                <a:latin typeface="Arial" charset="0"/>
              </a:defRPr>
            </a:lvl3pPr>
            <a:lvl4pPr marL="614363" indent="-155575" defTabSz="895350">
              <a:buClr>
                <a:schemeClr val="tx2"/>
              </a:buClr>
              <a:buSzPct val="120000"/>
              <a:buFont typeface="Arial" charset="0"/>
              <a:buChar char="▫"/>
              <a:defRPr sz="1600">
                <a:solidFill>
                  <a:schemeClr val="tx1"/>
                </a:solidFill>
                <a:latin typeface="Arial" charset="0"/>
              </a:defRPr>
            </a:lvl4pPr>
            <a:lvl5pPr marL="746125" indent="-130175" defTabSz="895350">
              <a:buClr>
                <a:schemeClr val="tx2"/>
              </a:buClr>
              <a:buSzPct val="89000"/>
              <a:buFont typeface="Arial" charset="0"/>
              <a:buChar char="-"/>
              <a:defRPr sz="1600">
                <a:solidFill>
                  <a:schemeClr val="tx1"/>
                </a:solidFill>
                <a:latin typeface="Arial" charset="0"/>
              </a:defRPr>
            </a:lvl5pPr>
            <a:lvl6pPr marL="12033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6pPr>
            <a:lvl7pPr marL="16605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7pPr>
            <a:lvl8pPr marL="21177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8pPr>
            <a:lvl9pPr marL="25749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9pPr>
          </a:lstStyle>
          <a:p>
            <a:pPr lvl="1">
              <a:spcBef>
                <a:spcPts val="200"/>
              </a:spcBef>
              <a:spcAft>
                <a:spcPts val="200"/>
              </a:spcAft>
              <a:buClr>
                <a:schemeClr val="tx1"/>
              </a:buClr>
              <a:buFont typeface="Arial" panose="020B0604020202020204" pitchFamily="34" charset="0"/>
              <a:buChar char="•"/>
            </a:pPr>
            <a:r>
              <a:rPr lang="fr-FR" sz="1400" dirty="0">
                <a:solidFill>
                  <a:srgbClr val="3A4972"/>
                </a:solidFill>
                <a:latin typeface="Calibri" pitchFamily="34" charset="0"/>
              </a:rPr>
              <a:t>Plus de 2/3 de la mobilité motorisée dans des bus bondés ou sur des mototaxis à la sécurité incertaine – coût entre 0,15€ et 0,40€. </a:t>
            </a:r>
            <a:endParaRPr lang="fr-FR" sz="1400" b="0" dirty="0">
              <a:latin typeface="Calibri" pitchFamily="34" charset="0"/>
            </a:endParaRPr>
          </a:p>
          <a:p>
            <a:pPr lvl="1">
              <a:spcBef>
                <a:spcPts val="200"/>
              </a:spcBef>
              <a:spcAft>
                <a:spcPts val="200"/>
              </a:spcAft>
              <a:buClr>
                <a:schemeClr val="tx1"/>
              </a:buClr>
              <a:buFont typeface="Arial" panose="020B0604020202020204" pitchFamily="34" charset="0"/>
              <a:buChar char="•"/>
            </a:pPr>
            <a:r>
              <a:rPr lang="fr-FR" sz="1400" dirty="0">
                <a:latin typeface="Calibri" pitchFamily="34" charset="0"/>
              </a:rPr>
              <a:t>Temps d’attente moyen de bus supérieur à 50 minutes</a:t>
            </a:r>
            <a:endParaRPr lang="fr-FR" sz="1400" b="0" baseline="30000" dirty="0">
              <a:latin typeface="Calibri" pitchFamily="34" charset="0"/>
            </a:endParaRPr>
          </a:p>
        </p:txBody>
      </p:sp>
      <p:pic>
        <p:nvPicPr>
          <p:cNvPr id="24" name="Picture 23"/>
          <p:cNvPicPr>
            <a:picLocks noChangeArrowheads="1"/>
          </p:cNvPicPr>
          <p:nvPr/>
        </p:nvPicPr>
        <p:blipFill>
          <a:blip r:embed="rId12">
            <a:extLst>
              <a:ext uri="{28A0092B-C50C-407E-A947-70E740481C1C}">
                <a14:useLocalDpi xmlns:a14="http://schemas.microsoft.com/office/drawing/2010/main"/>
              </a:ext>
            </a:extLst>
          </a:blip>
          <a:srcRect/>
          <a:stretch>
            <a:fillRect/>
          </a:stretch>
        </p:blipFill>
        <p:spPr bwMode="gray">
          <a:xfrm>
            <a:off x="7665958" y="4996573"/>
            <a:ext cx="1057918" cy="1058269"/>
          </a:xfrm>
          <a:prstGeom prst="ellipse">
            <a:avLst/>
          </a:prstGeom>
          <a:noFill/>
          <a:ln w="12700">
            <a:solidFill>
              <a:srgbClr val="8CA1B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10"/>
          <p:cNvSpPr>
            <a:spLocks noChangeArrowheads="1"/>
          </p:cNvSpPr>
          <p:nvPr/>
        </p:nvSpPr>
        <p:spPr bwMode="gray">
          <a:xfrm>
            <a:off x="983278" y="4997608"/>
            <a:ext cx="240762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fr-FR" sz="1800" b="1" dirty="0">
                <a:solidFill>
                  <a:srgbClr val="3A4972"/>
                </a:solidFill>
              </a:rPr>
              <a:t>Des besoins en solutions de qualité qui explosent</a:t>
            </a:r>
          </a:p>
        </p:txBody>
      </p:sp>
      <p:sp>
        <p:nvSpPr>
          <p:cNvPr id="26" name="Rectangle 22"/>
          <p:cNvSpPr>
            <a:spLocks noChangeArrowheads="1"/>
          </p:cNvSpPr>
          <p:nvPr/>
        </p:nvSpPr>
        <p:spPr bwMode="gray">
          <a:xfrm>
            <a:off x="3541485" y="4999047"/>
            <a:ext cx="4051447" cy="9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buClr>
                <a:schemeClr val="tx2"/>
              </a:buClr>
              <a:defRPr sz="1600">
                <a:solidFill>
                  <a:schemeClr val="tx1"/>
                </a:solidFill>
                <a:latin typeface="Arial" charset="0"/>
              </a:defRPr>
            </a:lvl1pPr>
            <a:lvl2pPr marL="193675" indent="-192088" defTabSz="895350">
              <a:buClr>
                <a:schemeClr val="tx2"/>
              </a:buClr>
              <a:buSzPct val="125000"/>
              <a:buFont typeface="Arial" charset="0"/>
              <a:buChar char="▪"/>
              <a:defRPr sz="1600">
                <a:solidFill>
                  <a:schemeClr val="tx1"/>
                </a:solidFill>
                <a:latin typeface="Arial" charset="0"/>
              </a:defRPr>
            </a:lvl2pPr>
            <a:lvl3pPr marL="457200" indent="-261938" defTabSz="895350">
              <a:buClr>
                <a:schemeClr val="tx2"/>
              </a:buClr>
              <a:buSzPct val="120000"/>
              <a:buFont typeface="Arial" charset="0"/>
              <a:buChar char="–"/>
              <a:defRPr sz="1600">
                <a:solidFill>
                  <a:schemeClr val="tx1"/>
                </a:solidFill>
                <a:latin typeface="Arial" charset="0"/>
              </a:defRPr>
            </a:lvl3pPr>
            <a:lvl4pPr marL="614363" indent="-155575" defTabSz="895350">
              <a:buClr>
                <a:schemeClr val="tx2"/>
              </a:buClr>
              <a:buSzPct val="120000"/>
              <a:buFont typeface="Arial" charset="0"/>
              <a:buChar char="▫"/>
              <a:defRPr sz="1600">
                <a:solidFill>
                  <a:schemeClr val="tx1"/>
                </a:solidFill>
                <a:latin typeface="Arial" charset="0"/>
              </a:defRPr>
            </a:lvl4pPr>
            <a:lvl5pPr marL="746125" indent="-130175" defTabSz="895350">
              <a:buClr>
                <a:schemeClr val="tx2"/>
              </a:buClr>
              <a:buSzPct val="89000"/>
              <a:buFont typeface="Arial" charset="0"/>
              <a:buChar char="-"/>
              <a:defRPr sz="1600">
                <a:solidFill>
                  <a:schemeClr val="tx1"/>
                </a:solidFill>
                <a:latin typeface="Arial" charset="0"/>
              </a:defRPr>
            </a:lvl5pPr>
            <a:lvl6pPr marL="12033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6pPr>
            <a:lvl7pPr marL="16605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7pPr>
            <a:lvl8pPr marL="21177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8pPr>
            <a:lvl9pPr marL="25749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9pPr>
          </a:lstStyle>
          <a:p>
            <a:pPr lvl="1" algn="l">
              <a:spcBef>
                <a:spcPts val="200"/>
              </a:spcBef>
              <a:spcAft>
                <a:spcPts val="200"/>
              </a:spcAft>
              <a:buClr>
                <a:schemeClr val="tx1"/>
              </a:buClr>
              <a:buFont typeface="Arial" panose="020B0604020202020204" pitchFamily="34" charset="0"/>
              <a:buChar char="•"/>
            </a:pPr>
            <a:r>
              <a:rPr lang="fr-FR" sz="1400" b="0" dirty="0">
                <a:latin typeface="Calibri" pitchFamily="34" charset="0"/>
              </a:rPr>
              <a:t>Besoins </a:t>
            </a:r>
            <a:r>
              <a:rPr lang="fr-FR" sz="1400" dirty="0">
                <a:latin typeface="Calibri" pitchFamily="34" charset="0"/>
              </a:rPr>
              <a:t>solutions de mobilité motorisées </a:t>
            </a:r>
            <a:r>
              <a:rPr lang="fr-FR" sz="1400" b="0" dirty="0">
                <a:latin typeface="Calibri" pitchFamily="34" charset="0"/>
              </a:rPr>
              <a:t>pour accompagner la croissance économique …</a:t>
            </a:r>
          </a:p>
          <a:p>
            <a:pPr lvl="1" algn="l">
              <a:spcBef>
                <a:spcPts val="200"/>
              </a:spcBef>
              <a:spcAft>
                <a:spcPts val="200"/>
              </a:spcAft>
              <a:buClr>
                <a:schemeClr val="tx1"/>
              </a:buClr>
              <a:buFont typeface="Arial" panose="020B0604020202020204" pitchFamily="34" charset="0"/>
              <a:buChar char="•"/>
            </a:pPr>
            <a:r>
              <a:rPr lang="fr-FR" sz="1400" dirty="0">
                <a:latin typeface="Calibri" pitchFamily="34" charset="0"/>
              </a:rPr>
              <a:t>…notamment celles utilisables par une jeune classe moyenne active (qualité taxi et coût : 0,40€ - 1€)</a:t>
            </a:r>
          </a:p>
        </p:txBody>
      </p:sp>
      <p:sp>
        <p:nvSpPr>
          <p:cNvPr id="28" name="Oval 27"/>
          <p:cNvSpPr>
            <a:spLocks/>
          </p:cNvSpPr>
          <p:nvPr/>
        </p:nvSpPr>
        <p:spPr bwMode="gray">
          <a:xfrm>
            <a:off x="7665958" y="2191810"/>
            <a:ext cx="1057918" cy="1058269"/>
          </a:xfrm>
          <a:prstGeom prst="ellipse">
            <a:avLst/>
          </a:prstGeom>
          <a:noFill/>
          <a:ln w="12700" cap="flat" cmpd="sng" algn="ctr">
            <a:solidFill>
              <a:srgbClr val="8CA1BA"/>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a:endParaRPr lang="fr-FR" sz="1200" dirty="0">
              <a:latin typeface="+mn-lt"/>
            </a:endParaRPr>
          </a:p>
        </p:txBody>
      </p:sp>
      <p:sp>
        <p:nvSpPr>
          <p:cNvPr id="30" name="Rectangle 6"/>
          <p:cNvSpPr txBox="1">
            <a:spLocks noChangeArrowheads="1"/>
          </p:cNvSpPr>
          <p:nvPr/>
        </p:nvSpPr>
        <p:spPr bwMode="auto">
          <a:xfrm>
            <a:off x="335747" y="2090452"/>
            <a:ext cx="3302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l" defTabSz="895350" rtl="0" fontAlgn="base">
              <a:spcBef>
                <a:spcPct val="0"/>
              </a:spcBef>
              <a:spcAft>
                <a:spcPct val="0"/>
              </a:spcAft>
              <a:buClr>
                <a:schemeClr val="tx2"/>
              </a:buClr>
              <a:defRPr sz="1600">
                <a:solidFill>
                  <a:schemeClr val="accent6"/>
                </a:solidFill>
                <a:latin typeface="+mn-lt"/>
                <a:ea typeface="+mn-ea"/>
                <a:cs typeface="+mn-cs"/>
              </a:defRPr>
            </a:lvl1pPr>
            <a:lvl2pPr marL="193675" indent="-192088" algn="l" defTabSz="895350" rtl="0" fontAlgn="base">
              <a:spcBef>
                <a:spcPct val="0"/>
              </a:spcBef>
              <a:spcAft>
                <a:spcPct val="0"/>
              </a:spcAft>
              <a:buClr>
                <a:schemeClr val="accent6"/>
              </a:buClr>
              <a:buSzPct val="125000"/>
              <a:buFont typeface="Arial" charset="0"/>
              <a:buChar char="▪"/>
              <a:defRPr sz="1600">
                <a:solidFill>
                  <a:schemeClr val="accent6"/>
                </a:solidFill>
                <a:latin typeface="+mn-lt"/>
              </a:defRPr>
            </a:lvl2pPr>
            <a:lvl3pPr marL="457200" indent="-261938" algn="l" defTabSz="895350" rtl="0" fontAlgn="base">
              <a:spcBef>
                <a:spcPct val="0"/>
              </a:spcBef>
              <a:spcAft>
                <a:spcPct val="0"/>
              </a:spcAft>
              <a:buClr>
                <a:schemeClr val="accent6"/>
              </a:buClr>
              <a:buSzPct val="120000"/>
              <a:buFont typeface="Arial" charset="0"/>
              <a:buChar char="–"/>
              <a:defRPr sz="1600">
                <a:solidFill>
                  <a:schemeClr val="accent6"/>
                </a:solidFill>
                <a:latin typeface="+mn-lt"/>
              </a:defRPr>
            </a:lvl3pPr>
            <a:lvl4pPr marL="614363" indent="-155575" algn="l" defTabSz="895350" rtl="0" fontAlgn="base">
              <a:spcBef>
                <a:spcPct val="0"/>
              </a:spcBef>
              <a:spcAft>
                <a:spcPct val="0"/>
              </a:spcAft>
              <a:buClr>
                <a:schemeClr val="accent6"/>
              </a:buClr>
              <a:buSzPct val="120000"/>
              <a:buFont typeface="Arial" charset="0"/>
              <a:buChar char="▫"/>
              <a:defRPr sz="1600">
                <a:solidFill>
                  <a:schemeClr val="accent6"/>
                </a:solidFill>
                <a:latin typeface="+mn-lt"/>
              </a:defRPr>
            </a:lvl4pPr>
            <a:lvl5pPr marL="746125" indent="-130175" algn="l" defTabSz="895350" rtl="0" fontAlgn="base">
              <a:spcBef>
                <a:spcPct val="0"/>
              </a:spcBef>
              <a:spcAft>
                <a:spcPct val="0"/>
              </a:spcAft>
              <a:buClr>
                <a:schemeClr val="accent6"/>
              </a:buClr>
              <a:buSzPct val="89000"/>
              <a:buFont typeface="Arial" charset="0"/>
              <a:buChar char="-"/>
              <a:defRPr sz="1600">
                <a:solidFill>
                  <a:schemeClr val="accent6"/>
                </a:solidFill>
                <a:latin typeface="+mn-lt"/>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9pPr>
          </a:lstStyle>
          <a:p>
            <a:pPr defTabSz="914400" eaLnBrk="0" hangingPunct="0">
              <a:spcBef>
                <a:spcPct val="20000"/>
              </a:spcBef>
              <a:buClrTx/>
            </a:pPr>
            <a:r>
              <a:rPr lang="fr-FR" sz="4600" dirty="0">
                <a:solidFill>
                  <a:srgbClr val="3A4972"/>
                </a:solidFill>
                <a:latin typeface="Georgia" pitchFamily="18" charset="0"/>
              </a:rPr>
              <a:t>2</a:t>
            </a:r>
          </a:p>
        </p:txBody>
      </p:sp>
      <p:sp>
        <p:nvSpPr>
          <p:cNvPr id="31" name="Rectangle 6"/>
          <p:cNvSpPr txBox="1">
            <a:spLocks noChangeArrowheads="1"/>
          </p:cNvSpPr>
          <p:nvPr/>
        </p:nvSpPr>
        <p:spPr bwMode="auto">
          <a:xfrm>
            <a:off x="338151" y="3514139"/>
            <a:ext cx="3254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l" defTabSz="895350" rtl="0" fontAlgn="base">
              <a:spcBef>
                <a:spcPct val="0"/>
              </a:spcBef>
              <a:spcAft>
                <a:spcPct val="0"/>
              </a:spcAft>
              <a:buClr>
                <a:schemeClr val="tx2"/>
              </a:buClr>
              <a:defRPr sz="1600">
                <a:solidFill>
                  <a:schemeClr val="accent6"/>
                </a:solidFill>
                <a:latin typeface="+mn-lt"/>
                <a:ea typeface="+mn-ea"/>
                <a:cs typeface="+mn-cs"/>
              </a:defRPr>
            </a:lvl1pPr>
            <a:lvl2pPr marL="193675" indent="-192088" algn="l" defTabSz="895350" rtl="0" fontAlgn="base">
              <a:spcBef>
                <a:spcPct val="0"/>
              </a:spcBef>
              <a:spcAft>
                <a:spcPct val="0"/>
              </a:spcAft>
              <a:buClr>
                <a:schemeClr val="accent6"/>
              </a:buClr>
              <a:buSzPct val="125000"/>
              <a:buFont typeface="Arial" charset="0"/>
              <a:buChar char="▪"/>
              <a:defRPr sz="1600">
                <a:solidFill>
                  <a:schemeClr val="accent6"/>
                </a:solidFill>
                <a:latin typeface="+mn-lt"/>
              </a:defRPr>
            </a:lvl2pPr>
            <a:lvl3pPr marL="457200" indent="-261938" algn="l" defTabSz="895350" rtl="0" fontAlgn="base">
              <a:spcBef>
                <a:spcPct val="0"/>
              </a:spcBef>
              <a:spcAft>
                <a:spcPct val="0"/>
              </a:spcAft>
              <a:buClr>
                <a:schemeClr val="accent6"/>
              </a:buClr>
              <a:buSzPct val="120000"/>
              <a:buFont typeface="Arial" charset="0"/>
              <a:buChar char="–"/>
              <a:defRPr sz="1600">
                <a:solidFill>
                  <a:schemeClr val="accent6"/>
                </a:solidFill>
                <a:latin typeface="+mn-lt"/>
              </a:defRPr>
            </a:lvl3pPr>
            <a:lvl4pPr marL="614363" indent="-155575" algn="l" defTabSz="895350" rtl="0" fontAlgn="base">
              <a:spcBef>
                <a:spcPct val="0"/>
              </a:spcBef>
              <a:spcAft>
                <a:spcPct val="0"/>
              </a:spcAft>
              <a:buClr>
                <a:schemeClr val="accent6"/>
              </a:buClr>
              <a:buSzPct val="120000"/>
              <a:buFont typeface="Arial" charset="0"/>
              <a:buChar char="▫"/>
              <a:defRPr sz="1600">
                <a:solidFill>
                  <a:schemeClr val="accent6"/>
                </a:solidFill>
                <a:latin typeface="+mn-lt"/>
              </a:defRPr>
            </a:lvl4pPr>
            <a:lvl5pPr marL="746125" indent="-130175" algn="l" defTabSz="895350" rtl="0" fontAlgn="base">
              <a:spcBef>
                <a:spcPct val="0"/>
              </a:spcBef>
              <a:spcAft>
                <a:spcPct val="0"/>
              </a:spcAft>
              <a:buClr>
                <a:schemeClr val="accent6"/>
              </a:buClr>
              <a:buSzPct val="89000"/>
              <a:buFont typeface="Arial" charset="0"/>
              <a:buChar char="-"/>
              <a:defRPr sz="1600">
                <a:solidFill>
                  <a:schemeClr val="accent6"/>
                </a:solidFill>
                <a:latin typeface="+mn-lt"/>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9pPr>
          </a:lstStyle>
          <a:p>
            <a:pPr defTabSz="914400" eaLnBrk="0" hangingPunct="0">
              <a:spcBef>
                <a:spcPct val="20000"/>
              </a:spcBef>
              <a:buClrTx/>
            </a:pPr>
            <a:r>
              <a:rPr lang="fr-FR" sz="4600" dirty="0">
                <a:solidFill>
                  <a:srgbClr val="3A4972"/>
                </a:solidFill>
                <a:latin typeface="Georgia" pitchFamily="18" charset="0"/>
              </a:rPr>
              <a:t>3</a:t>
            </a:r>
          </a:p>
        </p:txBody>
      </p:sp>
      <p:sp>
        <p:nvSpPr>
          <p:cNvPr id="32" name="Rectangle 6"/>
          <p:cNvSpPr txBox="1">
            <a:spLocks noChangeArrowheads="1"/>
          </p:cNvSpPr>
          <p:nvPr/>
        </p:nvSpPr>
        <p:spPr bwMode="auto">
          <a:xfrm>
            <a:off x="334144" y="4711623"/>
            <a:ext cx="3334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l" defTabSz="895350" rtl="0" fontAlgn="base">
              <a:spcBef>
                <a:spcPct val="0"/>
              </a:spcBef>
              <a:spcAft>
                <a:spcPct val="0"/>
              </a:spcAft>
              <a:buClr>
                <a:schemeClr val="tx2"/>
              </a:buClr>
              <a:defRPr sz="1600">
                <a:solidFill>
                  <a:schemeClr val="accent6"/>
                </a:solidFill>
                <a:latin typeface="+mn-lt"/>
                <a:ea typeface="+mn-ea"/>
                <a:cs typeface="+mn-cs"/>
              </a:defRPr>
            </a:lvl1pPr>
            <a:lvl2pPr marL="193675" indent="-192088" algn="l" defTabSz="895350" rtl="0" fontAlgn="base">
              <a:spcBef>
                <a:spcPct val="0"/>
              </a:spcBef>
              <a:spcAft>
                <a:spcPct val="0"/>
              </a:spcAft>
              <a:buClr>
                <a:schemeClr val="accent6"/>
              </a:buClr>
              <a:buSzPct val="125000"/>
              <a:buFont typeface="Arial" charset="0"/>
              <a:buChar char="▪"/>
              <a:defRPr sz="1600">
                <a:solidFill>
                  <a:schemeClr val="accent6"/>
                </a:solidFill>
                <a:latin typeface="+mn-lt"/>
              </a:defRPr>
            </a:lvl2pPr>
            <a:lvl3pPr marL="457200" indent="-261938" algn="l" defTabSz="895350" rtl="0" fontAlgn="base">
              <a:spcBef>
                <a:spcPct val="0"/>
              </a:spcBef>
              <a:spcAft>
                <a:spcPct val="0"/>
              </a:spcAft>
              <a:buClr>
                <a:schemeClr val="accent6"/>
              </a:buClr>
              <a:buSzPct val="120000"/>
              <a:buFont typeface="Arial" charset="0"/>
              <a:buChar char="–"/>
              <a:defRPr sz="1600">
                <a:solidFill>
                  <a:schemeClr val="accent6"/>
                </a:solidFill>
                <a:latin typeface="+mn-lt"/>
              </a:defRPr>
            </a:lvl3pPr>
            <a:lvl4pPr marL="614363" indent="-155575" algn="l" defTabSz="895350" rtl="0" fontAlgn="base">
              <a:spcBef>
                <a:spcPct val="0"/>
              </a:spcBef>
              <a:spcAft>
                <a:spcPct val="0"/>
              </a:spcAft>
              <a:buClr>
                <a:schemeClr val="accent6"/>
              </a:buClr>
              <a:buSzPct val="120000"/>
              <a:buFont typeface="Arial" charset="0"/>
              <a:buChar char="▫"/>
              <a:defRPr sz="1600">
                <a:solidFill>
                  <a:schemeClr val="accent6"/>
                </a:solidFill>
                <a:latin typeface="+mn-lt"/>
              </a:defRPr>
            </a:lvl4pPr>
            <a:lvl5pPr marL="746125" indent="-130175" algn="l" defTabSz="895350" rtl="0" fontAlgn="base">
              <a:spcBef>
                <a:spcPct val="0"/>
              </a:spcBef>
              <a:spcAft>
                <a:spcPct val="0"/>
              </a:spcAft>
              <a:buClr>
                <a:schemeClr val="accent6"/>
              </a:buClr>
              <a:buSzPct val="89000"/>
              <a:buFont typeface="Arial" charset="0"/>
              <a:buChar char="-"/>
              <a:defRPr sz="1600">
                <a:solidFill>
                  <a:schemeClr val="accent6"/>
                </a:solidFill>
                <a:latin typeface="+mn-lt"/>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9pPr>
          </a:lstStyle>
          <a:p>
            <a:pPr defTabSz="914400" eaLnBrk="0" hangingPunct="0">
              <a:spcBef>
                <a:spcPct val="20000"/>
              </a:spcBef>
              <a:buClrTx/>
            </a:pPr>
            <a:r>
              <a:rPr lang="fr-FR" sz="4600" dirty="0">
                <a:solidFill>
                  <a:srgbClr val="3A4972"/>
                </a:solidFill>
                <a:latin typeface="Georgia" pitchFamily="18" charset="0"/>
              </a:rPr>
              <a:t>4</a:t>
            </a:r>
          </a:p>
        </p:txBody>
      </p:sp>
      <p:sp>
        <p:nvSpPr>
          <p:cNvPr id="33" name="Rectangle 6"/>
          <p:cNvSpPr txBox="1">
            <a:spLocks noChangeArrowheads="1"/>
          </p:cNvSpPr>
          <p:nvPr/>
        </p:nvSpPr>
        <p:spPr bwMode="auto">
          <a:xfrm>
            <a:off x="374219" y="838569"/>
            <a:ext cx="25327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l" defTabSz="895350" rtl="0" fontAlgn="base">
              <a:spcBef>
                <a:spcPct val="0"/>
              </a:spcBef>
              <a:spcAft>
                <a:spcPct val="0"/>
              </a:spcAft>
              <a:buClr>
                <a:schemeClr val="tx2"/>
              </a:buClr>
              <a:defRPr sz="1600">
                <a:solidFill>
                  <a:schemeClr val="accent6"/>
                </a:solidFill>
                <a:latin typeface="+mn-lt"/>
                <a:ea typeface="+mn-ea"/>
                <a:cs typeface="+mn-cs"/>
              </a:defRPr>
            </a:lvl1pPr>
            <a:lvl2pPr marL="193675" indent="-192088" algn="l" defTabSz="895350" rtl="0" fontAlgn="base">
              <a:spcBef>
                <a:spcPct val="0"/>
              </a:spcBef>
              <a:spcAft>
                <a:spcPct val="0"/>
              </a:spcAft>
              <a:buClr>
                <a:schemeClr val="accent6"/>
              </a:buClr>
              <a:buSzPct val="125000"/>
              <a:buFont typeface="Arial" charset="0"/>
              <a:buChar char="▪"/>
              <a:defRPr sz="1600">
                <a:solidFill>
                  <a:schemeClr val="accent6"/>
                </a:solidFill>
                <a:latin typeface="+mn-lt"/>
              </a:defRPr>
            </a:lvl2pPr>
            <a:lvl3pPr marL="457200" indent="-261938" algn="l" defTabSz="895350" rtl="0" fontAlgn="base">
              <a:spcBef>
                <a:spcPct val="0"/>
              </a:spcBef>
              <a:spcAft>
                <a:spcPct val="0"/>
              </a:spcAft>
              <a:buClr>
                <a:schemeClr val="accent6"/>
              </a:buClr>
              <a:buSzPct val="120000"/>
              <a:buFont typeface="Arial" charset="0"/>
              <a:buChar char="–"/>
              <a:defRPr sz="1600">
                <a:solidFill>
                  <a:schemeClr val="accent6"/>
                </a:solidFill>
                <a:latin typeface="+mn-lt"/>
              </a:defRPr>
            </a:lvl3pPr>
            <a:lvl4pPr marL="614363" indent="-155575" algn="l" defTabSz="895350" rtl="0" fontAlgn="base">
              <a:spcBef>
                <a:spcPct val="0"/>
              </a:spcBef>
              <a:spcAft>
                <a:spcPct val="0"/>
              </a:spcAft>
              <a:buClr>
                <a:schemeClr val="accent6"/>
              </a:buClr>
              <a:buSzPct val="120000"/>
              <a:buFont typeface="Arial" charset="0"/>
              <a:buChar char="▫"/>
              <a:defRPr sz="1600">
                <a:solidFill>
                  <a:schemeClr val="accent6"/>
                </a:solidFill>
                <a:latin typeface="+mn-lt"/>
              </a:defRPr>
            </a:lvl4pPr>
            <a:lvl5pPr marL="746125" indent="-130175" algn="l" defTabSz="895350" rtl="0" fontAlgn="base">
              <a:spcBef>
                <a:spcPct val="0"/>
              </a:spcBef>
              <a:spcAft>
                <a:spcPct val="0"/>
              </a:spcAft>
              <a:buClr>
                <a:schemeClr val="accent6"/>
              </a:buClr>
              <a:buSzPct val="89000"/>
              <a:buFont typeface="Arial" charset="0"/>
              <a:buChar char="-"/>
              <a:defRPr sz="1600">
                <a:solidFill>
                  <a:schemeClr val="accent6"/>
                </a:solidFill>
                <a:latin typeface="+mn-lt"/>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1"/>
                </a:solidFill>
                <a:latin typeface="+mn-lt"/>
              </a:defRPr>
            </a:lvl9pPr>
          </a:lstStyle>
          <a:p>
            <a:pPr defTabSz="914400" eaLnBrk="0" hangingPunct="0">
              <a:spcBef>
                <a:spcPct val="20000"/>
              </a:spcBef>
              <a:buClrTx/>
            </a:pPr>
            <a:r>
              <a:rPr lang="fr-FR" sz="4600" dirty="0">
                <a:solidFill>
                  <a:srgbClr val="3A4972"/>
                </a:solidFill>
                <a:latin typeface="Georgia" pitchFamily="18" charset="0"/>
              </a:rPr>
              <a:t>1</a:t>
            </a:r>
          </a:p>
        </p:txBody>
      </p:sp>
      <p:sp>
        <p:nvSpPr>
          <p:cNvPr id="41" name="McK 4. Footnote"/>
          <p:cNvSpPr txBox="1">
            <a:spLocks noChangeArrowheads="1"/>
          </p:cNvSpPr>
          <p:nvPr>
            <p:custDataLst>
              <p:tags r:id="rId3"/>
            </p:custDataLst>
          </p:nvPr>
        </p:nvSpPr>
        <p:spPr bwMode="auto">
          <a:xfrm>
            <a:off x="119063" y="6101301"/>
            <a:ext cx="854868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r>
              <a:rPr lang="fr-FR" sz="1000" dirty="0">
                <a:latin typeface="Calibri" panose="020F0502020204030204" pitchFamily="34" charset="0"/>
              </a:rPr>
              <a:t>1: Estimations sur la base de taux de nombre de 3,2 déplacements / personne / jour </a:t>
            </a:r>
          </a:p>
          <a:p>
            <a:r>
              <a:rPr lang="fr-FR" sz="1000" dirty="0">
                <a:latin typeface="Calibri" panose="020F0502020204030204" pitchFamily="34" charset="0"/>
              </a:rPr>
              <a:t>2: Véhicules particuliers et véhicules utilitaires légers à disposition pour 1 000 habitants  Source : BIPE d’après OCIA, fédérations constructeurs, ONU, estimations BIPE </a:t>
            </a:r>
          </a:p>
          <a:p>
            <a:r>
              <a:rPr lang="fr-FR" sz="1000" dirty="0">
                <a:latin typeface="Calibri" panose="020F0502020204030204" pitchFamily="34" charset="0"/>
              </a:rPr>
              <a:t>3: Rapport Banque Mondiale, Perspective urbaines Sénégal 2015</a:t>
            </a:r>
          </a:p>
          <a:p>
            <a:r>
              <a:rPr lang="fr-FR" sz="1000" dirty="0">
                <a:latin typeface="Calibri" panose="020F0502020204030204" pitchFamily="34" charset="0"/>
              </a:rPr>
              <a:t>4: CETUD. 2007. Projet de Plan de Déplacements Urbains pour l’agglomération de Dakar (PDUD - Horizon 2025). Conseil Exécutif des Transports Urbains de Dakar</a:t>
            </a:r>
            <a:endParaRPr lang="fr-FR" sz="1000" i="1" dirty="0">
              <a:latin typeface="Calibri" panose="020F0502020204030204" pitchFamily="34" charset="0"/>
            </a:endParaRPr>
          </a:p>
        </p:txBody>
      </p:sp>
      <p:sp>
        <p:nvSpPr>
          <p:cNvPr id="4" name="Espace réservé du numéro de diapositive 3"/>
          <p:cNvSpPr>
            <a:spLocks noGrp="1"/>
          </p:cNvSpPr>
          <p:nvPr>
            <p:ph type="sldNum" sz="quarter" idx="4"/>
          </p:nvPr>
        </p:nvSpPr>
        <p:spPr/>
        <p:txBody>
          <a:bodyPr/>
          <a:lstStyle/>
          <a:p>
            <a:fld id="{4BD55B75-ADE8-4326-9C62-A6814DDC4408}" type="slidenum">
              <a:rPr lang="fr-FR" smtClean="0"/>
              <a:pPr/>
              <a:t>3</a:t>
            </a:fld>
            <a:r>
              <a:rPr lang="fr-FR" dirty="0"/>
              <a:t> </a:t>
            </a:r>
          </a:p>
        </p:txBody>
      </p:sp>
      <p:pic>
        <p:nvPicPr>
          <p:cNvPr id="37" name="Imag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65958" y="3747837"/>
            <a:ext cx="1103025" cy="1037954"/>
          </a:xfrm>
          <a:prstGeom prst="ellipse">
            <a:avLst/>
          </a:prstGeom>
          <a:noFill/>
          <a:ln w="12700">
            <a:solidFill>
              <a:srgbClr val="8CA1BA"/>
            </a:solidFill>
            <a:miter lim="800000"/>
            <a:headEnd/>
            <a:tailEnd/>
          </a:ln>
          <a:effectLst/>
        </p:spPr>
      </p:pic>
    </p:spTree>
    <p:extLst>
      <p:ext uri="{BB962C8B-B14F-4D97-AF65-F5344CB8AC3E}">
        <p14:creationId xmlns:p14="http://schemas.microsoft.com/office/powerpoint/2010/main" val="221149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BD55B75-ADE8-4326-9C62-A6814DDC4408}" type="slidenum">
              <a:rPr lang="fr-FR" smtClean="0"/>
              <a:pPr/>
              <a:t>4</a:t>
            </a:fld>
            <a:r>
              <a:rPr lang="fr-FR" dirty="0"/>
              <a:t> </a:t>
            </a:r>
          </a:p>
        </p:txBody>
      </p:sp>
      <p:pic>
        <p:nvPicPr>
          <p:cNvPr id="33" name="Picture 16"/>
          <p:cNvPicPr>
            <a:picLocks noChangeAspect="1" noChangeArrowheads="1"/>
          </p:cNvPicPr>
          <p:nvPr/>
        </p:nvPicPr>
        <p:blipFill>
          <a:blip r:embed="rId20">
            <a:lum bright="70000" contrast="-70000"/>
            <a:extLst>
              <a:ext uri="{28A0092B-C50C-407E-A947-70E740481C1C}">
                <a14:useLocalDpi xmlns:a14="http://schemas.microsoft.com/office/drawing/2010/main" val="0"/>
              </a:ext>
            </a:extLst>
          </a:blip>
          <a:srcRect/>
          <a:stretch>
            <a:fillRect/>
          </a:stretch>
        </p:blipFill>
        <p:spPr bwMode="auto">
          <a:xfrm>
            <a:off x="4563269" y="1544639"/>
            <a:ext cx="3961606" cy="248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Straight Connector 33"/>
          <p:cNvCxnSpPr/>
          <p:nvPr>
            <p:custDataLst>
              <p:tags r:id="rId1"/>
            </p:custDataLst>
          </p:nvPr>
        </p:nvCxnSpPr>
        <p:spPr bwMode="auto">
          <a:xfrm>
            <a:off x="1743075" y="2190750"/>
            <a:ext cx="447675" cy="0"/>
          </a:xfrm>
          <a:prstGeom prst="line">
            <a:avLst/>
          </a:prstGeom>
          <a:ln w="317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custDataLst>
              <p:tags r:id="rId2"/>
            </p:custDataLst>
          </p:nvPr>
        </p:nvCxnSpPr>
        <p:spPr bwMode="auto">
          <a:xfrm>
            <a:off x="4895850" y="4019550"/>
            <a:ext cx="447675" cy="0"/>
          </a:xfrm>
          <a:prstGeom prst="line">
            <a:avLst/>
          </a:prstGeom>
          <a:ln w="317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custDataLst>
              <p:tags r:id="rId3"/>
            </p:custDataLst>
          </p:nvPr>
        </p:nvCxnSpPr>
        <p:spPr bwMode="auto">
          <a:xfrm>
            <a:off x="3324225" y="4019550"/>
            <a:ext cx="447675" cy="0"/>
          </a:xfrm>
          <a:prstGeom prst="line">
            <a:avLst/>
          </a:prstGeom>
          <a:ln w="317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custDataLst>
              <p:tags r:id="rId4"/>
            </p:custDataLst>
          </p:nvPr>
        </p:nvCxnSpPr>
        <p:spPr bwMode="auto">
          <a:xfrm>
            <a:off x="6477000" y="4415061"/>
            <a:ext cx="447675" cy="0"/>
          </a:xfrm>
          <a:prstGeom prst="line">
            <a:avLst/>
          </a:prstGeom>
          <a:ln w="317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2" name="Object 37"/>
          <p:cNvGraphicFramePr>
            <a:graphicFrameLocks/>
          </p:cNvGraphicFramePr>
          <p:nvPr>
            <p:custDataLst>
              <p:tags r:id="rId5"/>
            </p:custDataLst>
            <p:extLst>
              <p:ext uri="{D42A27DB-BD31-4B8C-83A1-F6EECF244321}">
                <p14:modId xmlns:p14="http://schemas.microsoft.com/office/powerpoint/2010/main" val="1591375167"/>
              </p:ext>
            </p:extLst>
          </p:nvPr>
        </p:nvGraphicFramePr>
        <p:xfrm>
          <a:off x="317500" y="2108201"/>
          <a:ext cx="8032874" cy="2431881"/>
        </p:xfrm>
        <a:graphic>
          <a:graphicData uri="http://schemas.openxmlformats.org/drawingml/2006/chart">
            <c:chart xmlns:c="http://schemas.openxmlformats.org/drawingml/2006/chart" xmlns:r="http://schemas.openxmlformats.org/officeDocument/2006/relationships" r:id="rId21"/>
          </a:graphicData>
        </a:graphic>
      </p:graphicFrame>
      <p:sp>
        <p:nvSpPr>
          <p:cNvPr id="39" name="Text Placeholder 11"/>
          <p:cNvSpPr>
            <a:spLocks noGrp="1"/>
          </p:cNvSpPr>
          <p:nvPr>
            <p:custDataLst>
              <p:tags r:id="rId6"/>
            </p:custDataLst>
          </p:nvPr>
        </p:nvSpPr>
        <p:spPr bwMode="auto">
          <a:xfrm>
            <a:off x="388938" y="4638675"/>
            <a:ext cx="1574800" cy="638175"/>
          </a:xfrm>
          <a:prstGeom prst="rect">
            <a:avLst/>
          </a:prstGeom>
          <a:noFill/>
          <a:extLst>
            <a:ext uri="{909E8E84-426E-40DD-AFC4-6F175D3DCCD1}">
              <a14:hiddenFill xmlns:a14="http://schemas.microsoft.com/office/drawing/2010/main">
                <a:solidFill>
                  <a:scrgbClr r="0" g="0" b="0"/>
                </a:solidFill>
              </a14:hiddenFill>
            </a:ext>
          </a:extLst>
        </p:spPr>
        <p:txBody>
          <a:bodyPr vert="horz" wrap="square" lIns="0" tIns="0" rIns="0" bIns="0" rtl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fr-FR" sz="1400" dirty="0">
                <a:solidFill>
                  <a:schemeClr val="tx1"/>
                </a:solidFill>
                <a:latin typeface="Calibri" panose="020F0502020204030204" pitchFamily="34" charset="0"/>
                <a:sym typeface="Calibri" panose="020F0502020204030204" pitchFamily="34" charset="0"/>
              </a:rPr>
              <a:t>Total déplacements journaliers à Dakar</a:t>
            </a:r>
            <a:endParaRPr lang="fr-FR" sz="1400" baseline="30000" dirty="0">
              <a:solidFill>
                <a:schemeClr val="tx1"/>
              </a:solidFill>
              <a:latin typeface="Calibri"/>
              <a:sym typeface="Calibri"/>
            </a:endParaRPr>
          </a:p>
        </p:txBody>
      </p:sp>
      <p:sp>
        <p:nvSpPr>
          <p:cNvPr id="40" name="Espace réservé du texte 23"/>
          <p:cNvSpPr>
            <a:spLocks noGrp="1"/>
          </p:cNvSpPr>
          <p:nvPr>
            <p:custDataLst>
              <p:tags r:id="rId7"/>
            </p:custDataLst>
          </p:nvPr>
        </p:nvSpPr>
        <p:spPr bwMode="gray">
          <a:xfrm>
            <a:off x="1016000" y="1952625"/>
            <a:ext cx="322263" cy="212725"/>
          </a:xfrm>
          <a:prstGeom prst="rect">
            <a:avLst/>
          </a:prstGeom>
          <a:noFill/>
          <a:extLst>
            <a:ext uri="{909E8E84-426E-40DD-AFC4-6F175D3DCCD1}">
              <a14:hiddenFill xmlns:a14="http://schemas.microsoft.com/office/drawing/2010/main">
                <a:solidFill>
                  <a:scrgbClr r="0" g="0" b="0"/>
                </a:solidFill>
              </a14:hiddenFill>
            </a:ext>
          </a:extLst>
        </p:spPr>
        <p:txBody>
          <a:bodyPr wrap="none" lIns="25400" tIns="0" rIns="25400" bIns="0" numCol="1" spcCol="0" anchor="b"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fr-FR" sz="1400" dirty="0">
                <a:solidFill>
                  <a:schemeClr val="tx1"/>
                </a:solidFill>
                <a:latin typeface="Calibri" panose="020F0502020204030204" pitchFamily="34" charset="0"/>
                <a:sym typeface="Calibri" panose="020F0502020204030204" pitchFamily="34" charset="0"/>
              </a:rPr>
              <a:t>9000</a:t>
            </a:r>
            <a:endParaRPr lang="en-US" sz="1400" dirty="0">
              <a:solidFill>
                <a:schemeClr val="tx1"/>
              </a:solidFill>
              <a:latin typeface="Calibri" panose="020F0502020204030204" pitchFamily="34" charset="0"/>
              <a:sym typeface="Calibri" panose="020F0502020204030204" pitchFamily="34" charset="0"/>
            </a:endParaRPr>
          </a:p>
        </p:txBody>
      </p:sp>
      <p:sp>
        <p:nvSpPr>
          <p:cNvPr id="41" name="Text Placeholder 13"/>
          <p:cNvSpPr>
            <a:spLocks noGrp="1"/>
          </p:cNvSpPr>
          <p:nvPr>
            <p:custDataLst>
              <p:tags r:id="rId8"/>
            </p:custDataLst>
          </p:nvPr>
        </p:nvSpPr>
        <p:spPr bwMode="auto">
          <a:xfrm>
            <a:off x="3652838" y="4638675"/>
            <a:ext cx="13620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square" lIns="0" tIns="0" rIns="0" bIns="0" rtl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fr-FR" sz="1400" i="1" dirty="0">
                <a:latin typeface="Calibri" pitchFamily="34" charset="0"/>
              </a:rPr>
              <a:t>Déplacements  motorisés</a:t>
            </a:r>
            <a:endParaRPr lang="fr-FR" sz="1400" dirty="0">
              <a:solidFill>
                <a:schemeClr val="tx1"/>
              </a:solidFill>
              <a:latin typeface="Calibri" panose="020F0502020204030204" pitchFamily="34" charset="0"/>
              <a:sym typeface="Calibri" panose="020F0502020204030204" pitchFamily="34" charset="0"/>
            </a:endParaRPr>
          </a:p>
        </p:txBody>
      </p:sp>
      <p:sp>
        <p:nvSpPr>
          <p:cNvPr id="42" name="Text Placeholder 12"/>
          <p:cNvSpPr>
            <a:spLocks noGrp="1"/>
          </p:cNvSpPr>
          <p:nvPr>
            <p:custDataLst>
              <p:tags r:id="rId9"/>
            </p:custDataLst>
          </p:nvPr>
        </p:nvSpPr>
        <p:spPr bwMode="auto">
          <a:xfrm>
            <a:off x="2239963" y="4638675"/>
            <a:ext cx="1036638" cy="638175"/>
          </a:xfrm>
          <a:prstGeom prst="rect">
            <a:avLst/>
          </a:prstGeom>
          <a:noFill/>
          <a:extLst>
            <a:ext uri="{909E8E84-426E-40DD-AFC4-6F175D3DCCD1}">
              <a14:hiddenFill xmlns:a14="http://schemas.microsoft.com/office/drawing/2010/main">
                <a:solidFill>
                  <a:scrgbClr r="0" g="0" b="0"/>
                </a:solidFill>
              </a14:hiddenFill>
            </a:ext>
          </a:extLst>
        </p:spPr>
        <p:txBody>
          <a:bodyPr vert="horz" wrap="square" lIns="0" tIns="0" rIns="0" bIns="0" rtl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fr-FR" sz="1400" i="1" dirty="0">
                <a:latin typeface="Calibri" pitchFamily="34" charset="0"/>
              </a:rPr>
              <a:t>Déplacements  à pied</a:t>
            </a:r>
            <a:endParaRPr lang="fr-FR" sz="1400" dirty="0">
              <a:solidFill>
                <a:schemeClr val="tx1"/>
              </a:solidFill>
              <a:latin typeface="Calibri" panose="020F0502020204030204" pitchFamily="34" charset="0"/>
              <a:sym typeface="Calibri" panose="020F0502020204030204" pitchFamily="34" charset="0"/>
            </a:endParaRPr>
          </a:p>
        </p:txBody>
      </p:sp>
      <p:sp>
        <p:nvSpPr>
          <p:cNvPr id="43" name="Text Placeholder 15"/>
          <p:cNvSpPr>
            <a:spLocks noGrp="1"/>
          </p:cNvSpPr>
          <p:nvPr>
            <p:custDataLst>
              <p:tags r:id="rId10"/>
            </p:custDataLst>
          </p:nvPr>
        </p:nvSpPr>
        <p:spPr bwMode="auto">
          <a:xfrm>
            <a:off x="5294313" y="4638674"/>
            <a:ext cx="1265814" cy="608012"/>
          </a:xfrm>
          <a:prstGeom prst="rect">
            <a:avLst/>
          </a:prstGeom>
          <a:noFill/>
          <a:extLst>
            <a:ext uri="{909E8E84-426E-40DD-AFC4-6F175D3DCCD1}">
              <a14:hiddenFill xmlns:a14="http://schemas.microsoft.com/office/drawing/2010/main">
                <a:solidFill>
                  <a:scrgbClr r="0" g="0" b="0"/>
                </a:solidFill>
              </a14:hiddenFill>
            </a:ext>
          </a:extLst>
        </p:spPr>
        <p:txBody>
          <a:bodyPr vert="horz" wrap="square" lIns="0" tIns="0" rIns="0" bIns="0" rtl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fr-FR" sz="1400" i="1" dirty="0">
                <a:latin typeface="Calibri" pitchFamily="34" charset="0"/>
              </a:rPr>
              <a:t>Déplacements  en bus, voitures et deux roues</a:t>
            </a:r>
            <a:endParaRPr lang="fr-FR" sz="1400" dirty="0">
              <a:solidFill>
                <a:schemeClr val="tx1"/>
              </a:solidFill>
              <a:latin typeface="Calibri" panose="020F0502020204030204" pitchFamily="34" charset="0"/>
              <a:sym typeface="Calibri" panose="020F0502020204030204" pitchFamily="34" charset="0"/>
            </a:endParaRPr>
          </a:p>
          <a:p>
            <a:pPr marL="0" indent="0" algn="ctr"/>
            <a:endParaRPr lang="fr-FR" sz="1400" dirty="0">
              <a:solidFill>
                <a:schemeClr val="tx1"/>
              </a:solidFill>
              <a:latin typeface="Calibri"/>
              <a:cs typeface="Arial"/>
              <a:sym typeface="Calibri"/>
            </a:endParaRPr>
          </a:p>
        </p:txBody>
      </p:sp>
      <p:sp>
        <p:nvSpPr>
          <p:cNvPr id="44" name="Espace réservé du texte 25"/>
          <p:cNvSpPr>
            <a:spLocks noGrp="1"/>
          </p:cNvSpPr>
          <p:nvPr>
            <p:custDataLst>
              <p:tags r:id="rId11"/>
            </p:custDataLst>
          </p:nvPr>
        </p:nvSpPr>
        <p:spPr bwMode="gray">
          <a:xfrm>
            <a:off x="4173538" y="3781425"/>
            <a:ext cx="320675" cy="212725"/>
          </a:xfrm>
          <a:prstGeom prst="rect">
            <a:avLst/>
          </a:prstGeom>
          <a:noFill/>
          <a:extLst>
            <a:ext uri="{909E8E84-426E-40DD-AFC4-6F175D3DCCD1}">
              <a14:hiddenFill xmlns:a14="http://schemas.microsoft.com/office/drawing/2010/main">
                <a:solidFill>
                  <a:scrgbClr r="0" g="0" b="0"/>
                </a:solidFill>
              </a14:hiddenFill>
            </a:ext>
          </a:extLst>
        </p:spPr>
        <p:txBody>
          <a:bodyPr wrap="none" lIns="25400" tIns="0" rIns="25400" bIns="0" numCol="1" spcCol="0" anchor="b"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en-US" sz="1400" dirty="0">
                <a:solidFill>
                  <a:schemeClr val="tx1"/>
                </a:solidFill>
                <a:latin typeface="Calibri" panose="020F0502020204030204" pitchFamily="34" charset="0"/>
                <a:sym typeface="Calibri" panose="020F0502020204030204" pitchFamily="34" charset="0"/>
              </a:rPr>
              <a:t>1800</a:t>
            </a:r>
          </a:p>
        </p:txBody>
      </p:sp>
      <p:sp>
        <p:nvSpPr>
          <p:cNvPr id="45" name="Espace réservé du texte 24"/>
          <p:cNvSpPr>
            <a:spLocks noGrp="1"/>
          </p:cNvSpPr>
          <p:nvPr>
            <p:custDataLst>
              <p:tags r:id="rId12"/>
            </p:custDataLst>
          </p:nvPr>
        </p:nvSpPr>
        <p:spPr bwMode="gray">
          <a:xfrm>
            <a:off x="2552700" y="2998788"/>
            <a:ext cx="411163" cy="212725"/>
          </a:xfrm>
          <a:prstGeom prst="rect">
            <a:avLst/>
          </a:prstGeom>
          <a:noFill/>
          <a:extLst>
            <a:ext uri="{909E8E84-426E-40DD-AFC4-6F175D3DCCD1}">
              <a14:hiddenFill xmlns:a14="http://schemas.microsoft.com/office/drawing/2010/main">
                <a:solidFill>
                  <a:scrgbClr r="0" g="0" b="0"/>
                </a:solidFill>
              </a14:hiddenFill>
            </a:ext>
          </a:extLst>
        </p:spPr>
        <p:txBody>
          <a:bodyPr wrap="none" lIns="25400" tIns="0" rIns="25400" bIns="0" numCol="1" spcCol="0" anchor="ctr"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en-US" sz="1400" dirty="0">
                <a:solidFill>
                  <a:schemeClr val="tx1"/>
                </a:solidFill>
                <a:latin typeface="Calibri" panose="020F0502020204030204" pitchFamily="34" charset="0"/>
                <a:cs typeface="Arial" panose="020B0604020202020204" pitchFamily="34" charset="0"/>
                <a:sym typeface="Calibri" panose="020F0502020204030204" pitchFamily="34" charset="0"/>
              </a:rPr>
              <a:t>7200</a:t>
            </a:r>
          </a:p>
        </p:txBody>
      </p:sp>
      <p:sp>
        <p:nvSpPr>
          <p:cNvPr id="46" name="Text Placeholder 16"/>
          <p:cNvSpPr>
            <a:spLocks noGrp="1"/>
          </p:cNvSpPr>
          <p:nvPr>
            <p:custDataLst>
              <p:tags r:id="rId13"/>
            </p:custDataLst>
          </p:nvPr>
        </p:nvSpPr>
        <p:spPr bwMode="auto">
          <a:xfrm>
            <a:off x="6873875" y="4638675"/>
            <a:ext cx="1515873" cy="212725"/>
          </a:xfrm>
          <a:prstGeom prst="rect">
            <a:avLst/>
          </a:prstGeom>
          <a:noFill/>
          <a:extLst>
            <a:ext uri="{909E8E84-426E-40DD-AFC4-6F175D3DCCD1}">
              <a14:hiddenFill xmlns:a14="http://schemas.microsoft.com/office/drawing/2010/main">
                <a:solidFill>
                  <a:scrgbClr r="0" g="0" b="0"/>
                </a:solidFill>
              </a14:hiddenFill>
            </a:ext>
          </a:extLst>
        </p:spPr>
        <p:txBody>
          <a:bodyPr vert="horz" wrap="square" lIns="0" tIns="0" rIns="0" bIns="0" rtlCol="0" anchor="t"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fr-FR" sz="1400" i="1" dirty="0">
                <a:latin typeface="Calibri" pitchFamily="34" charset="0"/>
              </a:rPr>
              <a:t>Déplacements  en taxis  = marché de 162 000 personnes</a:t>
            </a:r>
            <a:r>
              <a:rPr lang="fr-FR" sz="1400" i="1" baseline="30000" dirty="0">
                <a:latin typeface="Calibri" pitchFamily="34" charset="0"/>
              </a:rPr>
              <a:t>3</a:t>
            </a:r>
            <a:endParaRPr lang="fr-FR" sz="1400" dirty="0">
              <a:solidFill>
                <a:schemeClr val="tx1"/>
              </a:solidFill>
              <a:latin typeface="Calibri" panose="020F0502020204030204" pitchFamily="34" charset="0"/>
              <a:sym typeface="Calibri" panose="020F0502020204030204" pitchFamily="34" charset="0"/>
            </a:endParaRPr>
          </a:p>
          <a:p>
            <a:pPr marL="0" indent="0" algn="ctr"/>
            <a:endParaRPr lang="fr-FR" sz="1400" dirty="0">
              <a:solidFill>
                <a:schemeClr val="tx1"/>
              </a:solidFill>
              <a:latin typeface="Calibri" panose="020F0502020204030204" pitchFamily="34" charset="0"/>
              <a:cs typeface="Arial"/>
              <a:sym typeface="Calibri" panose="020F0502020204030204" pitchFamily="34" charset="0"/>
            </a:endParaRPr>
          </a:p>
        </p:txBody>
      </p:sp>
      <p:sp>
        <p:nvSpPr>
          <p:cNvPr id="47" name="Titre 1"/>
          <p:cNvSpPr>
            <a:spLocks noGrp="1"/>
          </p:cNvSpPr>
          <p:nvPr>
            <p:ph type="ctrTitle"/>
          </p:nvPr>
        </p:nvSpPr>
        <p:spPr>
          <a:xfrm>
            <a:off x="284930" y="158898"/>
            <a:ext cx="8301858" cy="553998"/>
          </a:xfrm>
        </p:spPr>
        <p:txBody>
          <a:bodyPr/>
          <a:lstStyle/>
          <a:p>
            <a:r>
              <a:rPr lang="fr-FR" sz="1800" dirty="0"/>
              <a:t>Partage de taxis à Dakar : un marché estimé à ~160 000 utilisateurs dans un environnement déficitaire en solutions abordables et de qualité</a:t>
            </a:r>
            <a:endParaRPr lang="en-US" sz="1800" dirty="0"/>
          </a:p>
        </p:txBody>
      </p:sp>
      <p:sp>
        <p:nvSpPr>
          <p:cNvPr id="48" name="Slide Number Placeholder 3"/>
          <p:cNvSpPr txBox="1">
            <a:spLocks/>
          </p:cNvSpPr>
          <p:nvPr/>
        </p:nvSpPr>
        <p:spPr bwMode="gray">
          <a:xfrm>
            <a:off x="8516938" y="6429375"/>
            <a:ext cx="69850" cy="1539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ctr" anchorCtr="0" compatLnSpc="1">
            <a:prstTxWarp prst="textNoShape">
              <a:avLst/>
            </a:prstTxWarp>
            <a:spAutoFit/>
          </a:bodyPr>
          <a:lstStyle>
            <a:defPPr>
              <a:defRPr lang="en-US"/>
            </a:defPPr>
            <a:lvl1pPr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1pPr>
            <a:lvl2pPr marL="457200"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2pPr>
            <a:lvl3pPr marL="914400"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3pPr>
            <a:lvl4pPr marL="1371600"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4pPr>
            <a:lvl5pPr marL="1828800" algn="l" rtl="0" fontAlgn="base">
              <a:spcBef>
                <a:spcPct val="0"/>
              </a:spcBef>
              <a:spcAft>
                <a:spcPct val="0"/>
              </a:spcAft>
              <a:defRPr sz="1100" kern="1200">
                <a:solidFill>
                  <a:schemeClr val="tx1"/>
                </a:solidFill>
                <a:latin typeface="Calibri" pitchFamily="34" charset="0"/>
                <a:ea typeface="Arial Unicode MS" pitchFamily="34" charset="-128"/>
                <a:cs typeface="Arial" charset="0"/>
              </a:defRPr>
            </a:lvl5pPr>
            <a:lvl6pPr marL="2286000" algn="l" defTabSz="914400" rtl="0" eaLnBrk="1" latinLnBrk="0" hangingPunct="1">
              <a:defRPr sz="1100" kern="1200">
                <a:solidFill>
                  <a:schemeClr val="tx1"/>
                </a:solidFill>
                <a:latin typeface="Calibri" pitchFamily="34" charset="0"/>
                <a:ea typeface="Arial Unicode MS" pitchFamily="34" charset="-128"/>
                <a:cs typeface="Arial" charset="0"/>
              </a:defRPr>
            </a:lvl6pPr>
            <a:lvl7pPr marL="2743200" algn="l" defTabSz="914400" rtl="0" eaLnBrk="1" latinLnBrk="0" hangingPunct="1">
              <a:defRPr sz="1100" kern="1200">
                <a:solidFill>
                  <a:schemeClr val="tx1"/>
                </a:solidFill>
                <a:latin typeface="Calibri" pitchFamily="34" charset="0"/>
                <a:ea typeface="Arial Unicode MS" pitchFamily="34" charset="-128"/>
                <a:cs typeface="Arial" charset="0"/>
              </a:defRPr>
            </a:lvl7pPr>
            <a:lvl8pPr marL="3200400" algn="l" defTabSz="914400" rtl="0" eaLnBrk="1" latinLnBrk="0" hangingPunct="1">
              <a:defRPr sz="1100" kern="1200">
                <a:solidFill>
                  <a:schemeClr val="tx1"/>
                </a:solidFill>
                <a:latin typeface="Calibri" pitchFamily="34" charset="0"/>
                <a:ea typeface="Arial Unicode MS" pitchFamily="34" charset="-128"/>
                <a:cs typeface="Arial" charset="0"/>
              </a:defRPr>
            </a:lvl8pPr>
            <a:lvl9pPr marL="3657600" algn="l" defTabSz="914400" rtl="0" eaLnBrk="1" latinLnBrk="0" hangingPunct="1">
              <a:defRPr sz="1100" kern="1200">
                <a:solidFill>
                  <a:schemeClr val="tx1"/>
                </a:solidFill>
                <a:latin typeface="Calibri" pitchFamily="34" charset="0"/>
                <a:ea typeface="Arial Unicode MS" pitchFamily="34" charset="-128"/>
                <a:cs typeface="Arial" charset="0"/>
              </a:defRPr>
            </a:lvl9pPr>
          </a:lstStyle>
          <a:p>
            <a:fld id="{D5B6E813-7BEA-4AC8-9B19-C63B85384A53}" type="slidenum">
              <a:rPr lang="en-CA" smtClean="0"/>
              <a:pPr/>
              <a:t>4</a:t>
            </a:fld>
            <a:endParaRPr lang="en-CA" dirty="0"/>
          </a:p>
        </p:txBody>
      </p:sp>
      <p:sp>
        <p:nvSpPr>
          <p:cNvPr id="49" name="Rectangle 48"/>
          <p:cNvSpPr/>
          <p:nvPr/>
        </p:nvSpPr>
        <p:spPr>
          <a:xfrm rot="5400000">
            <a:off x="4110646" y="-2803525"/>
            <a:ext cx="527790" cy="8173348"/>
          </a:xfrm>
          <a:prstGeom prst="rect">
            <a:avLst/>
          </a:prstGeom>
          <a:solidFill>
            <a:srgbClr val="8CA1B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fr-FR" sz="1500" b="1" dirty="0">
                <a:solidFill>
                  <a:schemeClr val="bg1"/>
                </a:solidFill>
                <a:latin typeface="Calibri" panose="020F0502020204030204" pitchFamily="34" charset="0"/>
              </a:rPr>
              <a:t>Une capacité inexploitée de mobilité par taxis, très souvent vides, pouvant être débloquée à Dakar </a:t>
            </a:r>
          </a:p>
        </p:txBody>
      </p:sp>
      <p:sp>
        <p:nvSpPr>
          <p:cNvPr id="50" name="Rectangle 49"/>
          <p:cNvSpPr/>
          <p:nvPr/>
        </p:nvSpPr>
        <p:spPr>
          <a:xfrm>
            <a:off x="287867" y="1576388"/>
            <a:ext cx="8173348" cy="307777"/>
          </a:xfrm>
          <a:prstGeom prst="rect">
            <a:avLst/>
          </a:prstGeom>
        </p:spPr>
        <p:txBody>
          <a:bodyPr wrap="square">
            <a:spAutoFit/>
          </a:bodyPr>
          <a:lstStyle/>
          <a:p>
            <a:r>
              <a:rPr lang="fr-FR" sz="1400" dirty="0">
                <a:solidFill>
                  <a:schemeClr val="accent6"/>
                </a:solidFill>
              </a:rPr>
              <a:t>En milliers, estimations</a:t>
            </a:r>
            <a:r>
              <a:rPr lang="fr-FR" sz="1400" baseline="30000" dirty="0">
                <a:solidFill>
                  <a:schemeClr val="accent6"/>
                </a:solidFill>
              </a:rPr>
              <a:t> </a:t>
            </a:r>
            <a:r>
              <a:rPr lang="fr-FR" sz="1400" dirty="0">
                <a:solidFill>
                  <a:schemeClr val="accent6"/>
                </a:solidFill>
              </a:rPr>
              <a:t>pour 2016</a:t>
            </a:r>
          </a:p>
        </p:txBody>
      </p:sp>
      <p:sp>
        <p:nvSpPr>
          <p:cNvPr id="51" name="TextBox 238"/>
          <p:cNvSpPr txBox="1"/>
          <p:nvPr>
            <p:custDataLst>
              <p:tags r:id="rId14"/>
            </p:custDataLst>
          </p:nvPr>
        </p:nvSpPr>
        <p:spPr>
          <a:xfrm>
            <a:off x="1233884" y="5246686"/>
            <a:ext cx="2157016" cy="561181"/>
          </a:xfrm>
          <a:prstGeom prst="wedgeRectCallout">
            <a:avLst>
              <a:gd name="adj1" fmla="val -417"/>
              <a:gd name="adj2" fmla="val -88010"/>
            </a:avLst>
          </a:prstGeom>
          <a:solidFill>
            <a:schemeClr val="bg1"/>
          </a:solidFill>
          <a:ln>
            <a:solidFill>
              <a:schemeClr val="accent1"/>
            </a:solidFill>
          </a:ln>
        </p:spPr>
        <p:txBody>
          <a:bodyPr vert="horz" lIns="76200" tIns="76200" rIns="76200" bIns="76200" rtlCol="0" anchor="t" anchorCtr="0">
            <a:no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400" i="1" dirty="0">
                <a:latin typeface="Calibri" pitchFamily="34" charset="0"/>
              </a:rPr>
              <a:t>80% des déplacements se font à pied</a:t>
            </a:r>
          </a:p>
        </p:txBody>
      </p:sp>
      <p:sp>
        <p:nvSpPr>
          <p:cNvPr id="52" name="TextBox 238"/>
          <p:cNvSpPr txBox="1"/>
          <p:nvPr>
            <p:custDataLst>
              <p:tags r:id="rId15"/>
            </p:custDataLst>
          </p:nvPr>
        </p:nvSpPr>
        <p:spPr>
          <a:xfrm>
            <a:off x="3610768" y="2527300"/>
            <a:ext cx="2299495" cy="965200"/>
          </a:xfrm>
          <a:prstGeom prst="wedgeRectCallout">
            <a:avLst>
              <a:gd name="adj1" fmla="val 36254"/>
              <a:gd name="adj2" fmla="val 82937"/>
            </a:avLst>
          </a:prstGeom>
          <a:solidFill>
            <a:schemeClr val="bg1"/>
          </a:solidFill>
          <a:ln>
            <a:solidFill>
              <a:schemeClr val="accent1"/>
            </a:solidFill>
          </a:ln>
        </p:spPr>
        <p:txBody>
          <a:bodyPr vert="horz" lIns="76200" tIns="76200" rIns="76200" bIns="76200" rtlCol="0" anchor="t" anchorCtr="0">
            <a:noAutofit/>
          </a:bodyPr>
          <a:lstStyle>
            <a:lvl1pPr marL="342900" lvl="0" indent="-342900" defTabSz="895350">
              <a:buClr>
                <a:schemeClr val="tx2"/>
              </a:buClr>
              <a:defRPr sz="1600">
                <a:solidFill>
                  <a:schemeClr val="tx2"/>
                </a:solidFill>
                <a:latin typeface="+mn-lt"/>
                <a:ea typeface="+mn-ea"/>
                <a:cs typeface="+mn-cs"/>
              </a:defRPr>
            </a:lvl1pPr>
            <a:lvl2pPr marL="193675" lvl="1" indent="-192088" defTabSz="895350">
              <a:buClr>
                <a:schemeClr val="tx2"/>
              </a:buClr>
              <a:buSzPct val="125000"/>
              <a:buFont typeface="Arial" charset="0"/>
              <a:buChar char="▪"/>
              <a:defRPr sz="1600">
                <a:solidFill>
                  <a:schemeClr val="tx2"/>
                </a:solidFill>
                <a:latin typeface="+mn-lt"/>
                <a:cs typeface="+mn-cs"/>
              </a:defRPr>
            </a:lvl2pPr>
            <a:lvl3pPr marL="457200" lvl="2" indent="-261938" defTabSz="895350">
              <a:buClr>
                <a:schemeClr val="tx2"/>
              </a:buClr>
              <a:buSzPct val="120000"/>
              <a:buFont typeface="Arial" charset="0"/>
              <a:buChar char="–"/>
              <a:defRPr sz="1600">
                <a:solidFill>
                  <a:schemeClr val="tx2"/>
                </a:solidFill>
                <a:latin typeface="+mn-lt"/>
                <a:cs typeface="+mn-cs"/>
              </a:defRPr>
            </a:lvl3pPr>
            <a:lvl4pPr marL="614363" lvl="3" indent="-155575" defTabSz="895350">
              <a:buClr>
                <a:schemeClr val="tx2"/>
              </a:buClr>
              <a:buSzPct val="120000"/>
              <a:buFont typeface="Arial" charset="0"/>
              <a:buChar char="▫"/>
              <a:defRPr sz="1600">
                <a:solidFill>
                  <a:schemeClr val="tx2"/>
                </a:solidFill>
                <a:latin typeface="+mn-lt"/>
                <a:cs typeface="+mn-cs"/>
              </a:defRPr>
            </a:lvl4pPr>
            <a:lvl5pPr marL="746125" lvl="4" indent="-130175" defTabSz="895350">
              <a:buClr>
                <a:schemeClr val="tx2"/>
              </a:buClr>
              <a:buSzPct val="89000"/>
              <a:buFont typeface="Arial" charset="0"/>
              <a:buChar char="-"/>
              <a:defRPr sz="1600">
                <a:solidFill>
                  <a:schemeClr val="tx2"/>
                </a:solidFill>
                <a:latin typeface="+mn-lt"/>
                <a:cs typeface="+mn-cs"/>
              </a:defRPr>
            </a:lvl5pPr>
            <a:lvl6pPr marL="12033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defTabSz="89535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r>
              <a:rPr lang="fr-FR" sz="1400" i="1" dirty="0">
                <a:latin typeface="Calibri" pitchFamily="34" charset="0"/>
              </a:rPr>
              <a:t>65% des déplacements motorisés en bus et minibus</a:t>
            </a:r>
            <a:r>
              <a:rPr lang="fr-FR" sz="1400" i="1" baseline="30000" dirty="0">
                <a:latin typeface="Calibri" pitchFamily="34" charset="0"/>
              </a:rPr>
              <a:t>1</a:t>
            </a:r>
            <a:r>
              <a:rPr lang="fr-FR" sz="1400" i="1" dirty="0">
                <a:latin typeface="Calibri" pitchFamily="34" charset="0"/>
              </a:rPr>
              <a:t>, 16%  en voitures privées, </a:t>
            </a:r>
          </a:p>
          <a:p>
            <a:pPr marL="0" indent="0"/>
            <a:r>
              <a:rPr lang="fr-FR" sz="1400" i="1" dirty="0">
                <a:latin typeface="Calibri" pitchFamily="34" charset="0"/>
              </a:rPr>
              <a:t>2 roues et autres</a:t>
            </a:r>
            <a:r>
              <a:rPr lang="fr-FR" sz="1400" i="1" baseline="30000" dirty="0">
                <a:latin typeface="Calibri" pitchFamily="34" charset="0"/>
              </a:rPr>
              <a:t>2</a:t>
            </a:r>
            <a:endParaRPr lang="fr-FR" sz="1400" i="1" dirty="0">
              <a:latin typeface="Calibri" pitchFamily="34" charset="0"/>
            </a:endParaRPr>
          </a:p>
        </p:txBody>
      </p:sp>
      <p:sp>
        <p:nvSpPr>
          <p:cNvPr id="53" name="Oval 52"/>
          <p:cNvSpPr/>
          <p:nvPr/>
        </p:nvSpPr>
        <p:spPr>
          <a:xfrm>
            <a:off x="4157664" y="5358764"/>
            <a:ext cx="3932236" cy="679177"/>
          </a:xfrm>
          <a:prstGeom prst="ellipse">
            <a:avLst/>
          </a:prstGeom>
          <a:solidFill>
            <a:srgbClr val="3A4972"/>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fr-FR" sz="1400" b="1" dirty="0">
                <a:solidFill>
                  <a:schemeClr val="bg1"/>
                </a:solidFill>
                <a:latin typeface="Calibri" pitchFamily="34" charset="0"/>
              </a:rPr>
              <a:t>Forte opportunité pour un business </a:t>
            </a:r>
          </a:p>
          <a:p>
            <a:pPr algn="ctr"/>
            <a:r>
              <a:rPr lang="fr-FR" sz="1400" b="1" dirty="0">
                <a:solidFill>
                  <a:schemeClr val="bg1"/>
                </a:solidFill>
                <a:latin typeface="Calibri" pitchFamily="34" charset="0"/>
              </a:rPr>
              <a:t>de partage de taxis à Dakar </a:t>
            </a:r>
          </a:p>
        </p:txBody>
      </p:sp>
      <p:sp>
        <p:nvSpPr>
          <p:cNvPr id="62" name="McK 4. Footnote"/>
          <p:cNvSpPr txBox="1">
            <a:spLocks noChangeArrowheads="1"/>
          </p:cNvSpPr>
          <p:nvPr>
            <p:custDataLst>
              <p:tags r:id="rId16"/>
            </p:custDataLst>
          </p:nvPr>
        </p:nvSpPr>
        <p:spPr bwMode="auto">
          <a:xfrm>
            <a:off x="119063" y="6153589"/>
            <a:ext cx="8548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r>
              <a:rPr lang="fr-FR" sz="1000" dirty="0">
                <a:latin typeface="Calibri" panose="020F0502020204030204" pitchFamily="34" charset="0"/>
              </a:rPr>
              <a:t>1: CETUD. 2007. Projet de Plan de Déplacements Urbains pour l’agglomération de Dakar (PDUD - Horizon 2025). Conseil Exécutif des Transports Urbains de Dakar</a:t>
            </a:r>
          </a:p>
          <a:p>
            <a:r>
              <a:rPr lang="fr-FR" sz="1000" i="1" dirty="0">
                <a:latin typeface="Calibri" panose="020F0502020204030204" pitchFamily="34" charset="0"/>
              </a:rPr>
              <a:t>2: Word Bank, A Study of Institutional, Financial and Regulatory Frameworks of Urban Transport in Large Sub-Saharan African Cities, 2005</a:t>
            </a:r>
          </a:p>
          <a:p>
            <a:r>
              <a:rPr lang="fr-FR" sz="1000" dirty="0">
                <a:latin typeface="Calibri" panose="020F0502020204030204" pitchFamily="34" charset="0"/>
              </a:rPr>
              <a:t>3: Hypothèse : 3,2 voyages / personne / jour (enquête EMTSU, 2000 réalisée par Syscom) et remplissage d’un taxi à 80 % (3,2 personnes / taxi)</a:t>
            </a:r>
          </a:p>
        </p:txBody>
      </p:sp>
      <p:sp>
        <p:nvSpPr>
          <p:cNvPr id="63" name="Espace réservé du texte 23"/>
          <p:cNvSpPr>
            <a:spLocks noGrp="1"/>
          </p:cNvSpPr>
          <p:nvPr>
            <p:custDataLst>
              <p:tags r:id="rId17"/>
            </p:custDataLst>
          </p:nvPr>
        </p:nvSpPr>
        <p:spPr bwMode="gray">
          <a:xfrm>
            <a:off x="5689580" y="3759648"/>
            <a:ext cx="322263" cy="212725"/>
          </a:xfrm>
          <a:prstGeom prst="rect">
            <a:avLst/>
          </a:prstGeom>
          <a:noFill/>
          <a:extLst>
            <a:ext uri="{909E8E84-426E-40DD-AFC4-6F175D3DCCD1}">
              <a14:hiddenFill xmlns:a14="http://schemas.microsoft.com/office/drawing/2010/main">
                <a:solidFill>
                  <a:scrgbClr r="0" g="0" b="0"/>
                </a:solidFill>
              </a14:hiddenFill>
            </a:ext>
          </a:extLst>
        </p:spPr>
        <p:txBody>
          <a:bodyPr wrap="none" lIns="25400" tIns="0" rIns="25400" bIns="0" numCol="1" spcCol="0" anchor="b"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en-US" sz="1400" dirty="0">
                <a:solidFill>
                  <a:schemeClr val="tx1"/>
                </a:solidFill>
                <a:latin typeface="Calibri" panose="020F0502020204030204" pitchFamily="34" charset="0"/>
                <a:sym typeface="Calibri" panose="020F0502020204030204" pitchFamily="34" charset="0"/>
              </a:rPr>
              <a:t>1638</a:t>
            </a:r>
          </a:p>
        </p:txBody>
      </p:sp>
      <p:sp>
        <p:nvSpPr>
          <p:cNvPr id="64" name="Espace réservé du texte 23"/>
          <p:cNvSpPr>
            <a:spLocks noGrp="1"/>
          </p:cNvSpPr>
          <p:nvPr>
            <p:custDataLst>
              <p:tags r:id="rId18"/>
            </p:custDataLst>
          </p:nvPr>
        </p:nvSpPr>
        <p:spPr bwMode="gray">
          <a:xfrm>
            <a:off x="7235346" y="4107989"/>
            <a:ext cx="322263" cy="212725"/>
          </a:xfrm>
          <a:prstGeom prst="rect">
            <a:avLst/>
          </a:prstGeom>
          <a:noFill/>
          <a:extLst>
            <a:ext uri="{909E8E84-426E-40DD-AFC4-6F175D3DCCD1}">
              <a14:hiddenFill xmlns:a14="http://schemas.microsoft.com/office/drawing/2010/main">
                <a:solidFill>
                  <a:scrgbClr r="0" g="0" b="0"/>
                </a:solidFill>
              </a14:hiddenFill>
            </a:ext>
          </a:extLst>
        </p:spPr>
        <p:txBody>
          <a:bodyPr wrap="none" lIns="25400" tIns="0" rIns="25400" bIns="0" numCol="1" spcCol="0" anchor="b" anchorCtr="0">
            <a:noAutofit/>
          </a:bodyPr>
          <a:lstStyle>
            <a:lvl1pPr marL="342900" indent="-342900" algn="l" defTabSz="895350" rtl="0" fontAlgn="base">
              <a:spcBef>
                <a:spcPct val="0"/>
              </a:spcBef>
              <a:spcAft>
                <a:spcPct val="0"/>
              </a:spcAft>
              <a:buClr>
                <a:schemeClr val="tx2"/>
              </a:buClr>
              <a:defRPr sz="1600">
                <a:solidFill>
                  <a:schemeClr val="tx2"/>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Arial" charset="0"/>
              <a:buChar char="▪"/>
              <a:defRPr sz="1600">
                <a:solidFill>
                  <a:schemeClr val="tx2"/>
                </a:solidFill>
                <a:latin typeface="+mn-lt"/>
                <a:cs typeface="+mn-cs"/>
              </a:defRPr>
            </a:lvl2pPr>
            <a:lvl3pPr marL="457200" indent="-261938"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3pPr>
            <a:lvl4pPr marL="614363" indent="-155575" algn="l" defTabSz="895350" rtl="0" fontAlgn="base">
              <a:spcBef>
                <a:spcPct val="0"/>
              </a:spcBef>
              <a:spcAft>
                <a:spcPct val="0"/>
              </a:spcAft>
              <a:buClr>
                <a:schemeClr val="tx2"/>
              </a:buClr>
              <a:buSzPct val="120000"/>
              <a:buFont typeface="Arial" charset="0"/>
              <a:buChar char="▫"/>
              <a:defRPr sz="1600">
                <a:solidFill>
                  <a:schemeClr val="tx2"/>
                </a:solidFill>
                <a:latin typeface="+mn-lt"/>
                <a:cs typeface="+mn-cs"/>
              </a:defRPr>
            </a:lvl4pPr>
            <a:lvl5pPr marL="7461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5pPr>
            <a:lvl6pPr marL="12033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6pPr>
            <a:lvl7pPr marL="16605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7pPr>
            <a:lvl8pPr marL="21177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8pPr>
            <a:lvl9pPr marL="2574925" indent="-130175" algn="l" defTabSz="895350" rtl="0" fontAlgn="base">
              <a:spcBef>
                <a:spcPct val="0"/>
              </a:spcBef>
              <a:spcAft>
                <a:spcPct val="0"/>
              </a:spcAft>
              <a:buClr>
                <a:schemeClr val="tx2"/>
              </a:buClr>
              <a:buSzPct val="89000"/>
              <a:buFont typeface="Arial" charset="0"/>
              <a:buChar char="-"/>
              <a:defRPr sz="1600">
                <a:solidFill>
                  <a:schemeClr val="tx2"/>
                </a:solidFill>
                <a:latin typeface="+mn-lt"/>
                <a:cs typeface="+mn-cs"/>
              </a:defRPr>
            </a:lvl9pPr>
          </a:lstStyle>
          <a:p>
            <a:pPr marL="0" indent="0" algn="ctr"/>
            <a:r>
              <a:rPr lang="en-US" sz="1400" dirty="0">
                <a:solidFill>
                  <a:schemeClr val="tx1"/>
                </a:solidFill>
                <a:latin typeface="Calibri" panose="020F0502020204030204" pitchFamily="34" charset="0"/>
                <a:sym typeface="Calibri" panose="020F0502020204030204" pitchFamily="34" charset="0"/>
              </a:rPr>
              <a:t>162</a:t>
            </a:r>
          </a:p>
        </p:txBody>
      </p:sp>
    </p:spTree>
    <p:extLst>
      <p:ext uri="{BB962C8B-B14F-4D97-AF65-F5344CB8AC3E}">
        <p14:creationId xmlns:p14="http://schemas.microsoft.com/office/powerpoint/2010/main" val="399241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t 19" hidden="1"/>
          <p:cNvGraphicFramePr>
            <a:graphicFrameLocks noChangeAspect="1"/>
          </p:cNvGraphicFramePr>
          <p:nvPr>
            <p:custDataLst>
              <p:tags r:id="rId2"/>
            </p:custDataLst>
            <p:extLst>
              <p:ext uri="{D42A27DB-BD31-4B8C-83A1-F6EECF244321}">
                <p14:modId xmlns:p14="http://schemas.microsoft.com/office/powerpoint/2010/main" val="24550218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6242" name="Diapositive think-cell" r:id="rId4" imgW="351" imgH="351" progId="TCLayout.ActiveDocument.1">
                  <p:embed/>
                </p:oleObj>
              </mc:Choice>
              <mc:Fallback>
                <p:oleObj name="Diapositive think-cell" r:id="rId4" imgW="351" imgH="35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re 1"/>
          <p:cNvSpPr>
            <a:spLocks noGrp="1"/>
          </p:cNvSpPr>
          <p:nvPr>
            <p:ph type="ctrTitle"/>
          </p:nvPr>
        </p:nvSpPr>
        <p:spPr>
          <a:xfrm>
            <a:off x="284930" y="158898"/>
            <a:ext cx="8260582" cy="553998"/>
          </a:xfrm>
        </p:spPr>
        <p:txBody>
          <a:bodyPr/>
          <a:lstStyle/>
          <a:p>
            <a:r>
              <a:rPr lang="fr-FR" sz="1800" dirty="0"/>
              <a:t>De nombreuses startups dans le domaine de la mobilité créées avec succès en Afrique  dans les deux dernières années</a:t>
            </a:r>
          </a:p>
        </p:txBody>
      </p:sp>
      <p:sp>
        <p:nvSpPr>
          <p:cNvPr id="22" name="Rectangle 21"/>
          <p:cNvSpPr/>
          <p:nvPr/>
        </p:nvSpPr>
        <p:spPr>
          <a:xfrm>
            <a:off x="1130531" y="880094"/>
            <a:ext cx="7414982" cy="168118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p:cNvSpPr/>
          <p:nvPr/>
        </p:nvSpPr>
        <p:spPr>
          <a:xfrm>
            <a:off x="284930" y="880093"/>
            <a:ext cx="641302" cy="171181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1400" b="1" dirty="0" err="1">
                <a:latin typeface="Calibri" panose="020F0502020204030204" pitchFamily="34" charset="0"/>
              </a:rPr>
              <a:t>Africab</a:t>
            </a:r>
            <a:endParaRPr lang="fr-FR" sz="1400" b="1" dirty="0">
              <a:latin typeface="Calibri" panose="020F0502020204030204" pitchFamily="34" charset="0"/>
            </a:endParaRPr>
          </a:p>
        </p:txBody>
      </p:sp>
      <p:sp>
        <p:nvSpPr>
          <p:cNvPr id="24" name="Rectangle 5"/>
          <p:cNvSpPr>
            <a:spLocks noChangeArrowheads="1"/>
          </p:cNvSpPr>
          <p:nvPr/>
        </p:nvSpPr>
        <p:spPr bwMode="gray">
          <a:xfrm>
            <a:off x="1309476" y="996931"/>
            <a:ext cx="6030662" cy="1417756"/>
          </a:xfrm>
          <a:prstGeom prst="rect">
            <a:avLst/>
          </a:prstGeom>
          <a:solidFill>
            <a:srgbClr val="D3DEE9"/>
          </a:solidFill>
          <a:ln w="9525">
            <a:solidFill>
              <a:srgbClr val="FFFFFF"/>
            </a:solidFill>
            <a:miter lim="800000"/>
            <a:headEnd/>
            <a:tailEnd/>
          </a:ln>
          <a:effectLst/>
          <a:extLst/>
        </p:spPr>
        <p:txBody>
          <a:bodyPr wrap="square" lIns="72009" tIns="72009" rIns="72009" bIns="72009" anchor="ctr" anchorCtr="0">
            <a:noAutofit/>
          </a:bodyPr>
          <a:lstStyle>
            <a:lvl1pPr marL="342900" indent="-342900" defTabSz="895350" eaLnBrk="0" hangingPunct="0">
              <a:buClr>
                <a:schemeClr val="tx2"/>
              </a:buClr>
              <a:defRPr sz="1600">
                <a:solidFill>
                  <a:schemeClr val="tx1"/>
                </a:solidFill>
                <a:latin typeface="Arial" pitchFamily="34" charset="0"/>
                <a:cs typeface="Arial" pitchFamily="34" charset="0"/>
              </a:defRPr>
            </a:lvl1pPr>
            <a:lvl2pPr marL="193675" indent="-192088" defTabSz="895350" eaLnBrk="0" hangingPunct="0">
              <a:buClr>
                <a:schemeClr val="tx2"/>
              </a:buClr>
              <a:buSzPct val="125000"/>
              <a:buFont typeface="Arial" pitchFamily="34" charset="0"/>
              <a:buChar char="▪"/>
              <a:defRPr sz="1600">
                <a:solidFill>
                  <a:schemeClr val="tx1"/>
                </a:solidFill>
                <a:latin typeface="Arial" pitchFamily="34" charset="0"/>
                <a:cs typeface="Arial" pitchFamily="34" charset="0"/>
              </a:defRPr>
            </a:lvl2pPr>
            <a:lvl3pPr marL="457200" indent="-261938"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3pPr>
            <a:lvl4pPr marL="614363" indent="-155575"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4pPr>
            <a:lvl5pPr marL="746125" indent="-130175" defTabSz="895350" eaLnBrk="0" hangingPunct="0">
              <a:buClr>
                <a:schemeClr val="tx2"/>
              </a:buClr>
              <a:buSzPct val="89000"/>
              <a:buFont typeface="Arial" pitchFamily="34" charset="0"/>
              <a:buChar char="-"/>
              <a:defRPr sz="1600">
                <a:solidFill>
                  <a:schemeClr val="tx1"/>
                </a:solidFill>
                <a:latin typeface="Arial" pitchFamily="34" charset="0"/>
                <a:cs typeface="Arial" pitchFamily="34" charset="0"/>
              </a:defRPr>
            </a:lvl5pPr>
            <a:lvl6pPr marL="12033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6pPr>
            <a:lvl7pPr marL="16605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7pPr>
            <a:lvl8pPr marL="21177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8pPr>
            <a:lvl9pPr marL="25749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9pPr>
          </a:lstStyle>
          <a:p>
            <a:pPr marL="285750" lvl="1" indent="-285750" eaLnBrk="1" hangingPunct="1">
              <a:spcBef>
                <a:spcPts val="6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Lancé en février 2016, </a:t>
            </a:r>
            <a:r>
              <a:rPr lang="fr-FR" sz="1200" dirty="0" err="1">
                <a:latin typeface="Calibri" panose="020F0502020204030204" pitchFamily="34" charset="0"/>
                <a:cs typeface="Arial"/>
              </a:rPr>
              <a:t>Africab</a:t>
            </a:r>
            <a:r>
              <a:rPr lang="fr-FR" sz="1200" dirty="0">
                <a:latin typeface="Calibri" panose="020F0502020204030204" pitchFamily="34" charset="0"/>
                <a:cs typeface="Arial"/>
              </a:rPr>
              <a:t> offre un service de VTC disponible à Abidjan. Les voitures appartiennent à la société. </a:t>
            </a:r>
          </a:p>
          <a:p>
            <a:pPr marL="285750" lvl="1" indent="-285750" eaLnBrk="1" hangingPunct="1">
              <a:spcBef>
                <a:spcPts val="6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En 11 mois d’activité , </a:t>
            </a:r>
            <a:r>
              <a:rPr lang="fr-FR" sz="1200" dirty="0" err="1">
                <a:latin typeface="Calibri" panose="020F0502020204030204" pitchFamily="34" charset="0"/>
                <a:cs typeface="Arial"/>
              </a:rPr>
              <a:t>Africab</a:t>
            </a:r>
            <a:r>
              <a:rPr lang="fr-FR" sz="1200" dirty="0">
                <a:latin typeface="Calibri" panose="020F0502020204030204" pitchFamily="34" charset="0"/>
                <a:cs typeface="Arial"/>
              </a:rPr>
              <a:t> compte 40,300 clients, 150 entreprises clients, a effectué 90,000 courses et a réalisé un chiffre d’affaires de 450 millions de francs CFA</a:t>
            </a:r>
          </a:p>
          <a:p>
            <a:pPr marL="285750" lvl="1" indent="-285750" eaLnBrk="1" hangingPunct="1">
              <a:spcBef>
                <a:spcPts val="600"/>
              </a:spcBef>
              <a:spcAft>
                <a:spcPts val="0"/>
              </a:spcAft>
              <a:buClr>
                <a:srgbClr val="002960"/>
              </a:buClr>
              <a:buFont typeface="Arial" panose="020B0604020202020204" pitchFamily="34" charset="0"/>
              <a:buChar char="•"/>
            </a:pPr>
            <a:r>
              <a:rPr lang="fr-FR" sz="1200" dirty="0" err="1">
                <a:latin typeface="Calibri" panose="020F0502020204030204" pitchFamily="34" charset="0"/>
                <a:cs typeface="Arial"/>
              </a:rPr>
              <a:t>Africab</a:t>
            </a:r>
            <a:r>
              <a:rPr lang="fr-FR" sz="1200" dirty="0">
                <a:latin typeface="Calibri" panose="020F0502020204030204" pitchFamily="34" charset="0"/>
                <a:cs typeface="Arial"/>
              </a:rPr>
              <a:t> est en cours d’installation dans d’autres pays de l’Afrique de l’Ouest - en commençant par le Benin </a:t>
            </a:r>
          </a:p>
        </p:txBody>
      </p:sp>
      <p:sp>
        <p:nvSpPr>
          <p:cNvPr id="32" name="Rectangle 31"/>
          <p:cNvSpPr/>
          <p:nvPr/>
        </p:nvSpPr>
        <p:spPr>
          <a:xfrm>
            <a:off x="1130530" y="2680524"/>
            <a:ext cx="7414982" cy="17462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34"/>
          <p:cNvSpPr/>
          <p:nvPr/>
        </p:nvSpPr>
        <p:spPr>
          <a:xfrm>
            <a:off x="284930" y="2678550"/>
            <a:ext cx="641302" cy="1748498"/>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1400" b="1" dirty="0">
                <a:latin typeface="Calibri" panose="020F0502020204030204" pitchFamily="34" charset="0"/>
              </a:rPr>
              <a:t>« l’Uber des Motos-taxis »</a:t>
            </a:r>
          </a:p>
        </p:txBody>
      </p:sp>
      <p:sp>
        <p:nvSpPr>
          <p:cNvPr id="36" name="Rectangle 5"/>
          <p:cNvSpPr>
            <a:spLocks noChangeArrowheads="1"/>
          </p:cNvSpPr>
          <p:nvPr/>
        </p:nvSpPr>
        <p:spPr bwMode="gray">
          <a:xfrm>
            <a:off x="1318760" y="2756857"/>
            <a:ext cx="6030663" cy="1533508"/>
          </a:xfrm>
          <a:prstGeom prst="rect">
            <a:avLst/>
          </a:prstGeom>
          <a:solidFill>
            <a:srgbClr val="D3DEE9"/>
          </a:solidFill>
          <a:ln w="9525">
            <a:solidFill>
              <a:srgbClr val="FFFFFF"/>
            </a:solidFill>
            <a:miter lim="800000"/>
            <a:headEnd/>
            <a:tailEnd/>
          </a:ln>
          <a:effectLst/>
          <a:extLst/>
        </p:spPr>
        <p:txBody>
          <a:bodyPr wrap="square" lIns="72009" tIns="72009" rIns="72009" bIns="72009" anchor="ctr" anchorCtr="0">
            <a:noAutofit/>
          </a:bodyPr>
          <a:lstStyle>
            <a:lvl1pPr marL="342900" indent="-342900" defTabSz="895350" eaLnBrk="0" hangingPunct="0">
              <a:buClr>
                <a:schemeClr val="tx2"/>
              </a:buClr>
              <a:defRPr sz="1600">
                <a:solidFill>
                  <a:schemeClr val="tx1"/>
                </a:solidFill>
                <a:latin typeface="Arial" pitchFamily="34" charset="0"/>
                <a:cs typeface="Arial" pitchFamily="34" charset="0"/>
              </a:defRPr>
            </a:lvl1pPr>
            <a:lvl2pPr marL="193675" indent="-192088" defTabSz="895350" eaLnBrk="0" hangingPunct="0">
              <a:buClr>
                <a:schemeClr val="tx2"/>
              </a:buClr>
              <a:buSzPct val="125000"/>
              <a:buFont typeface="Arial" pitchFamily="34" charset="0"/>
              <a:buChar char="▪"/>
              <a:defRPr sz="1600">
                <a:solidFill>
                  <a:schemeClr val="tx1"/>
                </a:solidFill>
                <a:latin typeface="Arial" pitchFamily="34" charset="0"/>
                <a:cs typeface="Arial" pitchFamily="34" charset="0"/>
              </a:defRPr>
            </a:lvl2pPr>
            <a:lvl3pPr marL="457200" indent="-261938"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3pPr>
            <a:lvl4pPr marL="614363" indent="-155575"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4pPr>
            <a:lvl5pPr marL="746125" indent="-130175" defTabSz="895350" eaLnBrk="0" hangingPunct="0">
              <a:buClr>
                <a:schemeClr val="tx2"/>
              </a:buClr>
              <a:buSzPct val="89000"/>
              <a:buFont typeface="Arial" pitchFamily="34" charset="0"/>
              <a:buChar char="-"/>
              <a:defRPr sz="1600">
                <a:solidFill>
                  <a:schemeClr val="tx1"/>
                </a:solidFill>
                <a:latin typeface="Arial" pitchFamily="34" charset="0"/>
                <a:cs typeface="Arial" pitchFamily="34" charset="0"/>
              </a:defRPr>
            </a:lvl5pPr>
            <a:lvl6pPr marL="12033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6pPr>
            <a:lvl7pPr marL="16605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7pPr>
            <a:lvl8pPr marL="21177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8pPr>
            <a:lvl9pPr marL="25749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9pPr>
          </a:lstStyle>
          <a:p>
            <a:pPr marL="285750" lvl="1" indent="-285750" eaLnBrk="1" hangingPunct="1">
              <a:spcBef>
                <a:spcPts val="6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Communément appelé l’Uber des mototaxis, cette startup a été lancée il y a moins de 2 ans à Kigali au Rwanda</a:t>
            </a:r>
          </a:p>
          <a:p>
            <a:pPr marL="285750" lvl="1" indent="-285750" eaLnBrk="1" hangingPunct="1">
              <a:spcBef>
                <a:spcPts val="6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La principale caractéristique de SafeMotos est de garantir la sécurité des utilisateurs (les accidents de moto sont la 2ème cause de mortalité). Pour ce faire, les chauffeurs sont équipés de smartphones avec une application qui évalue leur mode de conduite</a:t>
            </a:r>
          </a:p>
          <a:p>
            <a:pPr marL="285750" lvl="1" indent="-285750" eaLnBrk="1" hangingPunct="1">
              <a:spcBef>
                <a:spcPts val="6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La compagnie annonce 65000 courses et 15000 utilisateurs.</a:t>
            </a:r>
          </a:p>
        </p:txBody>
      </p:sp>
      <p:pic>
        <p:nvPicPr>
          <p:cNvPr id="37" name="Image 3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67918" y="4305962"/>
            <a:ext cx="258313" cy="172209"/>
          </a:xfrm>
          <a:prstGeom prst="rect">
            <a:avLst/>
          </a:prstGeom>
        </p:spPr>
      </p:pic>
      <p:sp>
        <p:nvSpPr>
          <p:cNvPr id="41" name="Rectangle 40"/>
          <p:cNvSpPr/>
          <p:nvPr/>
        </p:nvSpPr>
        <p:spPr>
          <a:xfrm>
            <a:off x="1130530" y="4531537"/>
            <a:ext cx="7414982" cy="186377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41"/>
          <p:cNvSpPr/>
          <p:nvPr/>
        </p:nvSpPr>
        <p:spPr>
          <a:xfrm>
            <a:off x="284930" y="4531537"/>
            <a:ext cx="641302" cy="1863771"/>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1400" b="1" dirty="0">
                <a:latin typeface="Calibri" panose="020F0502020204030204" pitchFamily="34" charset="0"/>
              </a:rPr>
              <a:t>Uber Afrique</a:t>
            </a:r>
          </a:p>
        </p:txBody>
      </p:sp>
      <p:sp>
        <p:nvSpPr>
          <p:cNvPr id="43" name="Rectangle 5"/>
          <p:cNvSpPr>
            <a:spLocks noChangeArrowheads="1"/>
          </p:cNvSpPr>
          <p:nvPr/>
        </p:nvSpPr>
        <p:spPr bwMode="gray">
          <a:xfrm>
            <a:off x="1309474" y="4583785"/>
            <a:ext cx="6030664" cy="1706764"/>
          </a:xfrm>
          <a:prstGeom prst="rect">
            <a:avLst/>
          </a:prstGeom>
          <a:solidFill>
            <a:srgbClr val="D3DEE9"/>
          </a:solidFill>
          <a:ln w="9525">
            <a:solidFill>
              <a:srgbClr val="FFFFFF"/>
            </a:solidFill>
            <a:miter lim="800000"/>
            <a:headEnd/>
            <a:tailEnd/>
          </a:ln>
          <a:effectLst/>
          <a:extLst/>
        </p:spPr>
        <p:txBody>
          <a:bodyPr wrap="square" lIns="72009" tIns="72009" rIns="72009" bIns="72009" anchor="ctr" anchorCtr="0">
            <a:noAutofit/>
          </a:bodyPr>
          <a:lstStyle>
            <a:lvl1pPr marL="342900" indent="-342900" defTabSz="895350" eaLnBrk="0" hangingPunct="0">
              <a:buClr>
                <a:schemeClr val="tx2"/>
              </a:buClr>
              <a:defRPr sz="1600">
                <a:solidFill>
                  <a:schemeClr val="tx1"/>
                </a:solidFill>
                <a:latin typeface="Arial" pitchFamily="34" charset="0"/>
                <a:cs typeface="Arial" pitchFamily="34" charset="0"/>
              </a:defRPr>
            </a:lvl1pPr>
            <a:lvl2pPr marL="193675" indent="-192088" defTabSz="895350" eaLnBrk="0" hangingPunct="0">
              <a:buClr>
                <a:schemeClr val="tx2"/>
              </a:buClr>
              <a:buSzPct val="125000"/>
              <a:buFont typeface="Arial" pitchFamily="34" charset="0"/>
              <a:buChar char="▪"/>
              <a:defRPr sz="1600">
                <a:solidFill>
                  <a:schemeClr val="tx1"/>
                </a:solidFill>
                <a:latin typeface="Arial" pitchFamily="34" charset="0"/>
                <a:cs typeface="Arial" pitchFamily="34" charset="0"/>
              </a:defRPr>
            </a:lvl2pPr>
            <a:lvl3pPr marL="457200" indent="-261938"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3pPr>
            <a:lvl4pPr marL="614363" indent="-155575"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4pPr>
            <a:lvl5pPr marL="746125" indent="-130175" defTabSz="895350" eaLnBrk="0" hangingPunct="0">
              <a:buClr>
                <a:schemeClr val="tx2"/>
              </a:buClr>
              <a:buSzPct val="89000"/>
              <a:buFont typeface="Arial" pitchFamily="34" charset="0"/>
              <a:buChar char="-"/>
              <a:defRPr sz="1600">
                <a:solidFill>
                  <a:schemeClr val="tx1"/>
                </a:solidFill>
                <a:latin typeface="Arial" pitchFamily="34" charset="0"/>
                <a:cs typeface="Arial" pitchFamily="34" charset="0"/>
              </a:defRPr>
            </a:lvl5pPr>
            <a:lvl6pPr marL="12033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6pPr>
            <a:lvl7pPr marL="16605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7pPr>
            <a:lvl8pPr marL="21177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8pPr>
            <a:lvl9pPr marL="25749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9pPr>
          </a:lstStyle>
          <a:p>
            <a:pPr marL="285750" lvl="1" indent="-285750" eaLnBrk="1" hangingPunct="1">
              <a:spcBef>
                <a:spcPts val="6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Comme partout dans le monde entier, Uber s’installe également dans une dizaine de grande villes sub-sahariennes, y compris Nairobi, </a:t>
            </a:r>
            <a:r>
              <a:rPr lang="it-IT" sz="1200" dirty="0">
                <a:latin typeface="Calibri" panose="020F0502020204030204" pitchFamily="34" charset="0"/>
                <a:cs typeface="Arial"/>
              </a:rPr>
              <a:t>Kampala en Ouganda et Accra au Ghana – plut</a:t>
            </a:r>
            <a:r>
              <a:rPr lang="it-IT" sz="1200" dirty="0">
                <a:latin typeface="Calibri" panose="020F0502020204030204" pitchFamily="34" charset="0"/>
                <a:cs typeface="Arial"/>
              </a:rPr>
              <a:t>ô</a:t>
            </a:r>
            <a:r>
              <a:rPr lang="it-IT" sz="1200" dirty="0">
                <a:latin typeface="Calibri" panose="020F0502020204030204" pitchFamily="34" charset="0"/>
                <a:cs typeface="Arial"/>
              </a:rPr>
              <a:t>t des pays anglophones.</a:t>
            </a:r>
            <a:endParaRPr lang="fr-FR" sz="1200" dirty="0">
              <a:latin typeface="Calibri" panose="020F0502020204030204" pitchFamily="34" charset="0"/>
              <a:cs typeface="Arial"/>
            </a:endParaRPr>
          </a:p>
          <a:p>
            <a:pPr marL="285750" lvl="1" indent="-285750" eaLnBrk="1" hangingPunct="1">
              <a:spcBef>
                <a:spcPts val="6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Comme dans plusieurs pays, les confrontations sont quelques fois farouches avec les prestataires et la joueurs locaux.</a:t>
            </a:r>
          </a:p>
          <a:p>
            <a:pPr marL="285750" lvl="1" indent="-285750" eaLnBrk="1" hangingPunct="1">
              <a:spcBef>
                <a:spcPts val="6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Uber Afrique prévoit de se diversifier au-delà de son offre classique de courses avec son service « </a:t>
            </a:r>
            <a:r>
              <a:rPr lang="fr-FR" sz="1200" dirty="0" err="1">
                <a:latin typeface="Calibri" panose="020F0502020204030204" pitchFamily="34" charset="0"/>
                <a:cs typeface="Arial"/>
              </a:rPr>
              <a:t>UberEverything</a:t>
            </a:r>
            <a:r>
              <a:rPr lang="fr-FR" sz="1200" dirty="0">
                <a:latin typeface="Calibri" panose="020F0502020204030204" pitchFamily="34" charset="0"/>
                <a:cs typeface="Arial"/>
              </a:rPr>
              <a:t> ». Une division qui fournira des services tels que la livraison de nourriture, des colis et autres.</a:t>
            </a:r>
          </a:p>
        </p:txBody>
      </p:sp>
      <p:sp>
        <p:nvSpPr>
          <p:cNvPr id="4" name="Espace réservé du numéro de diapositive 3"/>
          <p:cNvSpPr>
            <a:spLocks noGrp="1"/>
          </p:cNvSpPr>
          <p:nvPr>
            <p:ph type="sldNum" sz="quarter" idx="4"/>
          </p:nvPr>
        </p:nvSpPr>
        <p:spPr/>
        <p:txBody>
          <a:bodyPr/>
          <a:lstStyle/>
          <a:p>
            <a:fld id="{4BD55B75-ADE8-4326-9C62-A6814DDC4408}" type="slidenum">
              <a:rPr lang="fr-FR" smtClean="0"/>
              <a:pPr/>
              <a:t>5</a:t>
            </a:fld>
            <a:r>
              <a:rPr lang="fr-FR" dirty="0"/>
              <a:t> </a:t>
            </a: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04061" y="2125982"/>
            <a:ext cx="735081" cy="299913"/>
          </a:xfrm>
          <a:prstGeom prst="rect">
            <a:avLst/>
          </a:prstGeom>
          <a:solidFill>
            <a:schemeClr val="accent6">
              <a:lumMod val="50000"/>
            </a:schemeClr>
          </a:solidFill>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61221" y="1318684"/>
            <a:ext cx="1106057" cy="622157"/>
          </a:xfrm>
          <a:prstGeom prst="rect">
            <a:avLst/>
          </a:prstGeom>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3766" y="2489200"/>
            <a:ext cx="238981" cy="159031"/>
          </a:xfrm>
          <a:prstGeom prst="rect">
            <a:avLst/>
          </a:prstGeom>
        </p:spPr>
      </p:pic>
      <p:pic>
        <p:nvPicPr>
          <p:cNvPr id="8" name="Picture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673575" y="6337300"/>
            <a:ext cx="251222" cy="167481"/>
          </a:xfrm>
          <a:prstGeom prst="rect">
            <a:avLst/>
          </a:prstGeom>
        </p:spPr>
      </p:pic>
      <p:pic>
        <p:nvPicPr>
          <p:cNvPr id="9" name="Picture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38693" y="5987008"/>
            <a:ext cx="622741" cy="350292"/>
          </a:xfrm>
          <a:prstGeom prst="rect">
            <a:avLst/>
          </a:prstGeom>
        </p:spPr>
      </p:pic>
      <p:pic>
        <p:nvPicPr>
          <p:cNvPr id="10" name="Picture 9"/>
          <p:cNvPicPr>
            <a:picLocks noChangeAspect="1"/>
          </p:cNvPicPr>
          <p:nvPr/>
        </p:nvPicPr>
        <p:blipFill rotWithShape="1">
          <a:blip r:embed="rId12" cstate="print">
            <a:extLst>
              <a:ext uri="{28A0092B-C50C-407E-A947-70E740481C1C}">
                <a14:useLocalDpi xmlns:a14="http://schemas.microsoft.com/office/drawing/2010/main" val="0"/>
              </a:ext>
            </a:extLst>
          </a:blip>
          <a:srcRect l="8959"/>
          <a:stretch/>
        </p:blipFill>
        <p:spPr>
          <a:xfrm>
            <a:off x="7361221" y="5069573"/>
            <a:ext cx="1143959" cy="628268"/>
          </a:xfrm>
          <a:prstGeom prst="rect">
            <a:avLst/>
          </a:prstGeom>
        </p:spPr>
      </p:pic>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189134" y="3885162"/>
            <a:ext cx="453906" cy="453906"/>
          </a:xfrm>
          <a:prstGeom prst="rect">
            <a:avLst/>
          </a:prstGeom>
        </p:spPr>
      </p:pic>
      <p:pic>
        <p:nvPicPr>
          <p:cNvPr id="14" name="Picture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67081" y="3234792"/>
            <a:ext cx="1104877" cy="593872"/>
          </a:xfrm>
          <a:prstGeom prst="rect">
            <a:avLst/>
          </a:prstGeom>
        </p:spPr>
      </p:pic>
    </p:spTree>
    <p:extLst>
      <p:ext uri="{BB962C8B-B14F-4D97-AF65-F5344CB8AC3E}">
        <p14:creationId xmlns:p14="http://schemas.microsoft.com/office/powerpoint/2010/main" val="353236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684" y="129078"/>
            <a:ext cx="7617222" cy="702600"/>
          </a:xfrm>
        </p:spPr>
        <p:txBody>
          <a:bodyPr>
            <a:noAutofit/>
          </a:bodyPr>
          <a:lstStyle/>
          <a:p>
            <a:r>
              <a:rPr lang="fr-FR" sz="1764" dirty="0"/>
              <a:t>L’histoire de BokkTaxi : un concept « lean » validé par des succès et des partenariats en cours de discussion</a:t>
            </a:r>
            <a:endParaRPr lang="en-US" sz="1764" dirty="0"/>
          </a:p>
        </p:txBody>
      </p:sp>
      <p:sp>
        <p:nvSpPr>
          <p:cNvPr id="54" name="Rectangle 4"/>
          <p:cNvSpPr>
            <a:spLocks noChangeArrowheads="1"/>
          </p:cNvSpPr>
          <p:nvPr/>
        </p:nvSpPr>
        <p:spPr bwMode="gray">
          <a:xfrm>
            <a:off x="160287" y="1115820"/>
            <a:ext cx="8657945" cy="5007917"/>
          </a:xfrm>
          <a:prstGeom prst="rect">
            <a:avLst/>
          </a:prstGeom>
          <a:solidFill>
            <a:srgbClr val="F8F8F8"/>
          </a:solidFill>
          <a:ln w="9525" algn="ctr">
            <a:noFill/>
            <a:miter lim="800000"/>
            <a:headEnd/>
            <a:tailEnd/>
          </a:ln>
          <a:effectLst>
            <a:outerShdw blurRad="50800" dist="38100" dir="2700000" algn="tl" rotWithShape="0">
              <a:prstClr val="black">
                <a:alpha val="40000"/>
              </a:prstClr>
            </a:outerShdw>
          </a:effectLst>
        </p:spPr>
        <p:txBody>
          <a:bodyPr wrap="none" lIns="67113" tIns="33557" rIns="67113" bIns="33557" anchor="ctr"/>
          <a:lstStyle/>
          <a:p>
            <a:pPr algn="ctr" defTabSz="896112" fontAlgn="auto">
              <a:spcBef>
                <a:spcPts val="0"/>
              </a:spcBef>
              <a:spcAft>
                <a:spcPts val="0"/>
              </a:spcAft>
              <a:defRPr/>
            </a:pPr>
            <a:endParaRPr lang="fr-FR" sz="490" kern="0" dirty="0">
              <a:solidFill>
                <a:srgbClr val="002960"/>
              </a:solidFill>
              <a:cs typeface="Arial"/>
              <a:sym typeface="Arial"/>
            </a:endParaRPr>
          </a:p>
        </p:txBody>
      </p:sp>
      <p:sp>
        <p:nvSpPr>
          <p:cNvPr id="30" name="Espace réservé du numéro de diapositive 13"/>
          <p:cNvSpPr>
            <a:spLocks noGrp="1"/>
          </p:cNvSpPr>
          <p:nvPr>
            <p:ph type="sldNum" sz="quarter" idx="4"/>
          </p:nvPr>
        </p:nvSpPr>
        <p:spPr>
          <a:xfrm>
            <a:off x="8545513" y="6435543"/>
            <a:ext cx="195262" cy="152391"/>
          </a:xfrm>
        </p:spPr>
        <p:txBody>
          <a:bodyPr/>
          <a:lstStyle/>
          <a:p>
            <a:fld id="{4BD55B75-ADE8-4326-9C62-A6814DDC4408}" type="slidenum">
              <a:rPr lang="fr-FR" smtClean="0">
                <a:solidFill>
                  <a:schemeClr val="bg1"/>
                </a:solidFill>
              </a:rPr>
              <a:pPr/>
              <a:t>6</a:t>
            </a:fld>
            <a:r>
              <a:rPr lang="fr-FR" dirty="0">
                <a:solidFill>
                  <a:schemeClr val="bg1"/>
                </a:solidFill>
              </a:rPr>
              <a:t> </a:t>
            </a:r>
          </a:p>
        </p:txBody>
      </p:sp>
      <p:sp>
        <p:nvSpPr>
          <p:cNvPr id="11" name="Oval 10"/>
          <p:cNvSpPr/>
          <p:nvPr/>
        </p:nvSpPr>
        <p:spPr>
          <a:xfrm rot="5400000">
            <a:off x="184960" y="1213983"/>
            <a:ext cx="1766006" cy="1773465"/>
          </a:xfrm>
          <a:prstGeom prst="ellipse">
            <a:avLst/>
          </a:prstGeom>
          <a:solidFill>
            <a:srgbClr val="8CA1B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896112"/>
            <a:r>
              <a:rPr lang="fr-BE" sz="1372" kern="0" dirty="0">
                <a:solidFill>
                  <a:schemeClr val="bg1"/>
                </a:solidFill>
                <a:latin typeface="Calibri" pitchFamily="34" charset="0"/>
              </a:rPr>
              <a:t>Lancement développement Igloo</a:t>
            </a:r>
          </a:p>
        </p:txBody>
      </p:sp>
      <p:sp>
        <p:nvSpPr>
          <p:cNvPr id="34" name="Oval 33"/>
          <p:cNvSpPr/>
          <p:nvPr/>
        </p:nvSpPr>
        <p:spPr>
          <a:xfrm rot="5400000">
            <a:off x="1743561" y="3933385"/>
            <a:ext cx="1795301" cy="1785277"/>
          </a:xfrm>
          <a:prstGeom prst="ellipse">
            <a:avLst/>
          </a:prstGeom>
          <a:solidFill>
            <a:srgbClr val="8CA1B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896112"/>
            <a:r>
              <a:rPr lang="fr-BE" sz="1372" kern="0" dirty="0">
                <a:solidFill>
                  <a:schemeClr val="bg1"/>
                </a:solidFill>
                <a:latin typeface="Calibri" pitchFamily="34" charset="0"/>
              </a:rPr>
              <a:t>Sortie Igloo iOS</a:t>
            </a:r>
            <a:endParaRPr lang="fr-BE" sz="1372" b="1" kern="0" dirty="0">
              <a:solidFill>
                <a:srgbClr val="002060"/>
              </a:solidFill>
              <a:latin typeface="Calibri" pitchFamily="34" charset="0"/>
            </a:endParaRPr>
          </a:p>
          <a:p>
            <a:pPr algn="ctr" defTabSz="896112"/>
            <a:endParaRPr lang="fr-BE" sz="1372" kern="0" dirty="0">
              <a:solidFill>
                <a:schemeClr val="bg1"/>
              </a:solidFill>
              <a:latin typeface="Calibri" pitchFamily="34" charset="0"/>
            </a:endParaRPr>
          </a:p>
        </p:txBody>
      </p:sp>
      <p:sp>
        <p:nvSpPr>
          <p:cNvPr id="35" name="Oval 34"/>
          <p:cNvSpPr/>
          <p:nvPr/>
        </p:nvSpPr>
        <p:spPr>
          <a:xfrm rot="5400000">
            <a:off x="3744128" y="3935272"/>
            <a:ext cx="1766006" cy="1694415"/>
          </a:xfrm>
          <a:prstGeom prst="ellipse">
            <a:avLst/>
          </a:prstGeom>
          <a:solidFill>
            <a:srgbClr val="8CA1B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896112"/>
            <a:r>
              <a:rPr lang="fr-BE" sz="1372" kern="0" dirty="0">
                <a:solidFill>
                  <a:schemeClr val="bg1"/>
                </a:solidFill>
                <a:latin typeface="Calibri" pitchFamily="34" charset="0"/>
              </a:rPr>
              <a:t>Lancement de l’équipe </a:t>
            </a:r>
            <a:r>
              <a:rPr lang="fr-BE" sz="1372" b="1" dirty="0">
                <a:solidFill>
                  <a:schemeClr val="tx2"/>
                </a:solidFill>
                <a:latin typeface="Calibri" panose="020F0502020204030204" pitchFamily="34" charset="0"/>
              </a:rPr>
              <a:t>BokkTaxi à </a:t>
            </a:r>
          </a:p>
          <a:p>
            <a:pPr algn="ctr" defTabSz="896112"/>
            <a:r>
              <a:rPr lang="fr-BE" sz="1372" b="1" kern="0" dirty="0">
                <a:solidFill>
                  <a:schemeClr val="tx2"/>
                </a:solidFill>
                <a:latin typeface="Calibri" panose="020F0502020204030204" pitchFamily="34" charset="0"/>
              </a:rPr>
              <a:t>Dakar</a:t>
            </a:r>
            <a:endParaRPr lang="fr-BE" sz="1372" kern="0" dirty="0">
              <a:solidFill>
                <a:schemeClr val="bg1"/>
              </a:solidFill>
              <a:latin typeface="Calibri" pitchFamily="34" charset="0"/>
            </a:endParaRPr>
          </a:p>
          <a:p>
            <a:pPr algn="ctr" defTabSz="896112"/>
            <a:endParaRPr lang="fr-BE" sz="1372" b="1" dirty="0">
              <a:solidFill>
                <a:schemeClr val="tx2"/>
              </a:solidFill>
              <a:latin typeface="Calibri" panose="020F0502020204030204" pitchFamily="34" charset="0"/>
              <a:ea typeface="+mj-ea"/>
              <a:cs typeface="+mj-cs"/>
            </a:endParaRPr>
          </a:p>
        </p:txBody>
      </p:sp>
      <p:sp>
        <p:nvSpPr>
          <p:cNvPr id="36" name="Oval 35"/>
          <p:cNvSpPr/>
          <p:nvPr/>
        </p:nvSpPr>
        <p:spPr>
          <a:xfrm rot="5400000">
            <a:off x="4309634" y="1253511"/>
            <a:ext cx="1766006" cy="1694415"/>
          </a:xfrm>
          <a:prstGeom prst="ellipse">
            <a:avLst/>
          </a:prstGeom>
          <a:solidFill>
            <a:srgbClr val="8CA1B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896112"/>
            <a:r>
              <a:rPr lang="fr-BE" sz="1372" kern="0" dirty="0">
                <a:solidFill>
                  <a:schemeClr val="bg1"/>
                </a:solidFill>
                <a:latin typeface="Calibri" pitchFamily="34" charset="0"/>
              </a:rPr>
              <a:t>Mise en commun des ressources Igloo et BokkTaxi</a:t>
            </a:r>
          </a:p>
          <a:p>
            <a:pPr algn="ctr" defTabSz="896112"/>
            <a:endParaRPr lang="fr-BE" sz="1372" b="1" dirty="0">
              <a:solidFill>
                <a:schemeClr val="tx2"/>
              </a:solidFill>
              <a:latin typeface="Calibri" panose="020F0502020204030204" pitchFamily="34" charset="0"/>
              <a:ea typeface="+mj-ea"/>
              <a:cs typeface="+mj-cs"/>
            </a:endParaRPr>
          </a:p>
        </p:txBody>
      </p:sp>
      <p:sp>
        <p:nvSpPr>
          <p:cNvPr id="37" name="Oval 36"/>
          <p:cNvSpPr/>
          <p:nvPr/>
        </p:nvSpPr>
        <p:spPr>
          <a:xfrm rot="5400000">
            <a:off x="5755833" y="3964170"/>
            <a:ext cx="1766006" cy="1694415"/>
          </a:xfrm>
          <a:prstGeom prst="ellipse">
            <a:avLst/>
          </a:prstGeom>
          <a:solidFill>
            <a:srgbClr val="8CA1B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896112"/>
            <a:r>
              <a:rPr lang="fr-BE" sz="1372" b="1" dirty="0">
                <a:solidFill>
                  <a:schemeClr val="tx2"/>
                </a:solidFill>
                <a:latin typeface="Calibri" panose="020F0502020204030204" pitchFamily="34" charset="0"/>
                <a:ea typeface="+mj-ea"/>
                <a:cs typeface="+mj-cs"/>
              </a:rPr>
              <a:t>Finaliste Concours </a:t>
            </a:r>
          </a:p>
          <a:p>
            <a:pPr algn="ctr" defTabSz="896112"/>
            <a:endParaRPr lang="fr-BE" sz="1372" b="1" dirty="0">
              <a:solidFill>
                <a:schemeClr val="tx2"/>
              </a:solidFill>
              <a:latin typeface="Calibri" panose="020F0502020204030204" pitchFamily="34" charset="0"/>
              <a:ea typeface="+mj-ea"/>
              <a:cs typeface="+mj-cs"/>
            </a:endParaRPr>
          </a:p>
          <a:p>
            <a:pPr algn="ctr" defTabSz="896112"/>
            <a:endParaRPr lang="fr-BE" sz="1372" b="1" dirty="0">
              <a:solidFill>
                <a:schemeClr val="tx2"/>
              </a:solidFill>
              <a:latin typeface="Calibri" panose="020F0502020204030204" pitchFamily="34" charset="0"/>
              <a:ea typeface="+mj-ea"/>
              <a:cs typeface="+mj-cs"/>
            </a:endParaRPr>
          </a:p>
          <a:p>
            <a:pPr algn="ctr" defTabSz="896112"/>
            <a:r>
              <a:rPr lang="fr-BE" sz="1372" b="1" dirty="0">
                <a:solidFill>
                  <a:schemeClr val="tx2"/>
                </a:solidFill>
                <a:latin typeface="Calibri" panose="020F0502020204030204" pitchFamily="34" charset="0"/>
              </a:rPr>
              <a:t>Finaliste concours </a:t>
            </a:r>
          </a:p>
          <a:p>
            <a:pPr algn="ctr" defTabSz="896112"/>
            <a:endParaRPr lang="fr-BE" sz="1372" b="1" dirty="0">
              <a:solidFill>
                <a:schemeClr val="tx2"/>
              </a:solidFill>
              <a:latin typeface="Calibri" panose="020F0502020204030204" pitchFamily="34" charset="0"/>
              <a:ea typeface="+mj-ea"/>
              <a:cs typeface="+mj-cs"/>
            </a:endParaRPr>
          </a:p>
          <a:p>
            <a:pPr algn="ctr" defTabSz="896112"/>
            <a:r>
              <a:rPr lang="fr-BE" sz="1372" b="1" dirty="0">
                <a:solidFill>
                  <a:schemeClr val="tx2"/>
                </a:solidFill>
                <a:latin typeface="Calibri" panose="020F0502020204030204" pitchFamily="34" charset="0"/>
                <a:ea typeface="+mj-ea"/>
                <a:cs typeface="+mj-cs"/>
              </a:rPr>
              <a:t> </a:t>
            </a:r>
          </a:p>
        </p:txBody>
      </p:sp>
      <p:sp>
        <p:nvSpPr>
          <p:cNvPr id="39" name="Oval 38"/>
          <p:cNvSpPr/>
          <p:nvPr/>
        </p:nvSpPr>
        <p:spPr>
          <a:xfrm rot="5400000">
            <a:off x="6431806" y="1275801"/>
            <a:ext cx="1766006" cy="1694415"/>
          </a:xfrm>
          <a:prstGeom prst="ellipse">
            <a:avLst/>
          </a:prstGeom>
          <a:solidFill>
            <a:srgbClr val="8CA1B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896112"/>
            <a:endParaRPr lang="fr-BE" sz="1372" b="1" dirty="0">
              <a:solidFill>
                <a:schemeClr val="tx2"/>
              </a:solidFill>
              <a:latin typeface="Calibri" panose="020F0502020204030204" pitchFamily="34" charset="0"/>
              <a:ea typeface="+mj-ea"/>
              <a:cs typeface="+mj-cs"/>
            </a:endParaRPr>
          </a:p>
          <a:p>
            <a:pPr algn="ctr" defTabSz="896112"/>
            <a:r>
              <a:rPr lang="fr-BE" sz="1372" b="1" dirty="0">
                <a:solidFill>
                  <a:schemeClr val="tx2"/>
                </a:solidFill>
                <a:latin typeface="Calibri" panose="020F0502020204030204" pitchFamily="34" charset="0"/>
                <a:ea typeface="+mj-ea"/>
                <a:cs typeface="+mj-cs"/>
              </a:rPr>
              <a:t>Lauréat Concours</a:t>
            </a:r>
          </a:p>
          <a:p>
            <a:pPr algn="ctr" defTabSz="896112"/>
            <a:endParaRPr lang="fr-BE" sz="1372" b="1" dirty="0">
              <a:solidFill>
                <a:schemeClr val="tx2"/>
              </a:solidFill>
              <a:latin typeface="Calibri" panose="020F0502020204030204" pitchFamily="34" charset="0"/>
              <a:ea typeface="+mj-ea"/>
              <a:cs typeface="+mj-cs"/>
            </a:endParaRPr>
          </a:p>
          <a:p>
            <a:pPr algn="ctr" defTabSz="896112"/>
            <a:endParaRPr lang="fr-BE" sz="1372" b="1" dirty="0">
              <a:solidFill>
                <a:schemeClr val="tx2"/>
              </a:solidFill>
              <a:latin typeface="Calibri" panose="020F0502020204030204" pitchFamily="34" charset="0"/>
              <a:ea typeface="+mj-ea"/>
              <a:cs typeface="+mj-cs"/>
            </a:endParaRPr>
          </a:p>
          <a:p>
            <a:pPr algn="ctr" defTabSz="896112"/>
            <a:r>
              <a:rPr lang="fr-BE" sz="1372" kern="0" dirty="0">
                <a:solidFill>
                  <a:schemeClr val="bg1"/>
                </a:solidFill>
                <a:latin typeface="Calibri" pitchFamily="34" charset="0"/>
              </a:rPr>
              <a:t>1ere version Igloo Android pour BokkTaxi</a:t>
            </a:r>
          </a:p>
          <a:p>
            <a:pPr algn="ctr" defTabSz="896112"/>
            <a:endParaRPr lang="fr-BE" sz="1372" b="1" dirty="0">
              <a:solidFill>
                <a:schemeClr val="tx2"/>
              </a:solidFill>
              <a:latin typeface="Calibri" panose="020F0502020204030204" pitchFamily="34" charset="0"/>
              <a:ea typeface="+mj-ea"/>
              <a:cs typeface="+mj-cs"/>
            </a:endParaRPr>
          </a:p>
          <a:p>
            <a:pPr algn="ctr" defTabSz="896112"/>
            <a:r>
              <a:rPr lang="fr-BE" sz="1372" dirty="0">
                <a:solidFill>
                  <a:schemeClr val="bg1"/>
                </a:solidFill>
                <a:latin typeface="Calibri" panose="020F0502020204030204" pitchFamily="34" charset="0"/>
                <a:ea typeface="+mj-ea"/>
                <a:cs typeface="+mj-cs"/>
              </a:rPr>
              <a:t> </a:t>
            </a:r>
          </a:p>
        </p:txBody>
      </p:sp>
      <p:pic>
        <p:nvPicPr>
          <p:cNvPr id="3" name="Picture 2"/>
          <p:cNvPicPr>
            <a:picLocks noChangeAspect="1"/>
          </p:cNvPicPr>
          <p:nvPr/>
        </p:nvPicPr>
        <p:blipFill rotWithShape="1">
          <a:blip r:embed="rId2"/>
          <a:srcRect l="9299"/>
          <a:stretch/>
        </p:blipFill>
        <p:spPr>
          <a:xfrm>
            <a:off x="267685" y="3026208"/>
            <a:ext cx="8724015" cy="902196"/>
          </a:xfrm>
          <a:prstGeom prst="rect">
            <a:avLst/>
          </a:prstGeom>
        </p:spPr>
      </p:pic>
      <p:sp>
        <p:nvSpPr>
          <p:cNvPr id="28" name="Oval 27"/>
          <p:cNvSpPr/>
          <p:nvPr/>
        </p:nvSpPr>
        <p:spPr>
          <a:xfrm rot="5400000">
            <a:off x="2187461" y="1249867"/>
            <a:ext cx="1766006" cy="1694415"/>
          </a:xfrm>
          <a:prstGeom prst="ellipse">
            <a:avLst/>
          </a:prstGeom>
          <a:solidFill>
            <a:srgbClr val="8CA1B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896112"/>
            <a:r>
              <a:rPr lang="fr-FR" sz="1372" kern="0" dirty="0">
                <a:solidFill>
                  <a:schemeClr val="bg1"/>
                </a:solidFill>
                <a:latin typeface="Calibri" pitchFamily="34" charset="0"/>
              </a:rPr>
              <a:t>Analyse marketing, validation du marché</a:t>
            </a:r>
          </a:p>
        </p:txBody>
      </p:sp>
      <p:pic>
        <p:nvPicPr>
          <p:cNvPr id="14" name="Picture 13"/>
          <p:cNvPicPr>
            <a:picLocks noChangeAspect="1"/>
          </p:cNvPicPr>
          <p:nvPr/>
        </p:nvPicPr>
        <p:blipFill>
          <a:blip r:embed="rId3">
            <a:clrChange>
              <a:clrFrom>
                <a:srgbClr val="FFFFFF"/>
              </a:clrFrom>
              <a:clrTo>
                <a:srgbClr val="FFFFFF">
                  <a:alpha val="0"/>
                </a:srgbClr>
              </a:clrTo>
            </a:clrChange>
          </a:blip>
          <a:stretch>
            <a:fillRect/>
          </a:stretch>
        </p:blipFill>
        <p:spPr>
          <a:xfrm>
            <a:off x="2173088" y="5071199"/>
            <a:ext cx="936245" cy="282640"/>
          </a:xfrm>
          <a:prstGeom prst="rect">
            <a:avLst/>
          </a:prstGeom>
        </p:spPr>
      </p:pic>
      <p:pic>
        <p:nvPicPr>
          <p:cNvPr id="15" name="Picture 14"/>
          <p:cNvPicPr>
            <a:picLocks noChangeAspect="1"/>
          </p:cNvPicPr>
          <p:nvPr/>
        </p:nvPicPr>
        <p:blipFill>
          <a:blip r:embed="rId3">
            <a:clrChange>
              <a:clrFrom>
                <a:srgbClr val="FFFFFF"/>
              </a:clrFrom>
              <a:clrTo>
                <a:srgbClr val="FFFFFF">
                  <a:alpha val="0"/>
                </a:srgbClr>
              </a:clrTo>
            </a:clrChange>
          </a:blip>
          <a:stretch>
            <a:fillRect/>
          </a:stretch>
        </p:blipFill>
        <p:spPr>
          <a:xfrm>
            <a:off x="559767" y="2545090"/>
            <a:ext cx="936245" cy="282640"/>
          </a:xfrm>
          <a:prstGeom prst="rect">
            <a:avLst/>
          </a:prstGeom>
        </p:spPr>
      </p:pic>
      <p:pic>
        <p:nvPicPr>
          <p:cNvPr id="16" name="Image 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87161" y="5128286"/>
            <a:ext cx="907671" cy="451106"/>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1408" y="4433759"/>
            <a:ext cx="660484" cy="330242"/>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5656" y="5258697"/>
            <a:ext cx="606358" cy="347152"/>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63848" y="1700713"/>
            <a:ext cx="492957" cy="492957"/>
          </a:xfrm>
          <a:prstGeom prst="rect">
            <a:avLst/>
          </a:prstGeom>
        </p:spPr>
      </p:pic>
    </p:spTree>
    <p:extLst>
      <p:ext uri="{BB962C8B-B14F-4D97-AF65-F5344CB8AC3E}">
        <p14:creationId xmlns:p14="http://schemas.microsoft.com/office/powerpoint/2010/main" val="192464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t 11" hidden="1"/>
          <p:cNvGraphicFramePr>
            <a:graphicFrameLocks noChangeAspect="1"/>
          </p:cNvGraphicFramePr>
          <p:nvPr>
            <p:custDataLst>
              <p:tags r:id="rId2"/>
            </p:custDataLst>
            <p:extLst>
              <p:ext uri="{D42A27DB-BD31-4B8C-83A1-F6EECF244321}">
                <p14:modId xmlns:p14="http://schemas.microsoft.com/office/powerpoint/2010/main" val="24631849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20432" name="Diapositive think-cell" r:id="rId4" imgW="351" imgH="351" progId="TCLayout.ActiveDocument.1">
                  <p:embed/>
                </p:oleObj>
              </mc:Choice>
              <mc:Fallback>
                <p:oleObj name="Diapositive think-cell" r:id="rId4" imgW="351" imgH="35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re 1"/>
          <p:cNvSpPr>
            <a:spLocks noGrp="1"/>
          </p:cNvSpPr>
          <p:nvPr>
            <p:ph type="ctrTitle"/>
          </p:nvPr>
        </p:nvSpPr>
        <p:spPr>
          <a:xfrm>
            <a:off x="284929" y="297397"/>
            <a:ext cx="8568125" cy="276999"/>
          </a:xfrm>
        </p:spPr>
        <p:txBody>
          <a:bodyPr/>
          <a:lstStyle/>
          <a:p>
            <a:r>
              <a:rPr lang="fr-FR" sz="1800" dirty="0"/>
              <a:t>BokkTaxi : une offre basée sur l’accessibilité à tous, le lien social et la sécurité </a:t>
            </a:r>
            <a:endParaRPr lang="en-US" sz="1800" dirty="0"/>
          </a:p>
        </p:txBody>
      </p:sp>
      <p:sp>
        <p:nvSpPr>
          <p:cNvPr id="16" name="Rectangle 15"/>
          <p:cNvSpPr/>
          <p:nvPr/>
        </p:nvSpPr>
        <p:spPr>
          <a:xfrm>
            <a:off x="1130531" y="895775"/>
            <a:ext cx="7414982" cy="189469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tangle 16"/>
          <p:cNvSpPr/>
          <p:nvPr/>
        </p:nvSpPr>
        <p:spPr>
          <a:xfrm>
            <a:off x="284931" y="872510"/>
            <a:ext cx="641302" cy="191796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1400" b="1" dirty="0">
                <a:latin typeface="Calibri" panose="020F0502020204030204" pitchFamily="34" charset="0"/>
              </a:rPr>
              <a:t>Accessibilité à  tous </a:t>
            </a:r>
          </a:p>
        </p:txBody>
      </p:sp>
      <p:sp>
        <p:nvSpPr>
          <p:cNvPr id="18" name="Rectangle 5"/>
          <p:cNvSpPr>
            <a:spLocks noChangeArrowheads="1"/>
          </p:cNvSpPr>
          <p:nvPr/>
        </p:nvSpPr>
        <p:spPr bwMode="gray">
          <a:xfrm>
            <a:off x="1309475" y="1005653"/>
            <a:ext cx="5430279" cy="1674939"/>
          </a:xfrm>
          <a:prstGeom prst="rect">
            <a:avLst/>
          </a:prstGeom>
          <a:solidFill>
            <a:srgbClr val="D3DEE9"/>
          </a:solidFill>
          <a:ln w="9525">
            <a:solidFill>
              <a:srgbClr val="FFFFFF"/>
            </a:solidFill>
            <a:miter lim="800000"/>
            <a:headEnd/>
            <a:tailEnd/>
          </a:ln>
          <a:effectLst/>
          <a:extLst/>
        </p:spPr>
        <p:txBody>
          <a:bodyPr wrap="square" lIns="72009" tIns="72009" rIns="72009" bIns="72009" anchor="ctr" anchorCtr="0">
            <a:noAutofit/>
          </a:bodyPr>
          <a:lstStyle>
            <a:lvl1pPr marL="342900" indent="-342900" defTabSz="895350" eaLnBrk="0" hangingPunct="0">
              <a:buClr>
                <a:schemeClr val="tx2"/>
              </a:buClr>
              <a:defRPr sz="1600">
                <a:solidFill>
                  <a:schemeClr val="tx1"/>
                </a:solidFill>
                <a:latin typeface="Arial" pitchFamily="34" charset="0"/>
                <a:cs typeface="Arial" pitchFamily="34" charset="0"/>
              </a:defRPr>
            </a:lvl1pPr>
            <a:lvl2pPr marL="193675" indent="-192088" defTabSz="895350" eaLnBrk="0" hangingPunct="0">
              <a:buClr>
                <a:schemeClr val="tx2"/>
              </a:buClr>
              <a:buSzPct val="125000"/>
              <a:buFont typeface="Arial" pitchFamily="34" charset="0"/>
              <a:buChar char="▪"/>
              <a:defRPr sz="1600">
                <a:solidFill>
                  <a:schemeClr val="tx1"/>
                </a:solidFill>
                <a:latin typeface="Arial" pitchFamily="34" charset="0"/>
                <a:cs typeface="Arial" pitchFamily="34" charset="0"/>
              </a:defRPr>
            </a:lvl2pPr>
            <a:lvl3pPr marL="457200" indent="-261938"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3pPr>
            <a:lvl4pPr marL="614363" indent="-155575"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4pPr>
            <a:lvl5pPr marL="746125" indent="-130175" defTabSz="895350" eaLnBrk="0" hangingPunct="0">
              <a:buClr>
                <a:schemeClr val="tx2"/>
              </a:buClr>
              <a:buSzPct val="89000"/>
              <a:buFont typeface="Arial" pitchFamily="34" charset="0"/>
              <a:buChar char="-"/>
              <a:defRPr sz="1600">
                <a:solidFill>
                  <a:schemeClr val="tx1"/>
                </a:solidFill>
                <a:latin typeface="Arial" pitchFamily="34" charset="0"/>
                <a:cs typeface="Arial" pitchFamily="34" charset="0"/>
              </a:defRPr>
            </a:lvl5pPr>
            <a:lvl6pPr marL="12033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6pPr>
            <a:lvl7pPr marL="16605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7pPr>
            <a:lvl8pPr marL="21177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8pPr>
            <a:lvl9pPr marL="25749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9pPr>
          </a:lstStyle>
          <a:p>
            <a:pPr marL="285750" lvl="1" indent="-285750" eaLnBrk="1" hangingPunct="1">
              <a:spcBef>
                <a:spcPts val="4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La cible du revenu par utilisateur payant, qui est de 3€ / mois (soit 0,10 € / jour), est accessible au plus grand nombre de potentiels utilisateurs</a:t>
            </a:r>
          </a:p>
          <a:p>
            <a:pPr marL="285750" lvl="1" indent="-285750" eaLnBrk="1" hangingPunct="1">
              <a:spcBef>
                <a:spcPts val="4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Une formule « free » avec moins de fonctionnalité permet de maintenir une masse critique d’utilisateurs tout en donnant l’accès à un public moins fortuné </a:t>
            </a:r>
          </a:p>
          <a:p>
            <a:pPr marL="285750" lvl="1" indent="-285750" eaLnBrk="1" hangingPunct="1">
              <a:spcBef>
                <a:spcPts val="4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Une période de gratuité de 3 mois pour fidéliser l’utilisateur et valider l’adéquation entre son besoin et le service offert</a:t>
            </a:r>
          </a:p>
          <a:p>
            <a:pPr marL="285750" lvl="1" indent="-285750" eaLnBrk="1" hangingPunct="1">
              <a:spcBef>
                <a:spcPts val="4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Des partenariats avec entreprises et associations afin de sponsoriser employés / membres – BokkNavigo.</a:t>
            </a:r>
          </a:p>
        </p:txBody>
      </p:sp>
      <p:sp>
        <p:nvSpPr>
          <p:cNvPr id="19" name="Rectangle 18"/>
          <p:cNvSpPr/>
          <p:nvPr/>
        </p:nvSpPr>
        <p:spPr>
          <a:xfrm>
            <a:off x="284931" y="2973349"/>
            <a:ext cx="641302" cy="1368379"/>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1400" b="1" dirty="0">
                <a:latin typeface="Calibri" panose="020F0502020204030204" pitchFamily="34" charset="0"/>
              </a:rPr>
              <a:t>Lien social </a:t>
            </a:r>
          </a:p>
        </p:txBody>
      </p:sp>
      <p:sp>
        <p:nvSpPr>
          <p:cNvPr id="20" name="Rectangle 19"/>
          <p:cNvSpPr/>
          <p:nvPr/>
        </p:nvSpPr>
        <p:spPr>
          <a:xfrm>
            <a:off x="284931" y="4501342"/>
            <a:ext cx="641302" cy="1751503"/>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1400" b="1" dirty="0">
                <a:latin typeface="Calibri" panose="020F0502020204030204" pitchFamily="34" charset="0"/>
              </a:rPr>
              <a:t>Sécurité</a:t>
            </a:r>
          </a:p>
        </p:txBody>
      </p:sp>
      <p:sp>
        <p:nvSpPr>
          <p:cNvPr id="21" name="Rectangle 20"/>
          <p:cNvSpPr/>
          <p:nvPr/>
        </p:nvSpPr>
        <p:spPr>
          <a:xfrm>
            <a:off x="1130531" y="2973349"/>
            <a:ext cx="7414982" cy="1368379"/>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5"/>
          <p:cNvSpPr>
            <a:spLocks noChangeArrowheads="1"/>
          </p:cNvSpPr>
          <p:nvPr/>
        </p:nvSpPr>
        <p:spPr bwMode="gray">
          <a:xfrm>
            <a:off x="1309475" y="3081658"/>
            <a:ext cx="5407209" cy="1152520"/>
          </a:xfrm>
          <a:prstGeom prst="rect">
            <a:avLst/>
          </a:prstGeom>
          <a:solidFill>
            <a:srgbClr val="D3DEE9"/>
          </a:solidFill>
          <a:ln w="9525">
            <a:solidFill>
              <a:srgbClr val="FFFFFF"/>
            </a:solidFill>
            <a:miter lim="800000"/>
            <a:headEnd/>
            <a:tailEnd/>
          </a:ln>
          <a:effectLst/>
          <a:extLst/>
        </p:spPr>
        <p:txBody>
          <a:bodyPr wrap="square" lIns="72009" tIns="72009" rIns="72009" bIns="72009" anchor="ctr" anchorCtr="0">
            <a:noAutofit/>
          </a:bodyPr>
          <a:lstStyle>
            <a:lvl1pPr marL="342900" indent="-342900" defTabSz="895350" eaLnBrk="0" hangingPunct="0">
              <a:buClr>
                <a:schemeClr val="tx2"/>
              </a:buClr>
              <a:defRPr sz="1600">
                <a:solidFill>
                  <a:schemeClr val="tx1"/>
                </a:solidFill>
                <a:latin typeface="Arial" pitchFamily="34" charset="0"/>
                <a:cs typeface="Arial" pitchFamily="34" charset="0"/>
              </a:defRPr>
            </a:lvl1pPr>
            <a:lvl2pPr marL="193675" indent="-192088" defTabSz="895350" eaLnBrk="0" hangingPunct="0">
              <a:buClr>
                <a:schemeClr val="tx2"/>
              </a:buClr>
              <a:buSzPct val="125000"/>
              <a:buFont typeface="Arial" pitchFamily="34" charset="0"/>
              <a:buChar char="▪"/>
              <a:defRPr sz="1600">
                <a:solidFill>
                  <a:schemeClr val="tx1"/>
                </a:solidFill>
                <a:latin typeface="Arial" pitchFamily="34" charset="0"/>
                <a:cs typeface="Arial" pitchFamily="34" charset="0"/>
              </a:defRPr>
            </a:lvl2pPr>
            <a:lvl3pPr marL="457200" indent="-261938"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3pPr>
            <a:lvl4pPr marL="614363" indent="-155575"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4pPr>
            <a:lvl5pPr marL="746125" indent="-130175" defTabSz="895350" eaLnBrk="0" hangingPunct="0">
              <a:buClr>
                <a:schemeClr val="tx2"/>
              </a:buClr>
              <a:buSzPct val="89000"/>
              <a:buFont typeface="Arial" pitchFamily="34" charset="0"/>
              <a:buChar char="-"/>
              <a:defRPr sz="1600">
                <a:solidFill>
                  <a:schemeClr val="tx1"/>
                </a:solidFill>
                <a:latin typeface="Arial" pitchFamily="34" charset="0"/>
                <a:cs typeface="Arial" pitchFamily="34" charset="0"/>
              </a:defRPr>
            </a:lvl5pPr>
            <a:lvl6pPr marL="12033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6pPr>
            <a:lvl7pPr marL="16605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7pPr>
            <a:lvl8pPr marL="21177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8pPr>
            <a:lvl9pPr marL="25749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9pPr>
          </a:lstStyle>
          <a:p>
            <a:pPr marL="285750" lvl="1" indent="-285750" eaLnBrk="1" hangingPunct="1">
              <a:spcBef>
                <a:spcPts val="4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Le service s’appuie sur un réseau social qui permet aux utilisateurs de devenir membre d’une communauté.</a:t>
            </a:r>
          </a:p>
          <a:p>
            <a:pPr marL="285750" lvl="1" indent="-285750" eaLnBrk="1" hangingPunct="1">
              <a:spcBef>
                <a:spcPts val="4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Le covoiturage donne opportunité de créer du lien social entre les utilisateurs, qui génère des opportunités personnelles, professionnelles et de business </a:t>
            </a:r>
          </a:p>
          <a:p>
            <a:pPr marL="285750" lvl="1" indent="-285750" eaLnBrk="1" hangingPunct="1">
              <a:spcBef>
                <a:spcPts val="4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Les utilisateurs peuvent utiliser Igloo pour d’autres activités</a:t>
            </a:r>
          </a:p>
        </p:txBody>
      </p:sp>
      <p:sp>
        <p:nvSpPr>
          <p:cNvPr id="23" name="Rectangle 22"/>
          <p:cNvSpPr/>
          <p:nvPr/>
        </p:nvSpPr>
        <p:spPr>
          <a:xfrm>
            <a:off x="1130531" y="4501344"/>
            <a:ext cx="7414982" cy="175150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5"/>
          <p:cNvSpPr>
            <a:spLocks noChangeArrowheads="1"/>
          </p:cNvSpPr>
          <p:nvPr/>
        </p:nvSpPr>
        <p:spPr bwMode="gray">
          <a:xfrm>
            <a:off x="1309475" y="4619322"/>
            <a:ext cx="5407209" cy="1473909"/>
          </a:xfrm>
          <a:prstGeom prst="rect">
            <a:avLst/>
          </a:prstGeom>
          <a:solidFill>
            <a:srgbClr val="D3DEE9"/>
          </a:solidFill>
          <a:ln w="9525">
            <a:solidFill>
              <a:srgbClr val="FFFFFF"/>
            </a:solidFill>
            <a:miter lim="800000"/>
            <a:headEnd/>
            <a:tailEnd/>
          </a:ln>
          <a:effectLst/>
          <a:extLst/>
        </p:spPr>
        <p:txBody>
          <a:bodyPr wrap="square" lIns="72009" tIns="72009" rIns="72009" bIns="72009" anchor="ctr" anchorCtr="0">
            <a:noAutofit/>
          </a:bodyPr>
          <a:lstStyle>
            <a:lvl1pPr marL="342900" indent="-342900" defTabSz="895350" eaLnBrk="0" hangingPunct="0">
              <a:buClr>
                <a:schemeClr val="tx2"/>
              </a:buClr>
              <a:defRPr sz="1600">
                <a:solidFill>
                  <a:schemeClr val="tx1"/>
                </a:solidFill>
                <a:latin typeface="Arial" pitchFamily="34" charset="0"/>
                <a:cs typeface="Arial" pitchFamily="34" charset="0"/>
              </a:defRPr>
            </a:lvl1pPr>
            <a:lvl2pPr marL="193675" indent="-192088" defTabSz="895350" eaLnBrk="0" hangingPunct="0">
              <a:buClr>
                <a:schemeClr val="tx2"/>
              </a:buClr>
              <a:buSzPct val="125000"/>
              <a:buFont typeface="Arial" pitchFamily="34" charset="0"/>
              <a:buChar char="▪"/>
              <a:defRPr sz="1600">
                <a:solidFill>
                  <a:schemeClr val="tx1"/>
                </a:solidFill>
                <a:latin typeface="Arial" pitchFamily="34" charset="0"/>
                <a:cs typeface="Arial" pitchFamily="34" charset="0"/>
              </a:defRPr>
            </a:lvl2pPr>
            <a:lvl3pPr marL="457200" indent="-261938"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3pPr>
            <a:lvl4pPr marL="614363" indent="-155575" defTabSz="895350" eaLnBrk="0" hangingPunct="0">
              <a:buClr>
                <a:schemeClr val="tx2"/>
              </a:buClr>
              <a:buSzPct val="120000"/>
              <a:buFont typeface="Arial" pitchFamily="34" charset="0"/>
              <a:buChar char="▫"/>
              <a:defRPr sz="1600">
                <a:solidFill>
                  <a:schemeClr val="tx1"/>
                </a:solidFill>
                <a:latin typeface="Arial" pitchFamily="34" charset="0"/>
                <a:cs typeface="Arial" pitchFamily="34" charset="0"/>
              </a:defRPr>
            </a:lvl4pPr>
            <a:lvl5pPr marL="746125" indent="-130175" defTabSz="895350" eaLnBrk="0" hangingPunct="0">
              <a:buClr>
                <a:schemeClr val="tx2"/>
              </a:buClr>
              <a:buSzPct val="89000"/>
              <a:buFont typeface="Arial" pitchFamily="34" charset="0"/>
              <a:buChar char="-"/>
              <a:defRPr sz="1600">
                <a:solidFill>
                  <a:schemeClr val="tx1"/>
                </a:solidFill>
                <a:latin typeface="Arial" pitchFamily="34" charset="0"/>
                <a:cs typeface="Arial" pitchFamily="34" charset="0"/>
              </a:defRPr>
            </a:lvl5pPr>
            <a:lvl6pPr marL="12033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6pPr>
            <a:lvl7pPr marL="16605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7pPr>
            <a:lvl8pPr marL="21177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8pPr>
            <a:lvl9pPr marL="2574925" indent="-130175" defTabSz="895350" eaLnBrk="0" fontAlgn="base" hangingPunct="0">
              <a:spcBef>
                <a:spcPct val="0"/>
              </a:spcBef>
              <a:spcAft>
                <a:spcPct val="0"/>
              </a:spcAft>
              <a:buClr>
                <a:schemeClr val="tx2"/>
              </a:buClr>
              <a:buSzPct val="89000"/>
              <a:buFont typeface="Arial" pitchFamily="34" charset="0"/>
              <a:buChar char="-"/>
              <a:defRPr sz="1600">
                <a:solidFill>
                  <a:schemeClr val="tx1"/>
                </a:solidFill>
                <a:latin typeface="Arial" pitchFamily="34" charset="0"/>
                <a:cs typeface="Arial" pitchFamily="34" charset="0"/>
              </a:defRPr>
            </a:lvl9pPr>
          </a:lstStyle>
          <a:p>
            <a:pPr marL="285750" lvl="1" indent="-285750" eaLnBrk="1" hangingPunct="1">
              <a:spcBef>
                <a:spcPts val="4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Le premier niveau de sécurité est assuré par l’appartenance des utilisateurs à une communauté – entreprise, université, association ou quartier.  </a:t>
            </a:r>
          </a:p>
          <a:p>
            <a:pPr marL="285750" lvl="1" indent="-285750" eaLnBrk="1" hangingPunct="1">
              <a:spcBef>
                <a:spcPts val="4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BokkTaxi offre la possibilité d’aller plus loin (service premium) en signalant si les utilisateurs ou les taxis (chauffeurs) ont une identité vérifiée</a:t>
            </a:r>
          </a:p>
          <a:p>
            <a:pPr marL="285750" lvl="1" indent="-285750" eaLnBrk="1" hangingPunct="1">
              <a:spcBef>
                <a:spcPts val="4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Le mode de paiement permet d’assurer la traçabilité des utilisateurs </a:t>
            </a:r>
          </a:p>
          <a:p>
            <a:pPr marL="285750" lvl="1" indent="-285750" eaLnBrk="1" hangingPunct="1">
              <a:spcBef>
                <a:spcPts val="400"/>
              </a:spcBef>
              <a:spcAft>
                <a:spcPts val="0"/>
              </a:spcAft>
              <a:buClr>
                <a:srgbClr val="002960"/>
              </a:buClr>
              <a:buFont typeface="Arial" panose="020B0604020202020204" pitchFamily="34" charset="0"/>
              <a:buChar char="•"/>
            </a:pPr>
            <a:r>
              <a:rPr lang="fr-FR" sz="1200" dirty="0">
                <a:latin typeface="Calibri" panose="020F0502020204030204" pitchFamily="34" charset="0"/>
                <a:cs typeface="Arial"/>
              </a:rPr>
              <a:t>La sécurité des données personnelles est assurée par le fait que Igloo ne communique pas d’informations personnelles aux membres du réseau. </a:t>
            </a:r>
          </a:p>
        </p:txBody>
      </p:sp>
      <p:sp>
        <p:nvSpPr>
          <p:cNvPr id="4" name="Espace réservé du numéro de diapositive 3"/>
          <p:cNvSpPr>
            <a:spLocks noGrp="1"/>
          </p:cNvSpPr>
          <p:nvPr>
            <p:ph type="sldNum" sz="quarter" idx="4"/>
          </p:nvPr>
        </p:nvSpPr>
        <p:spPr/>
        <p:txBody>
          <a:bodyPr/>
          <a:lstStyle/>
          <a:p>
            <a:fld id="{4BD55B75-ADE8-4326-9C62-A6814DDC4408}" type="slidenum">
              <a:rPr lang="fr-FR" smtClean="0"/>
              <a:pPr/>
              <a:t>7</a:t>
            </a:fld>
            <a:r>
              <a:rPr lang="fr-FR" dirty="0"/>
              <a:t> </a:t>
            </a: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66272" y="4849586"/>
            <a:ext cx="1417931" cy="943869"/>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95628" y="3186717"/>
            <a:ext cx="1506627" cy="941642"/>
          </a:xfrm>
          <a:prstGeom prst="rect">
            <a:avLst/>
          </a:prstGeom>
        </p:spPr>
      </p:pic>
      <p:pic>
        <p:nvPicPr>
          <p:cNvPr id="25" name="Image 2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895628" y="1266529"/>
            <a:ext cx="1447975" cy="1084583"/>
          </a:xfrm>
          <a:prstGeom prst="rect">
            <a:avLst/>
          </a:prstGeom>
        </p:spPr>
      </p:pic>
    </p:spTree>
    <p:extLst>
      <p:ext uri="{BB962C8B-B14F-4D97-AF65-F5344CB8AC3E}">
        <p14:creationId xmlns:p14="http://schemas.microsoft.com/office/powerpoint/2010/main" val="297712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t 18"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7904" name="Diapositive think-cell" r:id="rId4" imgW="351" imgH="351" progId="TCLayout.ActiveDocument.1">
                  <p:embed/>
                </p:oleObj>
              </mc:Choice>
              <mc:Fallback>
                <p:oleObj name="Diapositive think-cell" r:id="rId4" imgW="351" imgH="351" progId="TCLayout.ActiveDocument.1">
                  <p:embed/>
                  <p:pic>
                    <p:nvPicPr>
                      <p:cNvPr id="19" name="Objet 1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re 1"/>
          <p:cNvSpPr>
            <a:spLocks noGrp="1"/>
          </p:cNvSpPr>
          <p:nvPr>
            <p:ph type="ctrTitle"/>
          </p:nvPr>
        </p:nvSpPr>
        <p:spPr>
          <a:xfrm>
            <a:off x="284930" y="141200"/>
            <a:ext cx="7124660" cy="553998"/>
          </a:xfrm>
        </p:spPr>
        <p:txBody>
          <a:bodyPr/>
          <a:lstStyle/>
          <a:p>
            <a:r>
              <a:rPr lang="fr-FR" sz="1800" dirty="0"/>
              <a:t>BokkTaxi : un fonctionnement simple pour toucher au plus grand nombre </a:t>
            </a:r>
            <a:endParaRPr lang="en-US" sz="1800" dirty="0"/>
          </a:p>
        </p:txBody>
      </p:sp>
      <p:sp>
        <p:nvSpPr>
          <p:cNvPr id="30" name="Rectangle 29"/>
          <p:cNvSpPr/>
          <p:nvPr/>
        </p:nvSpPr>
        <p:spPr>
          <a:xfrm>
            <a:off x="70105" y="6381704"/>
            <a:ext cx="7625839" cy="150811"/>
          </a:xfrm>
          <a:prstGeom prst="rect">
            <a:avLst/>
          </a:prstGeom>
        </p:spPr>
        <p:txBody>
          <a:bodyPr wrap="square" lIns="0" tIns="0" rIns="0" bIns="0">
            <a:spAutoFit/>
          </a:bodyPr>
          <a:lstStyle/>
          <a:p>
            <a:r>
              <a:rPr lang="fr-FR" sz="980" dirty="0">
                <a:solidFill>
                  <a:srgbClr val="002060"/>
                </a:solidFill>
              </a:rPr>
              <a:t>----------------------------------------</a:t>
            </a:r>
          </a:p>
        </p:txBody>
      </p:sp>
      <p:sp>
        <p:nvSpPr>
          <p:cNvPr id="8" name="Espace réservé du numéro de diapositive 7"/>
          <p:cNvSpPr>
            <a:spLocks noGrp="1"/>
          </p:cNvSpPr>
          <p:nvPr>
            <p:ph type="sldNum" sz="quarter" idx="4"/>
          </p:nvPr>
        </p:nvSpPr>
        <p:spPr/>
        <p:txBody>
          <a:bodyPr/>
          <a:lstStyle/>
          <a:p>
            <a:fld id="{4BD55B75-ADE8-4326-9C62-A6814DDC4408}" type="slidenum">
              <a:rPr lang="fr-FR" smtClean="0"/>
              <a:pPr/>
              <a:t>8</a:t>
            </a:fld>
            <a:r>
              <a:rPr lang="fr-FR" dirty="0"/>
              <a:t> </a:t>
            </a:r>
          </a:p>
        </p:txBody>
      </p:sp>
      <p:sp>
        <p:nvSpPr>
          <p:cNvPr id="10" name="Rectangle 9"/>
          <p:cNvSpPr/>
          <p:nvPr/>
        </p:nvSpPr>
        <p:spPr>
          <a:xfrm>
            <a:off x="314960" y="985192"/>
            <a:ext cx="2292555" cy="5315318"/>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1">
              <a:latin typeface="Calibri" panose="020F0502020204030204" pitchFamily="34" charset="0"/>
              <a:cs typeface="Calibri" panose="020F0502020204030204" pitchFamily="34" charset="0"/>
            </a:endParaRPr>
          </a:p>
        </p:txBody>
      </p:sp>
      <p:sp>
        <p:nvSpPr>
          <p:cNvPr id="12" name="Rectangle 11"/>
          <p:cNvSpPr/>
          <p:nvPr/>
        </p:nvSpPr>
        <p:spPr>
          <a:xfrm>
            <a:off x="3077853" y="985192"/>
            <a:ext cx="2292555" cy="248150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1" dirty="0">
              <a:latin typeface="Calibri" panose="020F0502020204030204" pitchFamily="34" charset="0"/>
              <a:cs typeface="Calibri" panose="020F0502020204030204" pitchFamily="34" charset="0"/>
            </a:endParaRPr>
          </a:p>
        </p:txBody>
      </p:sp>
      <p:sp>
        <p:nvSpPr>
          <p:cNvPr id="18" name="Rectangle 17"/>
          <p:cNvSpPr/>
          <p:nvPr/>
        </p:nvSpPr>
        <p:spPr>
          <a:xfrm>
            <a:off x="488923" y="1528948"/>
            <a:ext cx="1962101" cy="889784"/>
          </a:xfrm>
          <a:prstGeom prst="rect">
            <a:avLst/>
          </a:prstGeom>
          <a:solidFill>
            <a:srgbClr val="3A497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bg1"/>
                </a:solidFill>
                <a:latin typeface="Calibri" panose="020F0502020204030204" pitchFamily="34" charset="0"/>
                <a:cs typeface="Calibri" panose="020F0502020204030204" pitchFamily="34" charset="0"/>
              </a:rPr>
              <a:t>66 Igloo de départs </a:t>
            </a:r>
            <a:r>
              <a:rPr lang="fr-FR" sz="1200" b="1" dirty="0" err="1">
                <a:solidFill>
                  <a:schemeClr val="bg1"/>
                </a:solidFill>
                <a:latin typeface="Calibri" panose="020F0502020204030204" pitchFamily="34" charset="0"/>
                <a:cs typeface="Calibri" panose="020F0502020204030204" pitchFamily="34" charset="0"/>
              </a:rPr>
              <a:t>g</a:t>
            </a:r>
            <a:r>
              <a:rPr lang="fr-FR" sz="1200" b="1" dirty="0" err="1">
                <a:latin typeface="Calibri" panose="020F0502020204030204" pitchFamily="34" charset="0"/>
                <a:cs typeface="Calibri" panose="020F0502020204030204" pitchFamily="34" charset="0"/>
              </a:rPr>
              <a:t>é</a:t>
            </a:r>
            <a:r>
              <a:rPr lang="fr-FR" sz="1200" b="1" dirty="0" err="1">
                <a:solidFill>
                  <a:schemeClr val="bg1"/>
                </a:solidFill>
                <a:latin typeface="Calibri" panose="020F0502020204030204" pitchFamily="34" charset="0"/>
                <a:cs typeface="Calibri" panose="020F0502020204030204" pitchFamily="34" charset="0"/>
              </a:rPr>
              <a:t>olocalisables</a:t>
            </a:r>
            <a:r>
              <a:rPr lang="fr-FR" sz="1200" b="1" dirty="0">
                <a:solidFill>
                  <a:schemeClr val="bg1"/>
                </a:solidFill>
                <a:latin typeface="Calibri" panose="020F0502020204030204" pitchFamily="34" charset="0"/>
                <a:cs typeface="Calibri" panose="020F0502020204030204" pitchFamily="34" charset="0"/>
              </a:rPr>
              <a:t> ont été crées à Dakar </a:t>
            </a:r>
            <a:endParaRPr lang="en-US" sz="1200" b="1" dirty="0" err="1">
              <a:solidFill>
                <a:schemeClr val="bg1"/>
              </a:solidFill>
              <a:latin typeface="Calibri" panose="020F0502020204030204" pitchFamily="34" charset="0"/>
              <a:cs typeface="Calibri" panose="020F0502020204030204" pitchFamily="34" charset="0"/>
            </a:endParaRPr>
          </a:p>
        </p:txBody>
      </p:sp>
      <p:sp>
        <p:nvSpPr>
          <p:cNvPr id="20" name="Rectangle 19"/>
          <p:cNvSpPr/>
          <p:nvPr/>
        </p:nvSpPr>
        <p:spPr>
          <a:xfrm>
            <a:off x="3243079" y="1581025"/>
            <a:ext cx="1962101" cy="1693111"/>
          </a:xfrm>
          <a:prstGeom prst="rect">
            <a:avLst/>
          </a:prstGeom>
          <a:solidFill>
            <a:srgbClr val="3A497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latin typeface="Calibri" panose="020F0502020204030204" pitchFamily="34" charset="0"/>
                <a:cs typeface="Calibri" panose="020F0502020204030204" pitchFamily="34" charset="0"/>
              </a:rPr>
              <a:t>Chercher un igloo de départ sur la carte ou en tapant son nom ou son code pin</a:t>
            </a:r>
            <a:endParaRPr lang="en-US" sz="1200" b="1" dirty="0" err="1">
              <a:solidFill>
                <a:schemeClr val="bg1"/>
              </a:solidFill>
              <a:latin typeface="Calibri" panose="020F0502020204030204" pitchFamily="34" charset="0"/>
              <a:cs typeface="Calibri" panose="020F0502020204030204" pitchFamily="34" charset="0"/>
            </a:endParaRPr>
          </a:p>
        </p:txBody>
      </p:sp>
      <p:sp>
        <p:nvSpPr>
          <p:cNvPr id="7" name="Oval 6"/>
          <p:cNvSpPr/>
          <p:nvPr/>
        </p:nvSpPr>
        <p:spPr>
          <a:xfrm>
            <a:off x="4011560" y="1063627"/>
            <a:ext cx="336263" cy="364016"/>
          </a:xfrm>
          <a:prstGeom prst="ellipse">
            <a:avLst/>
          </a:prstGeom>
          <a:solidFill>
            <a:srgbClr val="3A497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cs typeface="Calibri" panose="020F0502020204030204" pitchFamily="34" charset="0"/>
              </a:rPr>
              <a:t>1</a:t>
            </a:r>
          </a:p>
        </p:txBody>
      </p:sp>
      <p:sp>
        <p:nvSpPr>
          <p:cNvPr id="23" name="Rectangle 22"/>
          <p:cNvSpPr/>
          <p:nvPr/>
        </p:nvSpPr>
        <p:spPr>
          <a:xfrm>
            <a:off x="5890862" y="985192"/>
            <a:ext cx="2292555" cy="248150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1" dirty="0">
              <a:latin typeface="Calibri" panose="020F0502020204030204" pitchFamily="34" charset="0"/>
              <a:cs typeface="Calibri" panose="020F0502020204030204" pitchFamily="34" charset="0"/>
            </a:endParaRPr>
          </a:p>
        </p:txBody>
      </p:sp>
      <p:sp>
        <p:nvSpPr>
          <p:cNvPr id="24" name="Rectangle 23"/>
          <p:cNvSpPr/>
          <p:nvPr/>
        </p:nvSpPr>
        <p:spPr>
          <a:xfrm>
            <a:off x="6056088" y="1581025"/>
            <a:ext cx="1962101" cy="1693111"/>
          </a:xfrm>
          <a:prstGeom prst="rect">
            <a:avLst/>
          </a:prstGeom>
          <a:solidFill>
            <a:srgbClr val="3A497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latin typeface="Calibri" panose="020F0502020204030204" pitchFamily="34" charset="0"/>
                <a:cs typeface="Calibri" panose="020F0502020204030204" pitchFamily="34" charset="0"/>
              </a:rPr>
              <a:t>Poser des questions ou confirmer sa présence au chauffeur ou à l’organisateur du Rendez-vous voyage</a:t>
            </a:r>
            <a:endParaRPr lang="en-US" sz="1200" b="1" dirty="0" err="1">
              <a:solidFill>
                <a:schemeClr val="bg1"/>
              </a:solidFill>
              <a:latin typeface="Calibri" panose="020F0502020204030204" pitchFamily="34" charset="0"/>
              <a:cs typeface="Calibri" panose="020F0502020204030204" pitchFamily="34" charset="0"/>
            </a:endParaRPr>
          </a:p>
        </p:txBody>
      </p:sp>
      <p:sp>
        <p:nvSpPr>
          <p:cNvPr id="25" name="Oval 24"/>
          <p:cNvSpPr/>
          <p:nvPr/>
        </p:nvSpPr>
        <p:spPr>
          <a:xfrm>
            <a:off x="6824569" y="1063627"/>
            <a:ext cx="336263" cy="364016"/>
          </a:xfrm>
          <a:prstGeom prst="ellipse">
            <a:avLst/>
          </a:prstGeom>
          <a:solidFill>
            <a:srgbClr val="3A497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cs typeface="Calibri" panose="020F0502020204030204" pitchFamily="34" charset="0"/>
              </a:rPr>
              <a:t>3</a:t>
            </a:r>
          </a:p>
        </p:txBody>
      </p:sp>
      <p:sp>
        <p:nvSpPr>
          <p:cNvPr id="26" name="Rectangle 25"/>
          <p:cNvSpPr/>
          <p:nvPr/>
        </p:nvSpPr>
        <p:spPr>
          <a:xfrm>
            <a:off x="3077853" y="3819009"/>
            <a:ext cx="2292555" cy="248150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1" dirty="0">
              <a:latin typeface="Calibri" panose="020F0502020204030204" pitchFamily="34" charset="0"/>
              <a:cs typeface="Calibri" panose="020F0502020204030204" pitchFamily="34" charset="0"/>
            </a:endParaRPr>
          </a:p>
        </p:txBody>
      </p:sp>
      <p:sp>
        <p:nvSpPr>
          <p:cNvPr id="27" name="Rectangle 26"/>
          <p:cNvSpPr/>
          <p:nvPr/>
        </p:nvSpPr>
        <p:spPr>
          <a:xfrm>
            <a:off x="3243079" y="4414842"/>
            <a:ext cx="1962101" cy="1693111"/>
          </a:xfrm>
          <a:prstGeom prst="rect">
            <a:avLst/>
          </a:prstGeom>
          <a:solidFill>
            <a:srgbClr val="3A497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latin typeface="Calibri" panose="020F0502020204030204" pitchFamily="34" charset="0"/>
                <a:cs typeface="Calibri" panose="020F0502020204030204" pitchFamily="34" charset="0"/>
              </a:rPr>
              <a:t>Consulter ou créer des événements relatifs à des rendez-vous voyages</a:t>
            </a:r>
            <a:endParaRPr lang="en-US" sz="1200" b="1" dirty="0" err="1">
              <a:solidFill>
                <a:schemeClr val="bg1"/>
              </a:solidFill>
              <a:latin typeface="Calibri" panose="020F0502020204030204" pitchFamily="34" charset="0"/>
              <a:cs typeface="Calibri" panose="020F0502020204030204" pitchFamily="34" charset="0"/>
            </a:endParaRPr>
          </a:p>
        </p:txBody>
      </p:sp>
      <p:sp>
        <p:nvSpPr>
          <p:cNvPr id="28" name="Oval 27"/>
          <p:cNvSpPr/>
          <p:nvPr/>
        </p:nvSpPr>
        <p:spPr>
          <a:xfrm>
            <a:off x="4011560" y="3897444"/>
            <a:ext cx="336263" cy="364016"/>
          </a:xfrm>
          <a:prstGeom prst="ellipse">
            <a:avLst/>
          </a:prstGeom>
          <a:solidFill>
            <a:srgbClr val="3A497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cs typeface="Calibri" panose="020F0502020204030204" pitchFamily="34" charset="0"/>
              </a:rPr>
              <a:t>2</a:t>
            </a:r>
          </a:p>
        </p:txBody>
      </p:sp>
      <p:sp>
        <p:nvSpPr>
          <p:cNvPr id="29" name="Rectangle 28"/>
          <p:cNvSpPr/>
          <p:nvPr/>
        </p:nvSpPr>
        <p:spPr>
          <a:xfrm>
            <a:off x="5890862" y="3819009"/>
            <a:ext cx="2292555" cy="248150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1" dirty="0">
              <a:latin typeface="Calibri" panose="020F0502020204030204" pitchFamily="34" charset="0"/>
              <a:cs typeface="Calibri" panose="020F0502020204030204" pitchFamily="34" charset="0"/>
            </a:endParaRPr>
          </a:p>
        </p:txBody>
      </p:sp>
      <p:sp>
        <p:nvSpPr>
          <p:cNvPr id="31" name="Rectangle 30"/>
          <p:cNvSpPr/>
          <p:nvPr/>
        </p:nvSpPr>
        <p:spPr>
          <a:xfrm>
            <a:off x="6056088" y="4414842"/>
            <a:ext cx="1962101" cy="1693111"/>
          </a:xfrm>
          <a:prstGeom prst="rect">
            <a:avLst/>
          </a:prstGeom>
          <a:solidFill>
            <a:srgbClr val="3A497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latin typeface="Calibri" panose="020F0502020204030204" pitchFamily="34" charset="0"/>
                <a:cs typeface="Calibri" panose="020F0502020204030204" pitchFamily="34" charset="0"/>
              </a:rPr>
              <a:t>Se retrouver à l’igloo de départ à l’heure définie et hop départ !</a:t>
            </a:r>
            <a:endParaRPr lang="en-US" sz="1200" b="1" dirty="0" err="1">
              <a:solidFill>
                <a:schemeClr val="bg1"/>
              </a:solidFill>
              <a:latin typeface="Calibri" panose="020F0502020204030204" pitchFamily="34" charset="0"/>
              <a:cs typeface="Calibri" panose="020F0502020204030204" pitchFamily="34" charset="0"/>
            </a:endParaRPr>
          </a:p>
        </p:txBody>
      </p:sp>
      <p:sp>
        <p:nvSpPr>
          <p:cNvPr id="32" name="Oval 31"/>
          <p:cNvSpPr/>
          <p:nvPr/>
        </p:nvSpPr>
        <p:spPr>
          <a:xfrm>
            <a:off x="6824569" y="3897444"/>
            <a:ext cx="336263" cy="364016"/>
          </a:xfrm>
          <a:prstGeom prst="ellipse">
            <a:avLst/>
          </a:prstGeom>
          <a:solidFill>
            <a:srgbClr val="3A497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cs typeface="Calibri" panose="020F0502020204030204" pitchFamily="34" charset="0"/>
              </a:rPr>
              <a:t>4</a:t>
            </a:r>
          </a:p>
        </p:txBody>
      </p:sp>
      <p:sp>
        <p:nvSpPr>
          <p:cNvPr id="33" name="Oval 32"/>
          <p:cNvSpPr/>
          <p:nvPr/>
        </p:nvSpPr>
        <p:spPr>
          <a:xfrm>
            <a:off x="1308658" y="1062647"/>
            <a:ext cx="336263" cy="364016"/>
          </a:xfrm>
          <a:prstGeom prst="ellipse">
            <a:avLst/>
          </a:prstGeom>
          <a:solidFill>
            <a:srgbClr val="3A497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cs typeface="Calibri" panose="020F0502020204030204" pitchFamily="34" charset="0"/>
              </a:rPr>
              <a:t>0</a:t>
            </a:r>
          </a:p>
        </p:txBody>
      </p:sp>
      <p:sp>
        <p:nvSpPr>
          <p:cNvPr id="34" name="Isosceles Triangle 16"/>
          <p:cNvSpPr/>
          <p:nvPr/>
        </p:nvSpPr>
        <p:spPr>
          <a:xfrm rot="5400000">
            <a:off x="1701745" y="3607832"/>
            <a:ext cx="2371621" cy="232285"/>
          </a:xfrm>
          <a:prstGeom prst="triangle">
            <a:avLst/>
          </a:prstGeom>
          <a:solidFill>
            <a:schemeClr val="tx1"/>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24" b="1" dirty="0">
              <a:solidFill>
                <a:schemeClr val="tx1"/>
              </a:solidFill>
              <a:latin typeface="Calibri" panose="020F0502020204030204" pitchFamily="34" charset="0"/>
              <a:cs typeface="Calibri" panose="020F0502020204030204" pitchFamily="34" charset="0"/>
            </a:endParaRPr>
          </a:p>
        </p:txBody>
      </p:sp>
      <p:sp>
        <p:nvSpPr>
          <p:cNvPr id="35" name="Isosceles Triangle 16"/>
          <p:cNvSpPr/>
          <p:nvPr/>
        </p:nvSpPr>
        <p:spPr>
          <a:xfrm rot="5400000">
            <a:off x="4479370" y="3524260"/>
            <a:ext cx="2371621" cy="232285"/>
          </a:xfrm>
          <a:prstGeom prst="triangle">
            <a:avLst/>
          </a:prstGeom>
          <a:solidFill>
            <a:schemeClr val="tx1"/>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24" b="1" dirty="0">
              <a:solidFill>
                <a:schemeClr val="tx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776" y="2607284"/>
            <a:ext cx="1970393" cy="3504673"/>
          </a:xfrm>
          <a:prstGeom prst="rect">
            <a:avLst/>
          </a:prstGeom>
          <a:solidFill>
            <a:srgbClr val="3A4972"/>
          </a:solidFill>
          <a:ln w="9525">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296992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S" val="1,2"/>
  <p:tag name="NP_IDX" val="1"/>
  <p:tag name="THINKCELLPRESENTATIONDONOTDELETE" val="&lt;?xml version=&quot;1.0&quot; encoding=&quot;UTF-16&quot; standalone=&quot;yes&quot;?&gt;&#10;&lt;root reqver=&quot;21047&quot;&gt;&lt;version val=&quot;23248&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 &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1&lt;/m_strFormatTime&gt;&lt;/m_precDefaultMonth&gt;&lt;m_precDefaultWeek&gt;&lt;m_bNumberIsYear val=&quot;0&quot;/&gt;&lt;m_strFormatTime&gt;%4&lt;/m_strFormatTime&gt;&lt;/m_precDefaultWeek&gt;&lt;m_precDefaultDay&gt;&lt;m_bNumberIsYear val=&quot;0&quot;/&gt;&lt;m_strFormatTime&gt;%#d&lt;/m_strFormatTime&gt;&lt;/m_precDefaultDay&gt;&lt;m_mruColor&gt;&lt;m_vecMRU length=&quot;24&quot;&gt;&lt;elem m_fUsage=&quot;2.71000000000000000000E+000&quot;&gt;&lt;m_msothmcolidx val=&quot;0&quot;/&gt;&lt;m_rgb r=&quot;25&quot; g=&quot;a4&quot; b=&quot;22&quot;/&gt;&lt;m_ppcolschidx tagver0=&quot;23004&quot; tagname0=&quot;m_ppcolschidxUNRECOGNIZED&quot; val=&quot;0&quot;/&gt;&lt;m_nBrightness val=&quot;0&quot;/&gt;&lt;/elem&gt;&lt;elem m_fUsage=&quot;2.38401631385535980000E+000&quot;&gt;&lt;m_msothmcolidx val=&quot;0&quot;/&gt;&lt;m_rgb r=&quot;ea&quot; g=&quot;ea&quot; b=&quot;ea&quot;/&gt;&lt;m_ppcolschidx tagver0=&quot;23004&quot; tagname0=&quot;m_ppcolschidxUNRECOGNIZED&quot; val=&quot;0&quot;/&gt;&lt;m_nBrightness val=&quot;0&quot;/&gt;&lt;/elem&gt;&lt;elem m_fUsage=&quot;7.76101286972462500000E-001&quot;&gt;&lt;m_msothmcolidx val=&quot;0&quot;/&gt;&lt;m_rgb r=&quot;43&quot; g=&quot;5f&quot; b=&quot;89&quot;/&gt;&lt;m_ppcolschidx tagver0=&quot;23004&quot; tagname0=&quot;m_ppcolschidxUNRECOGNIZED&quot; val=&quot;0&quot;/&gt;&lt;m_nBrightness val=&quot;0&quot;/&gt;&lt;/elem&gt;&lt;elem m_fUsage=&quot;6.85036441645842760000E-001&quot;&gt;&lt;m_msothmcolidx val=&quot;0&quot;/&gt;&lt;m_rgb r=&quot;23&quot; g=&quot;70&quot; b=&quot;36&quot;/&gt;&lt;m_ppcolschidx tagver0=&quot;23004&quot; tagname0=&quot;m_ppcolschidxUNRECOGNIZED&quot; val=&quot;0&quot;/&gt;&lt;m_nBrightness val=&quot;0&quot;/&gt;&lt;/elem&gt;&lt;elem m_fUsage=&quot;6.56100000000000130000E-001&quot;&gt;&lt;m_msothmcolidx val=&quot;0&quot;/&gt;&lt;m_rgb r=&quot;0&quot; g=&quot;29&quot; b=&quot;60&quot;/&gt;&lt;m_ppcolschidx tagver0=&quot;23004&quot; tagname0=&quot;m_ppcolschidxUNRECOGNIZED&quot; val=&quot;0&quot;/&gt;&lt;m_nBrightness val=&quot;0&quot;/&gt;&lt;/elem&gt;&lt;elem m_fUsage=&quot;4.71568258931515330000E-001&quot;&gt;&lt;m_msothmcolidx val=&quot;0&quot;/&gt;&lt;m_rgb r=&quot;6f&quot; g=&quot;8d&quot; b=&quot;b9&quot;/&gt;&lt;m_ppcolschidx tagver0=&quot;23004&quot; tagname0=&quot;m_ppcolschidxUNRECOGNIZED&quot; val=&quot;0&quot;/&gt;&lt;m_nBrightness val=&quot;0&quot;/&gt;&lt;/elem&gt;&lt;elem m_fUsage=&quot;4.34659056644259080000E-001&quot;&gt;&lt;m_msothmcolidx val=&quot;0&quot;/&gt;&lt;m_rgb r=&quot;4c&quot; g=&quot;6c&quot; b=&quot;9c&quot;/&gt;&lt;m_ppcolschidx tagver0=&quot;23004&quot; tagname0=&quot;m_ppcolschidxUNRECOGNIZED&quot; val=&quot;0&quot;/&gt;&lt;m_nBrightness val=&quot;0&quot;/&gt;&lt;/elem&gt;&lt;elem m_fUsage=&quot;4.02503931171143800000E-001&quot;&gt;&lt;m_msothmcolidx val=&quot;0&quot;/&gt;&lt;m_rgb r=&quot;d9&quot; g=&quot;d9&quot; b=&quot;d7&quot;/&gt;&lt;m_ppcolschidx tagver0=&quot;23004&quot; tagname0=&quot;m_ppcolschidxUNRECOGNIZED&quot; val=&quot;0&quot;/&gt;&lt;m_nBrightness val=&quot;0&quot;/&gt;&lt;/elem&gt;&lt;elem m_fUsage=&quot;3.94598796195810840000E-001&quot;&gt;&lt;m_msothmcolidx val=&quot;0&quot;/&gt;&lt;m_rgb r=&quot;df&quot; g=&quot;e5&quot; b=&quot;ef&quot;/&gt;&lt;m_ppcolschidx tagver0=&quot;23004&quot; tagname0=&quot;m_ppcolschidxUNRECOGNIZED&quot; val=&quot;0&quot;/&gt;&lt;m_nBrightness val=&quot;0&quot;/&gt;&lt;/elem&gt;&lt;elem m_fUsage=&quot;3.69689756617065320000E-001&quot;&gt;&lt;m_msothmcolidx val=&quot;0&quot;/&gt;&lt;m_rgb r=&quot;dd&quot; g=&quot;4&quot; b=&quot;a&quot;/&gt;&lt;m_ppcolschidx tagver0=&quot;23004&quot; tagname0=&quot;m_ppcolschidxUNRECOGNIZED&quot; val=&quot;0&quot;/&gt;&lt;m_nBrightness val=&quot;0&quot;/&gt;&lt;/elem&gt;&lt;elem m_fUsage=&quot;2.73392191975865560000E-001&quot;&gt;&lt;m_msothmcolidx val=&quot;0&quot;/&gt;&lt;m_rgb r=&quot;cf&quot; g=&quot;d8&quot; b=&quot;e2&quot;/&gt;&lt;m_ppcolschidx tagver0=&quot;23004&quot; tagname0=&quot;m_ppcolschidxUNRECOGNIZED&quot; val=&quot;0&quot;/&gt;&lt;m_nBrightness val=&quot;0&quot;/&gt;&lt;/elem&gt;&lt;elem m_fUsage=&quot;2.25364539231612150000E-001&quot;&gt;&lt;m_msothmcolidx val=&quot;0&quot;/&gt;&lt;m_rgb r=&quot;9d&quot; g=&quot;b1&quot; b=&quot;cf&quot;/&gt;&lt;m_ppcolschidx tagver0=&quot;23004&quot; tagname0=&quot;m_ppcolschidxUNRECOGNIZED&quot; val=&quot;0&quot;/&gt;&lt;m_nBrightness val=&quot;0&quot;/&gt;&lt;/elem&gt;&lt;elem m_fUsage=&quot;2.05633284512653000000E-001&quot;&gt;&lt;m_msothmcolidx val=&quot;0&quot;/&gt;&lt;m_rgb r=&quot;33&quot; g=&quot;66&quot; b=&quot;99&quot;/&gt;&lt;m_ppcolschidx tagver0=&quot;23004&quot; tagname0=&quot;m_ppcolschidxUNRECOGNIZED&quot; val=&quot;0&quot;/&gt;&lt;m_nBrightness val=&quot;0&quot;/&gt;&lt;/elem&gt;&lt;elem m_fUsage=&quot;4.08761290901584790000E-003&quot;&gt;&lt;m_msothmcolidx val=&quot;0&quot;/&gt;&lt;m_rgb r=&quot;f3&quot; g=&quot;76&quot; b=&quot;18&quot;/&gt;&lt;m_ppcolschidx tagver0=&quot;23004&quot; tagname0=&quot;m_ppcolschidxUNRECOGNIZED&quot; val=&quot;0&quot;/&gt;&lt;m_nBrightness val=&quot;0&quot;/&gt;&lt;/elem&gt;&lt;elem m_fUsage=&quot;1.51892582419284480000E-003&quot;&gt;&lt;m_msothmcolidx val=&quot;0&quot;/&gt;&lt;m_rgb r=&quot;ff&quot; g=&quot;66&quot; b=&quot;0&quot;/&gt;&lt;m_ppcolschidx tagver0=&quot;23004&quot; tagname0=&quot;m_ppcolschidxUNRECOGNIZED&quot; val=&quot;0&quot;/&gt;&lt;m_nBrightness val=&quot;0&quot;/&gt;&lt;/elem&gt;&lt;elem m_fUsage=&quot;1.39158681746960050000E-003&quot;&gt;&lt;m_msothmcolidx val=&quot;0&quot;/&gt;&lt;m_rgb r=&quot;68&quot; g=&quot;83&quot; b=&quot;a4&quot;/&gt;&lt;m_ppcolschidx tagver0=&quot;23004&quot; tagname0=&quot;m_ppcolschidxUNRECOGNIZED&quot; val=&quot;0&quot;/&gt;&lt;m_nBrightness val=&quot;0&quot;/&gt;&lt;/elem&gt;&lt;elem m_fUsage=&quot;1.06111661199647390000E-003&quot;&gt;&lt;m_msothmcolidx val=&quot;0&quot;/&gt;&lt;m_rgb r=&quot;68&quot; g=&quot;a1&quot; b=&quot;a4&quot;/&gt;&lt;m_ppcolschidx tagver0=&quot;23004&quot; tagname0=&quot;m_ppcolschidxUNRECOGNIZED&quot; val=&quot;0&quot;/&gt;&lt;m_nBrightness val=&quot;0&quot;/&gt;&lt;/elem&gt;&lt;elem m_fUsage=&quot;9.26269421096251150000E-004&quot;&gt;&lt;m_msothmcolidx val=&quot;0&quot;/&gt;&lt;m_rgb r=&quot;73&quot; g=&quot;b3&quot; b=&quot;2d&quot;/&gt;&lt;m_ppcolschidx tagver0=&quot;23004&quot; tagname0=&quot;m_ppcolschidxUNRECOGNIZED&quot; val=&quot;0&quot;/&gt;&lt;m_nBrightness val=&quot;0&quot;/&gt;&lt;/elem&gt;&lt;elem m_fUsage=&quot;7.73554010145429500000E-004&quot;&gt;&lt;m_msothmcolidx val=&quot;0&quot;/&gt;&lt;m_rgb r=&quot;36&quot; g=&quot;af&quot; b=&quot;55&quot;/&gt;&lt;m_ppcolschidx tagver0=&quot;23004&quot; tagname0=&quot;m_ppcolschidxUNRECOGNIZED&quot; val=&quot;0&quot;/&gt;&lt;m_nBrightness val=&quot;0&quot;/&gt;&lt;/elem&gt;&lt;elem m_fUsage=&quot;4.56775907450774760000E-004&quot;&gt;&lt;m_msothmcolidx val=&quot;0&quot;/&gt;&lt;m_rgb r=&quot;55&quot; g=&quot;9c&quot; b=&quot;32&quot;/&gt;&lt;m_ppcolschidx tagver0=&quot;23004&quot; tagname0=&quot;m_ppcolschidxUNRECOGNIZED&quot; val=&quot;0&quot;/&gt;&lt;m_nBrightness val=&quot;0&quot;/&gt;&lt;/elem&gt;&lt;elem m_fUsage=&quot;3.69988485035127590000E-004&quot;&gt;&lt;m_msothmcolidx val=&quot;0&quot;/&gt;&lt;m_rgb r=&quot;ff&quot; g=&quot;6&quot; b=&quot;6&quot;/&gt;&lt;m_ppcolschidx tagver0=&quot;23004&quot; tagname0=&quot;m_ppcolschidxUNRECOGNIZED&quot; val=&quot;0&quot;/&gt;&lt;m_nBrightness val=&quot;0&quot;/&gt;&lt;/elem&gt;&lt;elem m_fUsage=&quot;2.29222903235148850000E-004&quot;&gt;&lt;m_msothmcolidx val=&quot;0&quot;/&gt;&lt;m_rgb r=&quot;a7&quot; g=&quot;a7&quot; b=&quot;a7&quot;/&gt;&lt;m_ppcolschidx tagver0=&quot;23004&quot; tagname0=&quot;m_ppcolschidxUNRECOGNIZED&quot; val=&quot;0&quot;/&gt;&lt;m_nBrightness val=&quot;0&quot;/&gt;&lt;/elem&gt;&lt;elem m_fUsage=&quot;2.20232864215878030000E-004&quot;&gt;&lt;m_msothmcolidx val=&quot;0&quot;/&gt;&lt;m_rgb r=&quot;8c&quot; g=&quot;a1&quot; b=&quot;ba&quot;/&gt;&lt;m_ppcolschidx tagver0=&quot;23004&quot; tagname0=&quot;m_ppcolschidxUNRECOGNIZED&quot; val=&quot;0&quot;/&gt;&lt;m_nBrightness val=&quot;0&quot;/&gt;&lt;/elem&gt;&lt;elem m_fUsage=&quot;9.40461086986006720000E-005&quot;&gt;&lt;m_msothmcolidx val=&quot;0&quot;/&gt;&lt;m_rgb r=&quot;8a&quot; g=&quot;8a&quot; b=&quot;8a&quot;/&gt;&lt;m_ppcolschidx tagver0=&quot;23004&quot; tagname0=&quot;m_ppcolschidxUNRECOGNIZED&quot; val=&quot;0&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oiLeUiHKWE6neOjy6nrmm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2irxCUs2DUGkztFvCQVUn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pKwgnF5KpE.0LHXPe5bEp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tQBC8dhAFUiUdhU8mTmXN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abHZsJp8J0ia_sVNnNW9b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5D_Y217eUkOWrY5N1sLoQ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Lvg9vi6lI0GJy3LkcDW_r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rLDgftsXtUy2k9tHFoJem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1dkDQDuD_EqE5dweqm7FA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XnPs9H3EK9ANlLlXX73Q"/>
</p:tagLst>
</file>

<file path=ppt/tags/tag11.xml><?xml version="1.0" encoding="utf-8"?>
<p:tagLst xmlns:a="http://schemas.openxmlformats.org/drawingml/2006/main" xmlns:r="http://schemas.openxmlformats.org/officeDocument/2006/relationships" xmlns:p="http://schemas.openxmlformats.org/presentationml/2006/main">
  <p:tag name="RESIZE" val="Yes"/>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u.YQKuHKEEeQ6_eucjExX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gB3v0RjD7UO667qv4q.Wf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C7Bs.BBInEC13gFOwQw6h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Vh2TaCNhLUy_zRLerqOl5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ST5xlmdNTYeQm.EERqt0i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SKDrFy2ROUWOwx_afKp0P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Wg6OxFSpy0mBB7H0hkF4S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C95FWsIGwEK9_bPQXaGre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tGRPXMeNGkWVe0F91NRgt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AGLwBm3QwkyVvD4nmuXkDg"/>
</p:tagLst>
</file>

<file path=ppt/tags/tag12.xml><?xml version="1.0" encoding="utf-8"?>
<p:tagLst xmlns:a="http://schemas.openxmlformats.org/drawingml/2006/main" xmlns:r="http://schemas.openxmlformats.org/officeDocument/2006/relationships" xmlns:p="http://schemas.openxmlformats.org/presentationml/2006/main">
  <p:tag name="RESIZE" val="Yes"/>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8_yWFEeLTZOl6eLXSuQme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Je.Tm3JzxEuGgdf02RxEs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zMVfh74nUUGhRWiN_u0eU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0cxi.StjjUimGRufpxr7J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iBmST47Q50uV2weqNNui3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pUTty8IWdkWu1a0Rnui.K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c64DfTgwXUu9YnOOch4Mb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3KmHSAYWP0C2xicd_TyaV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0ZgUIzZ8Sk2VZ61N.Qoit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fxgH9nUvLUe47TzXHqG6PQ"/>
</p:tagLst>
</file>

<file path=ppt/tags/tag13.xml><?xml version="1.0" encoding="utf-8"?>
<p:tagLst xmlns:a="http://schemas.openxmlformats.org/drawingml/2006/main" xmlns:r="http://schemas.openxmlformats.org/officeDocument/2006/relationships" xmlns:p="http://schemas.openxmlformats.org/presentationml/2006/main">
  <p:tag name="RESIZE" val="Yes"/>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roqavuJXo0CTeuvKXIQgo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n78RH8E9r023vgxezzhko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MnumHxE_T0mP7EgcLkPdn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n78RH8E9r023vgxezzhko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u.YQKuHKEEeQ6_eucjExX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Wg6OxFSpy0mBB7H0hkF4S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u.YQKuHKEEeQ6_eucjExX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Wg6OxFSpy0mBB7H0hkF4S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ST5xlmdNTYeQm.EERqt0i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u.YQKuHKEEeQ6_eucjExX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nggqHbWQESHMN79IQ8uG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czDOVzTFNkKBmRJJDDXg9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_aRrRXyeSeOtUAskx83v6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czDOVzTFNkKBmRJJDDXg9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_aRrRXyeSeOtUAskx83v6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czDOVzTFNkKBmRJJDDXg9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_aRrRXyeSeOtUAskx83v6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nggqHbWQESHMN79IQ8uG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C7Bs.BBInEC13gFOwQw6h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nggqHbWQESHMN79IQ8uGg"/>
</p:tagLst>
</file>

<file path=ppt/tags/tag15.xml><?xml version="1.0" encoding="utf-8"?>
<p:tagLst xmlns:a="http://schemas.openxmlformats.org/drawingml/2006/main" xmlns:r="http://schemas.openxmlformats.org/officeDocument/2006/relationships" xmlns:p="http://schemas.openxmlformats.org/presentationml/2006/main">
  <p:tag name="NAME" val="Rectangl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gB3v0RjD7UO667qv4q.Wf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Vh2TaCNhLUy_zRLerqOl5A"/>
</p:tagLst>
</file>

<file path=ppt/tags/tag16.xml><?xml version="1.0" encoding="utf-8"?>
<p:tagLst xmlns:a="http://schemas.openxmlformats.org/drawingml/2006/main" xmlns:r="http://schemas.openxmlformats.org/officeDocument/2006/relationships" xmlns:p="http://schemas.openxmlformats.org/presentationml/2006/main">
  <p:tag name="NAME" val="Rectangle"/>
</p:tagLst>
</file>

<file path=ppt/tags/tag17.xml><?xml version="1.0" encoding="utf-8"?>
<p:tagLst xmlns:a="http://schemas.openxmlformats.org/drawingml/2006/main" xmlns:r="http://schemas.openxmlformats.org/officeDocument/2006/relationships" xmlns:p="http://schemas.openxmlformats.org/presentationml/2006/main">
  <p:tag name="NAME" val="Rectangle"/>
</p:tagLst>
</file>

<file path=ppt/tags/tag18.xml><?xml version="1.0" encoding="utf-8"?>
<p:tagLst xmlns:a="http://schemas.openxmlformats.org/drawingml/2006/main" xmlns:r="http://schemas.openxmlformats.org/officeDocument/2006/relationships" xmlns:p="http://schemas.openxmlformats.org/presentationml/2006/main">
  <p:tag name="NAME" val="Rectangle"/>
</p:tagLst>
</file>

<file path=ppt/tags/tag19.xml><?xml version="1.0" encoding="utf-8"?>
<p:tagLst xmlns:a="http://schemas.openxmlformats.org/drawingml/2006/main" xmlns:r="http://schemas.openxmlformats.org/officeDocument/2006/relationships" xmlns:p="http://schemas.openxmlformats.org/presentationml/2006/main">
  <p:tag name="RESIZE" val="Y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xkVpDtwFD0iuEijfNl1kX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ucSGZmas0yZRoMfC3AlQ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lir9Zb7.yUivjEEBjohR7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zuCQkOVzMEOaBgb6BMcOx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0SB84.qD50SHZcRJFOrbb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emLJ9UdKdUmNi4RjPJGyJ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y4O_GA7dZUSyfD2cOQUUh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eVSBPHfDESOmfHqubG9O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eowsM80UdkeIYLT5LEPyn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j.54tlElHUahkd9H3pDr7A"/>
</p:tagLst>
</file>

<file path=ppt/tags/tag3.xml><?xml version="1.0" encoding="utf-8"?>
<p:tagLst xmlns:a="http://schemas.openxmlformats.org/drawingml/2006/main" xmlns:r="http://schemas.openxmlformats.org/officeDocument/2006/relationships" xmlns:p="http://schemas.openxmlformats.org/presentationml/2006/main">
  <p:tag name="NAME" val="Logo"/>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NRVApWNxqUazsKFgPwXCg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_G4Bk6lsjECr9NbY90aUG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5mK42UfhOEq5egUc46Dix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bX.7MUOTE0urRyvAWUOV9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dg.51PnagEyuRcyfSCSDH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tmlCJsk6A0Kf3ryRQ8R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FRYkQocEPke6FRjlFhN8f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WLHuw7dod0O5Ek9OGhXYW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99JAwoDNFESm86BMdu1zB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eA.Td750sUC4jFjnGQD1x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5pl.AarQWkam0_P9H8Ju5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aQj7MYOLCEeU9daarj_U0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dL_aZLdVkUq97Y.UcdbpB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9_o.Smb9KES202qD_v7T_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x1rtDT_la0Ke4klVQ2k_O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451YDSTDbkSfvkeD8m6JD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Gpgv.9zU2U6uxUHrS1qGfw"/>
</p:tagLst>
</file>

<file path=ppt/tags/tag47.xml><?xml version="1.0" encoding="utf-8"?>
<p:tagLst xmlns:a="http://schemas.openxmlformats.org/drawingml/2006/main" xmlns:r="http://schemas.openxmlformats.org/officeDocument/2006/relationships" xmlns:p="http://schemas.openxmlformats.org/presentationml/2006/main">
  <p:tag name="NAME" val="RectangleShape"/>
</p:tagLst>
</file>

<file path=ppt/tags/tag48.xml><?xml version="1.0" encoding="utf-8"?>
<p:tagLst xmlns:a="http://schemas.openxmlformats.org/drawingml/2006/main" xmlns:r="http://schemas.openxmlformats.org/officeDocument/2006/relationships" xmlns:p="http://schemas.openxmlformats.org/presentationml/2006/main">
  <p:tag name="NAME" val="RectangleShape"/>
</p:tagLst>
</file>

<file path=ppt/tags/tag49.xml><?xml version="1.0" encoding="utf-8"?>
<p:tagLst xmlns:a="http://schemas.openxmlformats.org/drawingml/2006/main" xmlns:r="http://schemas.openxmlformats.org/officeDocument/2006/relationships" xmlns:p="http://schemas.openxmlformats.org/presentationml/2006/main">
  <p:tag name="NAME" val="RectangleShape"/>
</p:tagLst>
</file>

<file path=ppt/tags/tag5.xml><?xml version="1.0" encoding="utf-8"?>
<p:tagLst xmlns:a="http://schemas.openxmlformats.org/drawingml/2006/main" xmlns:r="http://schemas.openxmlformats.org/officeDocument/2006/relationships" xmlns:p="http://schemas.openxmlformats.org/presentationml/2006/main">
  <p:tag name="NAME" val="Logo"/>
</p:tagLst>
</file>

<file path=ppt/tags/tag50.xml><?xml version="1.0" encoding="utf-8"?>
<p:tagLst xmlns:a="http://schemas.openxmlformats.org/drawingml/2006/main" xmlns:r="http://schemas.openxmlformats.org/officeDocument/2006/relationships" xmlns:p="http://schemas.openxmlformats.org/presentationml/2006/main">
  <p:tag name="RESIZE" val="Yes"/>
</p:tagLst>
</file>

<file path=ppt/tags/tag51.xml><?xml version="1.0" encoding="utf-8"?>
<p:tagLst xmlns:a="http://schemas.openxmlformats.org/drawingml/2006/main" xmlns:r="http://schemas.openxmlformats.org/officeDocument/2006/relationships" xmlns:p="http://schemas.openxmlformats.org/presentationml/2006/main">
  <p:tag name="RESIZE" val="Yes"/>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RESIZE" val="Yes"/>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Fk8LVYlhdEKnk6nEydcGp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aLvmLLFLN0qsOf0hm6LCq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lmMzXaSFwku.Y5x0s0Vd2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NfFTsIDYG02sMs2cnMVSK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QSMhRFsY5EW_mt6_GoyfM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B4i_MCikUESZ2TfZ_ddlY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my4YeXqZJ0yCxrLPG_aZF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UwEhRJqs4EipYntK8y94Z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bHbiEDe0a06.smpBlKZMU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Vw6lSZEMmUuUgmEZqhc_q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Yo2M79_GukKNQ1lCbfMzd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DyEOwnfj4EeECApqiaizy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BNy0Mn0RUUyPL1NPJsEFI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1zVgqAnfGk6iEj7aiIWPp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Yz3Ht2gCf0OEBO.oQCb3OA"/>
</p:tagLst>
</file>

<file path=ppt/tags/tag69.xml><?xml version="1.0" encoding="utf-8"?>
<p:tagLst xmlns:a="http://schemas.openxmlformats.org/drawingml/2006/main" xmlns:r="http://schemas.openxmlformats.org/officeDocument/2006/relationships" xmlns:p="http://schemas.openxmlformats.org/presentationml/2006/main">
  <p:tag name="NAME" val="Rectangle"/>
</p:tagLst>
</file>

<file path=ppt/tags/tag7.xml><?xml version="1.0" encoding="utf-8"?>
<p:tagLst xmlns:a="http://schemas.openxmlformats.org/drawingml/2006/main" xmlns:r="http://schemas.openxmlformats.org/officeDocument/2006/relationships" xmlns:p="http://schemas.openxmlformats.org/presentationml/2006/main">
  <p:tag name="NAME" val="Logo"/>
</p:tagLst>
</file>

<file path=ppt/tags/tag70.xml><?xml version="1.0" encoding="utf-8"?>
<p:tagLst xmlns:a="http://schemas.openxmlformats.org/drawingml/2006/main" xmlns:r="http://schemas.openxmlformats.org/officeDocument/2006/relationships" xmlns:p="http://schemas.openxmlformats.org/presentationml/2006/main">
  <p:tag name="NAME" val="Rectangle"/>
</p:tagLst>
</file>

<file path=ppt/tags/tag71.xml><?xml version="1.0" encoding="utf-8"?>
<p:tagLst xmlns:a="http://schemas.openxmlformats.org/drawingml/2006/main" xmlns:r="http://schemas.openxmlformats.org/officeDocument/2006/relationships" xmlns:p="http://schemas.openxmlformats.org/presentationml/2006/main">
  <p:tag name="RESIZE" val="Yes"/>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bHbiEDe0a06.smpBlKZMU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bHbiEDe0a06.smpBlKZMU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Kj_TDpp30.EJ.W.V.CB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e7.rdNIu70GLL2c7QoaAl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FBqkE0XiHEOdcJDCyCI56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BjChfbCvkUa_iIKiFEp0l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uGr5BJMBRuKQHm1QTNIu.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spBOHA2he06YivSJ8klRd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eXncoc00NEG4A3bifFl20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EEFLgwq4vUGuZV83dCbT_Q"/>
</p:tagLst>
</file>

<file path=ppt/tags/tag9.xml><?xml version="1.0" encoding="utf-8"?>
<p:tagLst xmlns:a="http://schemas.openxmlformats.org/drawingml/2006/main" xmlns:r="http://schemas.openxmlformats.org/officeDocument/2006/relationships" xmlns:p="http://schemas.openxmlformats.org/presentationml/2006/main">
  <p:tag name="NAME" val="Logo"/>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joeXwY21zkKYp0jmBj1mB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BgpanjvQQm6ZsCxzWmRJJ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6l7XkLDQScimJL1zlBEiH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QZnsWJOVRF..4rjuJivs3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Z96r0NSBTRGs_Z0TKiano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b5ZP1jpod025QKjsxChfd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GQWqkuUjaUO5i5WrW258B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ip751VtaL0KT35uImuTOS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0ahRZrEL20yPKa88DnnqS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d5brIqXQ.EyVo1D_Fr1d_A"/>
</p:tagLst>
</file>

<file path=ppt/theme/theme1.xml><?xml version="1.0" encoding="utf-8"?>
<a:theme xmlns:a="http://schemas.openxmlformats.org/drawingml/2006/main" name="4_Blank">
  <a:themeElements>
    <a:clrScheme name="Custom 7">
      <a:dk1>
        <a:srgbClr val="00296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4_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tx1"/>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smtClean="0">
            <a:latin typeface="+mn-lt"/>
          </a:defRPr>
        </a:defPPr>
      </a:lstStyle>
    </a:txDef>
  </a:objectDefaults>
  <a:extraClrSchemeLst>
    <a:extraClrScheme>
      <a:clrScheme name="4_Color Scheme 1">
        <a:dk1>
          <a:srgbClr val="000000"/>
        </a:dk1>
        <a:lt1>
          <a:srgbClr val="FFFFFF"/>
        </a:lt1>
        <a:dk2>
          <a:srgbClr val="000000"/>
        </a:dk2>
        <a:lt2>
          <a:srgbClr val="FFFFFF"/>
        </a:lt2>
        <a:accent1>
          <a:srgbClr val="FFFFFF"/>
        </a:accent1>
        <a:accent2>
          <a:srgbClr val="D0D0D0"/>
        </a:accent2>
        <a:accent3>
          <a:srgbClr val="909090"/>
        </a:accent3>
        <a:accent4>
          <a:srgbClr val="606060"/>
        </a:accent4>
        <a:accent5>
          <a:srgbClr val="FF6600"/>
        </a:accent5>
        <a:accent6>
          <a:srgbClr val="808080"/>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4_Color Scheme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4_Color Scheme 3">
        <a:dk1>
          <a:srgbClr val="000000"/>
        </a:dk1>
        <a:lt1>
          <a:srgbClr val="FFFFFF"/>
        </a:lt1>
        <a:dk2>
          <a:srgbClr val="002960"/>
        </a:dk2>
        <a:lt2>
          <a:srgbClr val="FFFFFF"/>
        </a:lt2>
        <a:accent1>
          <a:srgbClr val="C7E0FB"/>
        </a:accent1>
        <a:accent2>
          <a:srgbClr val="C7C293"/>
        </a:accent2>
        <a:accent3>
          <a:srgbClr val="50A2A0"/>
        </a:accent3>
        <a:accent4>
          <a:srgbClr val="002960"/>
        </a:accent4>
        <a:accent5>
          <a:srgbClr val="FF6600"/>
        </a:accent5>
        <a:accent6>
          <a:srgbClr val="808080"/>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Blank">
  <a:themeElements>
    <a:clrScheme name="Custom 7">
      <a:dk1>
        <a:srgbClr val="00296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4_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tx1"/>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smtClean="0">
            <a:latin typeface="+mn-lt"/>
          </a:defRPr>
        </a:defPPr>
      </a:lstStyle>
    </a:txDef>
  </a:objectDefaults>
  <a:extraClrSchemeLst>
    <a:extraClrScheme>
      <a:clrScheme name="4_Color Scheme 1">
        <a:dk1>
          <a:srgbClr val="000000"/>
        </a:dk1>
        <a:lt1>
          <a:srgbClr val="FFFFFF"/>
        </a:lt1>
        <a:dk2>
          <a:srgbClr val="000000"/>
        </a:dk2>
        <a:lt2>
          <a:srgbClr val="FFFFFF"/>
        </a:lt2>
        <a:accent1>
          <a:srgbClr val="FFFFFF"/>
        </a:accent1>
        <a:accent2>
          <a:srgbClr val="D0D0D0"/>
        </a:accent2>
        <a:accent3>
          <a:srgbClr val="909090"/>
        </a:accent3>
        <a:accent4>
          <a:srgbClr val="606060"/>
        </a:accent4>
        <a:accent5>
          <a:srgbClr val="FF6600"/>
        </a:accent5>
        <a:accent6>
          <a:srgbClr val="808080"/>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4_Color Scheme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4_Color Scheme 3">
        <a:dk1>
          <a:srgbClr val="000000"/>
        </a:dk1>
        <a:lt1>
          <a:srgbClr val="FFFFFF"/>
        </a:lt1>
        <a:dk2>
          <a:srgbClr val="002960"/>
        </a:dk2>
        <a:lt2>
          <a:srgbClr val="FFFFFF"/>
        </a:lt2>
        <a:accent1>
          <a:srgbClr val="C7E0FB"/>
        </a:accent1>
        <a:accent2>
          <a:srgbClr val="C7C293"/>
        </a:accent2>
        <a:accent3>
          <a:srgbClr val="50A2A0"/>
        </a:accent3>
        <a:accent4>
          <a:srgbClr val="002960"/>
        </a:accent4>
        <a:accent5>
          <a:srgbClr val="FF6600"/>
        </a:accent5>
        <a:accent6>
          <a:srgbClr val="808080"/>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6715375</TotalTime>
  <Words>1881</Words>
  <Application>Microsoft Office PowerPoint</Application>
  <PresentationFormat>Custom</PresentationFormat>
  <Paragraphs>268</Paragraphs>
  <Slides>14</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2</vt:i4>
      </vt:variant>
      <vt:variant>
        <vt:lpstr>Slide Titles</vt:lpstr>
      </vt:variant>
      <vt:variant>
        <vt:i4>14</vt:i4>
      </vt:variant>
    </vt:vector>
  </HeadingPairs>
  <TitlesOfParts>
    <vt:vector size="23" baseType="lpstr">
      <vt:lpstr>Arial Unicode MS</vt:lpstr>
      <vt:lpstr>Arial</vt:lpstr>
      <vt:lpstr>Calibri</vt:lpstr>
      <vt:lpstr>Georgia</vt:lpstr>
      <vt:lpstr>Times New Roman</vt:lpstr>
      <vt:lpstr>4_Blank</vt:lpstr>
      <vt:lpstr>5_Blank</vt:lpstr>
      <vt:lpstr>Diapositive think-cell</vt:lpstr>
      <vt:lpstr>Chart</vt:lpstr>
      <vt:lpstr>PowerPoint Presentation</vt:lpstr>
      <vt:lpstr>PowerPoint Presentation</vt:lpstr>
      <vt:lpstr>L’Afrique : des indicateurs macro-économiques au vert et l’émergence d’une classe moyenne à la recherche de solutions de mobilité de qualité « pas trop chères »</vt:lpstr>
      <vt:lpstr>La mobilité en Afrique sub-saharienne : une forte demande mais une offre insuffisante et de qualité inégale</vt:lpstr>
      <vt:lpstr>Partage de taxis à Dakar : un marché estimé à ~160 000 utilisateurs dans un environnement déficitaire en solutions abordables et de qualité</vt:lpstr>
      <vt:lpstr>De nombreuses startups dans le domaine de la mobilité créées avec succès en Afrique  dans les deux dernières années</vt:lpstr>
      <vt:lpstr>L’histoire de BokkTaxi : un concept « lean » validé par des succès et des partenariats en cours de discussion</vt:lpstr>
      <vt:lpstr>BokkTaxi : une offre basée sur l’accessibilité à tous, le lien social et la sécurité </vt:lpstr>
      <vt:lpstr>BokkTaxi : un fonctionnement simple pour toucher au plus grand nombre </vt:lpstr>
      <vt:lpstr>PowerPoint Presentation</vt:lpstr>
      <vt:lpstr>Partenariats en cours de discussion avec des entreprises de taxi, des associations et communauté urbaines</vt:lpstr>
      <vt:lpstr>Une équipe internationale combinant la maitrise du terrain et l’expertise digitale </vt:lpstr>
      <vt:lpstr>BokkTaxi : une montée en charge soutenue du nombre d’utilisateurs pour assurer le volume nécessaire à la mise en place de différentes sources de revenu</vt:lpstr>
      <vt:lpstr>Planning prévisionnel 2017 - 2018 : lancement prévu en janvier 2017</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de travail Phase 1</dc:title>
  <dc:creator>Elsa Faivre</dc:creator>
  <cp:lastModifiedBy>Alain Patchong</cp:lastModifiedBy>
  <cp:revision>3117</cp:revision>
  <cp:lastPrinted>2016-04-04T11:30:47Z</cp:lastPrinted>
  <dcterms:created xsi:type="dcterms:W3CDTF">2011-10-28T07:44:17Z</dcterms:created>
  <dcterms:modified xsi:type="dcterms:W3CDTF">2016-12-27T08:43:08Z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Relever le défi du financement TPE/PME comme relais de croissance pour la Banque</vt:lpwstr>
  </property>
  <property fmtid="{D5CDD505-2E9C-101B-9397-08002B2CF9AE}" pid="3" name="Final">
    <vt:bool>true</vt:bool>
  </property>
  <property fmtid="{D5CDD505-2E9C-101B-9397-08002B2CF9AE}" pid="4" name="Event">
    <vt:lpwstr/>
  </property>
  <property fmtid="{D5CDD505-2E9C-101B-9397-08002B2CF9AE}" pid="5" name="Delivery Date">
    <vt:lpwstr/>
  </property>
  <property fmtid="{D5CDD505-2E9C-101B-9397-08002B2CF9AE}" pid="6" name="Office2003EditCount">
    <vt:lpwstr>2</vt:lpwstr>
  </property>
  <property fmtid="{D5CDD505-2E9C-101B-9397-08002B2CF9AE}" pid="7" name="Office2010EditCount">
    <vt:lpwstr>2</vt:lpwstr>
  </property>
  <property fmtid="{D5CDD505-2E9C-101B-9397-08002B2CF9AE}" pid="8" name="LastEditedOfficeVersion">
    <vt:lpwstr>Office2010</vt:lpwstr>
  </property>
  <property fmtid="{D5CDD505-2E9C-101B-9397-08002B2CF9AE}" pid="9" name="PreparedIn2003For2010Conversion">
    <vt:lpwstr>1</vt:lpwstr>
  </property>
  <property fmtid="{D5CDD505-2E9C-101B-9397-08002B2CF9AE}" pid="10" name="DocIDinTitle">
    <vt:bool>false</vt:bool>
  </property>
  <property fmtid="{D5CDD505-2E9C-101B-9397-08002B2CF9AE}" pid="11" name="DocIDinSlide">
    <vt:bool>false</vt:bool>
  </property>
  <property fmtid="{D5CDD505-2E9C-101B-9397-08002B2CF9AE}" pid="12" name="DocIDPosition">
    <vt:i4>0</vt:i4>
  </property>
  <property fmtid="{D5CDD505-2E9C-101B-9397-08002B2CF9AE}" pid="13" name="DocID">
    <vt:lpwstr>CAS-AAA123-20121019-</vt:lpwstr>
  </property>
  <property fmtid="{D5CDD505-2E9C-101B-9397-08002B2CF9AE}" pid="14" name="PortedBy">
    <vt:lpwstr>Othmane Mikou</vt:lpwstr>
  </property>
  <property fmtid="{D5CDD505-2E9C-101B-9397-08002B2CF9AE}" pid="15" name="DatePorted">
    <vt:lpwstr>31/05/2013 16:44:11</vt:lpwstr>
  </property>
  <property fmtid="{D5CDD505-2E9C-101B-9397-08002B2CF9AE}" pid="16" name="Office2010WasSaved">
    <vt:lpwstr>1</vt:lpwstr>
  </property>
</Properties>
</file>