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0.jpg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8" r:id="rId2"/>
    <p:sldId id="261" r:id="rId3"/>
    <p:sldId id="260" r:id="rId4"/>
    <p:sldId id="280" r:id="rId5"/>
    <p:sldId id="281" r:id="rId6"/>
    <p:sldId id="295" r:id="rId7"/>
    <p:sldId id="262" r:id="rId8"/>
    <p:sldId id="263" r:id="rId9"/>
    <p:sldId id="264" r:id="rId10"/>
    <p:sldId id="282" r:id="rId11"/>
    <p:sldId id="265" r:id="rId12"/>
    <p:sldId id="266" r:id="rId13"/>
    <p:sldId id="289" r:id="rId14"/>
    <p:sldId id="284" r:id="rId15"/>
    <p:sldId id="285" r:id="rId16"/>
    <p:sldId id="268" r:id="rId17"/>
    <p:sldId id="269" r:id="rId18"/>
    <p:sldId id="291" r:id="rId19"/>
    <p:sldId id="270" r:id="rId20"/>
    <p:sldId id="271" r:id="rId21"/>
    <p:sldId id="272" r:id="rId22"/>
    <p:sldId id="293" r:id="rId23"/>
    <p:sldId id="292" r:id="rId24"/>
    <p:sldId id="290" r:id="rId25"/>
    <p:sldId id="274" r:id="rId26"/>
    <p:sldId id="275" r:id="rId27"/>
    <p:sldId id="276" r:id="rId28"/>
    <p:sldId id="277" r:id="rId29"/>
    <p:sldId id="286" r:id="rId30"/>
    <p:sldId id="278" r:id="rId31"/>
    <p:sldId id="29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42" autoAdjust="0"/>
  </p:normalViewPr>
  <p:slideViewPr>
    <p:cSldViewPr>
      <p:cViewPr varScale="1">
        <p:scale>
          <a:sx n="56" d="100"/>
          <a:sy n="56" d="100"/>
        </p:scale>
        <p:origin x="-17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4FA72-32D0-4640-B7B8-116A073CA22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22B7-CDAE-408C-B22E-5FE7698D5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1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7550" y="514350"/>
            <a:ext cx="3430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E22B7-CDAE-408C-B22E-5FE7698D5B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6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E22B7-CDAE-408C-B22E-5FE7698D5B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0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1999&#24180;&#39532;&#20113;&#22312;&#23478;&#37324;&#20026;18&#32599;&#27721;&#28436;&#35762;.qlv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80908"/>
            <a:ext cx="9144000" cy="22159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erlin Sans FB Demi" pitchFamily="34" charset="0"/>
                <a:ea typeface="华文琥珀" pitchFamily="2" charset="-122"/>
              </a:rPr>
              <a:t>TED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演讲的</a:t>
            </a:r>
            <a:r>
              <a:rPr lang="zh-CN" altLang="en-US" sz="5400" b="1" dirty="0" smtClean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力量</a:t>
            </a:r>
            <a:endParaRPr lang="zh-CN" altLang="en-US" sz="6600" b="1" dirty="0">
              <a:solidFill>
                <a:srgbClr val="FF0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3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0"/>
          <p:cNvSpPr txBox="1">
            <a:spLocks noChangeArrowheads="1"/>
          </p:cNvSpPr>
          <p:nvPr/>
        </p:nvSpPr>
        <p:spPr bwMode="auto">
          <a:xfrm>
            <a:off x="2913329" y="283565"/>
            <a:ext cx="3317342" cy="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200" b="1" dirty="0" smtClean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思想决定高度</a:t>
            </a:r>
            <a:endParaRPr lang="zh-CN" altLang="en-US" sz="3200" b="1" dirty="0">
              <a:solidFill>
                <a:schemeClr val="accent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6" name="直接连接符 12"/>
          <p:cNvCxnSpPr>
            <a:cxnSpLocks noChangeShapeType="1"/>
          </p:cNvCxnSpPr>
          <p:nvPr/>
        </p:nvCxnSpPr>
        <p:spPr bwMode="auto">
          <a:xfrm>
            <a:off x="2927443" y="776304"/>
            <a:ext cx="3469946" cy="356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32" y="980728"/>
            <a:ext cx="2693441" cy="265363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51720" y="3645024"/>
            <a:ext cx="5616624" cy="138499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马   云：让天下没有难做的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生意</a:t>
            </a:r>
            <a:endParaRPr lang="en-US" altLang="zh-CN" sz="2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毛主席：农村包围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城市</a:t>
            </a:r>
            <a:endParaRPr lang="en-US" altLang="zh-CN" sz="2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13777" y="4282636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>
            <a:off x="9688" y="3435168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矩形 6"/>
          <p:cNvSpPr>
            <a:spLocks noChangeArrowheads="1"/>
          </p:cNvSpPr>
          <p:nvPr/>
        </p:nvSpPr>
        <p:spPr bwMode="auto">
          <a:xfrm>
            <a:off x="9688" y="2588155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9688" y="926444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12759" y="5138474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文本框 60"/>
          <p:cNvSpPr>
            <a:spLocks noChangeArrowheads="1"/>
          </p:cNvSpPr>
          <p:nvPr/>
        </p:nvSpPr>
        <p:spPr bwMode="auto">
          <a:xfrm>
            <a:off x="66251" y="1949138"/>
            <a:ext cx="943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Britannic Bold" panose="020B0903060703020204" pitchFamily="34" charset="0"/>
              </a:rPr>
              <a:t>演讲概念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Britannic Bold" panose="020B0903060703020204" pitchFamily="34" charset="0"/>
            </a:endParaRPr>
          </a:p>
        </p:txBody>
      </p:sp>
      <p:sp>
        <p:nvSpPr>
          <p:cNvPr id="25" name="文本框 39"/>
          <p:cNvSpPr txBox="1"/>
          <p:nvPr/>
        </p:nvSpPr>
        <p:spPr>
          <a:xfrm>
            <a:off x="1997158" y="5661248"/>
            <a:ext cx="631925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思想决定行为；行为决定结果</a:t>
            </a:r>
            <a:endParaRPr lang="zh-CN" altLang="en-US" sz="3600" b="1" dirty="0">
              <a:solidFill>
                <a:schemeClr val="accent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8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91314" y="662614"/>
            <a:ext cx="6707944" cy="1582096"/>
            <a:chOff x="1630710" y="952178"/>
            <a:chExt cx="9433046" cy="1668525"/>
          </a:xfrm>
        </p:grpSpPr>
        <p:sp>
          <p:nvSpPr>
            <p:cNvPr id="14" name="TextBox 13"/>
            <p:cNvSpPr txBox="1"/>
            <p:nvPr/>
          </p:nvSpPr>
          <p:spPr>
            <a:xfrm>
              <a:off x="2454151" y="981522"/>
              <a:ext cx="8609605" cy="163918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defTabSz="970465"/>
              <a:r>
                <a:rPr lang="zh-CN" altLang="en-US" sz="1900" kern="0" dirty="0">
                  <a:solidFill>
                    <a:srgbClr val="00C4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思想：</a:t>
              </a:r>
              <a:r>
                <a:rPr lang="zh-CN" altLang="en-US" sz="1900" kern="0" dirty="0">
                  <a:solidFill>
                    <a:srgbClr val="00C4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任何可以改变大家对于世界认识的想法的都可以被称之为思想</a:t>
              </a:r>
              <a:r>
                <a:rPr lang="zh-CN" altLang="en-US" sz="1900" kern="0" dirty="0" smtClean="0">
                  <a:solidFill>
                    <a:srgbClr val="00C4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900" kern="0" dirty="0" smtClean="0">
                <a:solidFill>
                  <a:srgbClr val="00C4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70465"/>
              <a:r>
                <a:rPr lang="en-US" altLang="zh-CN" sz="1900" kern="0" dirty="0">
                  <a:solidFill>
                    <a:srgbClr val="00C4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900" kern="0" dirty="0" smtClean="0">
                  <a:solidFill>
                    <a:srgbClr val="00C4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zh-CN" altLang="en-US" sz="1900" kern="0" dirty="0" smtClean="0">
                  <a:solidFill>
                    <a:srgbClr val="00C4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舞台</a:t>
              </a:r>
              <a:r>
                <a:rPr lang="zh-CN" altLang="en-US" sz="1900" kern="0" dirty="0">
                  <a:solidFill>
                    <a:srgbClr val="00C4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上所有的东西都是为思想服务的，而思想又是为听众服务的，演讲者个人在这里面一点都不重要，要从听众的角度来理解演讲。</a:t>
              </a: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defTabSz="879942">
                <a:defRPr/>
              </a:pPr>
              <a:endParaRPr lang="zh-CN" altLang="en-US" sz="1900" kern="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-17148" t="3610" r="17148" b="-3610"/>
          <a:stretch>
            <a:fillRect/>
          </a:stretch>
        </p:blipFill>
        <p:spPr>
          <a:xfrm>
            <a:off x="849618" y="2602306"/>
            <a:ext cx="2714270" cy="2590429"/>
          </a:xfrm>
          <a:prstGeom prst="pentagon">
            <a:avLst/>
          </a:prstGeom>
        </p:spPr>
      </p:pic>
      <p:sp>
        <p:nvSpPr>
          <p:cNvPr id="48" name="Text Placeholder 7"/>
          <p:cNvSpPr txBox="1"/>
          <p:nvPr/>
        </p:nvSpPr>
        <p:spPr>
          <a:xfrm>
            <a:off x="1676416" y="5055292"/>
            <a:ext cx="1010464" cy="1326036"/>
          </a:xfrm>
          <a:prstGeom prst="rect">
            <a:avLst/>
          </a:prstGeom>
        </p:spPr>
        <p:txBody>
          <a:bodyPr vert="horz" lIns="0" tIns="62042" rIns="0" bIns="62042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s-ES_tradnl" sz="2200" b="0" dirty="0">
                <a:solidFill>
                  <a:srgbClr val="14A1C6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有形式无内容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420888"/>
            <a:ext cx="2520280" cy="2866609"/>
          </a:xfrm>
          <a:prstGeom prst="wedgeRoundRectCallout">
            <a:avLst/>
          </a:prstGeom>
        </p:spPr>
      </p:pic>
      <p:sp>
        <p:nvSpPr>
          <p:cNvPr id="5" name="Text Placeholder 7"/>
          <p:cNvSpPr txBox="1"/>
          <p:nvPr/>
        </p:nvSpPr>
        <p:spPr>
          <a:xfrm>
            <a:off x="5333862" y="5730254"/>
            <a:ext cx="1754745" cy="325740"/>
          </a:xfrm>
          <a:prstGeom prst="rect">
            <a:avLst/>
          </a:prstGeom>
        </p:spPr>
        <p:txBody>
          <a:bodyPr vert="horz" lIns="0" tIns="62042" rIns="0" bIns="62042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s-ES_tradnl" sz="2200" b="0" dirty="0">
                <a:solidFill>
                  <a:srgbClr val="14A1C6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做思想的导游</a:t>
            </a:r>
          </a:p>
        </p:txBody>
      </p:sp>
    </p:spTree>
    <p:extLst>
      <p:ext uri="{BB962C8B-B14F-4D97-AF65-F5344CB8AC3E}">
        <p14:creationId xmlns:p14="http://schemas.microsoft.com/office/powerpoint/2010/main" val="213593377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00971" y="898344"/>
            <a:ext cx="5232174" cy="1243084"/>
          </a:xfrm>
          <a:prstGeom prst="rect">
            <a:avLst/>
          </a:prstGeom>
          <a:noFill/>
        </p:spPr>
        <p:txBody>
          <a:bodyPr vert="horz" wrap="square" lIns="72823" tIns="36411" rIns="72823" bIns="36411" rtlCol="0">
            <a:spAutoFit/>
          </a:bodyPr>
          <a:lstStyle/>
          <a:p>
            <a:pPr defTabSz="970465"/>
            <a:r>
              <a:rPr lang="zh-CN" altLang="en-US" sz="1900" kern="0" dirty="0">
                <a:solidFill>
                  <a:srgbClr val="14A1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找到能够给别人启发的思想的确是不容易的，很多人就是要做演讲所以才倒逼自己进行思考，但你要相信，能分享的东西在每个人身上都是存在的。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81093" y="2377567"/>
            <a:ext cx="2160769" cy="3840810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/>
          <p:nvPr/>
        </p:nvSpPr>
        <p:spPr bwMode="auto">
          <a:xfrm>
            <a:off x="981252" y="764704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47" y="2682387"/>
            <a:ext cx="3475623" cy="323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6838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973720" y="2601921"/>
            <a:ext cx="215927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1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13"/>
          <p:cNvSpPr>
            <a:spLocks noChangeArrowheads="1"/>
          </p:cNvSpPr>
          <p:nvPr/>
        </p:nvSpPr>
        <p:spPr bwMode="auto">
          <a:xfrm>
            <a:off x="3419872" y="3381911"/>
            <a:ext cx="3443563" cy="565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72823" tIns="36411" rIns="72823" bIns="3641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有准备</a:t>
            </a:r>
          </a:p>
        </p:txBody>
      </p:sp>
    </p:spTree>
    <p:extLst>
      <p:ext uri="{BB962C8B-B14F-4D97-AF65-F5344CB8AC3E}">
        <p14:creationId xmlns:p14="http://schemas.microsoft.com/office/powerpoint/2010/main" val="7614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"/>
          <p:cNvSpPr txBox="1">
            <a:spLocks noChangeArrowheads="1"/>
          </p:cNvSpPr>
          <p:nvPr/>
        </p:nvSpPr>
        <p:spPr bwMode="auto">
          <a:xfrm>
            <a:off x="3507474" y="684247"/>
            <a:ext cx="2408830" cy="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人员准备</a:t>
            </a:r>
          </a:p>
        </p:txBody>
      </p:sp>
      <p:cxnSp>
        <p:nvCxnSpPr>
          <p:cNvPr id="19" name="直接连接符 12"/>
          <p:cNvCxnSpPr>
            <a:cxnSpLocks noChangeShapeType="1"/>
          </p:cNvCxnSpPr>
          <p:nvPr/>
        </p:nvCxnSpPr>
        <p:spPr bwMode="auto">
          <a:xfrm>
            <a:off x="2927443" y="1196752"/>
            <a:ext cx="3469946" cy="356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1879595" y="2484831"/>
            <a:ext cx="6142187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请分析你的听众特点</a:t>
            </a:r>
            <a:endParaRPr lang="zh-CN" altLang="en-US" sz="48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9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"/>
          <p:cNvSpPr txBox="1">
            <a:spLocks noChangeArrowheads="1"/>
          </p:cNvSpPr>
          <p:nvPr/>
        </p:nvSpPr>
        <p:spPr bwMode="auto">
          <a:xfrm>
            <a:off x="3282518" y="165581"/>
            <a:ext cx="2354007" cy="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内容准备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" name="直接连接符 12"/>
          <p:cNvCxnSpPr>
            <a:cxnSpLocks noChangeShapeType="1"/>
          </p:cNvCxnSpPr>
          <p:nvPr/>
        </p:nvCxnSpPr>
        <p:spPr bwMode="auto">
          <a:xfrm>
            <a:off x="2927443" y="702564"/>
            <a:ext cx="3469946" cy="356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文本框 94"/>
          <p:cNvSpPr txBox="1"/>
          <p:nvPr/>
        </p:nvSpPr>
        <p:spPr>
          <a:xfrm>
            <a:off x="899592" y="980728"/>
            <a:ext cx="281601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自上而下表达：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55576" y="2204864"/>
            <a:ext cx="7848871" cy="332398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、听众只会逐句理解你表达的思想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、他们会假定一同出现的思想在逻辑上存在某种关系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、如果你不告诉他这种逻辑关系，读者就会自动从中寻找共同点，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将你表达的思想归类组合，以便了解各个组合的意义（本能）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、由于听众的知识背景和理解力差别，他们做出的组合很难与你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本意相同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、即便做出与本意一样的组合，也增加了他们听的难度和负担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712861" y="1502100"/>
            <a:ext cx="18827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先总后分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712861" y="980728"/>
            <a:ext cx="18827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结论先行</a:t>
            </a:r>
          </a:p>
        </p:txBody>
      </p:sp>
      <p:sp>
        <p:nvSpPr>
          <p:cNvPr id="41" name="矩形 6"/>
          <p:cNvSpPr>
            <a:spLocks noChangeArrowheads="1"/>
          </p:cNvSpPr>
          <p:nvPr/>
        </p:nvSpPr>
        <p:spPr bwMode="auto">
          <a:xfrm>
            <a:off x="13777" y="4282636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9688" y="2609258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矩形 6"/>
          <p:cNvSpPr>
            <a:spLocks noChangeArrowheads="1"/>
          </p:cNvSpPr>
          <p:nvPr/>
        </p:nvSpPr>
        <p:spPr bwMode="auto">
          <a:xfrm>
            <a:off x="12759" y="5138474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文本框 60"/>
          <p:cNvSpPr>
            <a:spLocks noChangeArrowheads="1"/>
          </p:cNvSpPr>
          <p:nvPr/>
        </p:nvSpPr>
        <p:spPr bwMode="auto">
          <a:xfrm>
            <a:off x="75312" y="3620424"/>
            <a:ext cx="943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Britannic Bold" panose="020B0903060703020204" pitchFamily="34" charset="0"/>
              </a:rPr>
              <a:t>后台设计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meigong5.com/uploads/png/frog_dog/frog_dog_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951" y="551122"/>
            <a:ext cx="1638400" cy="21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F:\360云盘\02-个人资料\！PPT图片及版面资源\05-PPT精选插图\15-PNG\frog_dog_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4448" y="551122"/>
            <a:ext cx="1638400" cy="21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4088063" y="2925811"/>
            <a:ext cx="0" cy="2739605"/>
          </a:xfrm>
          <a:prstGeom prst="line">
            <a:avLst/>
          </a:prstGeom>
          <a:ln>
            <a:solidFill>
              <a:srgbClr val="99D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1735846" y="3145970"/>
            <a:ext cx="2513101" cy="1406847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7600" b="1" dirty="0">
                <a:solidFill>
                  <a:srgbClr val="99D000"/>
                </a:solidFill>
                <a:latin typeface="微软雅黑" panose="020B0503020204020204" pitchFamily="34" charset="-122"/>
              </a:rPr>
              <a:t>结构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4249139" y="3145970"/>
            <a:ext cx="3080564" cy="1406847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7600" b="1" dirty="0">
                <a:solidFill>
                  <a:srgbClr val="FF3737"/>
                </a:solidFill>
                <a:latin typeface="微软雅黑" panose="020B0503020204020204" pitchFamily="34" charset="-122"/>
              </a:rPr>
              <a:t>演讲稿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1352" y="962228"/>
            <a:ext cx="3268956" cy="1089196"/>
          </a:xfrm>
          <a:prstGeom prst="rect">
            <a:avLst/>
          </a:prstGeom>
        </p:spPr>
        <p:txBody>
          <a:bodyPr wrap="square" lIns="72823" tIns="36411" rIns="72823" bIns="36411">
            <a:spAutoFit/>
          </a:bodyPr>
          <a:lstStyle/>
          <a:p>
            <a:r>
              <a:rPr lang="zh-CN" altLang="en-US" sz="2200" dirty="0">
                <a:solidFill>
                  <a:srgbClr val="14A1C6"/>
                </a:solidFill>
                <a:latin typeface="微软雅黑" panose="020B0503020204020204" pitchFamily="34" charset="-122"/>
              </a:rPr>
              <a:t>请记住，用听者听得懂的话来表达自己的思想哦！！！</a:t>
            </a:r>
            <a:endParaRPr lang="zh-CN" altLang="en-US" sz="2200" dirty="0">
              <a:solidFill>
                <a:srgbClr val="14A1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46754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01307" y="2363304"/>
            <a:ext cx="2455308" cy="3190053"/>
            <a:chOff x="4202641" y="2245658"/>
            <a:chExt cx="3273924" cy="3266820"/>
          </a:xfrm>
          <a:solidFill>
            <a:schemeClr val="accent1"/>
          </a:solidFill>
        </p:grpSpPr>
        <p:sp>
          <p:nvSpPr>
            <p:cNvPr id="5" name="Donut 4"/>
            <p:cNvSpPr/>
            <p:nvPr/>
          </p:nvSpPr>
          <p:spPr>
            <a:xfrm>
              <a:off x="4202641" y="3421789"/>
              <a:ext cx="3273924" cy="2090689"/>
            </a:xfrm>
            <a:prstGeom prst="donut">
              <a:avLst>
                <a:gd name="adj" fmla="val 19035"/>
              </a:avLst>
            </a:prstGeom>
            <a:grpFill/>
            <a:ln>
              <a:noFill/>
            </a:ln>
            <a:effectLst/>
            <a:scene3d>
              <a:camera prst="perspectiveRelaxedModerately" fov="300000">
                <a:rot lat="18890634" lon="0" rev="0"/>
              </a:camera>
              <a:lightRig rig="threePt" dir="t"/>
            </a:scene3d>
            <a:sp3d extrusionH="203200"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4202641" y="2833723"/>
              <a:ext cx="3273924" cy="2090689"/>
            </a:xfrm>
            <a:prstGeom prst="donut">
              <a:avLst>
                <a:gd name="adj" fmla="val 19035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perspectiveRelaxedModerately" fov="300000">
                <a:rot lat="18890634" lon="0" rev="0"/>
              </a:camera>
              <a:lightRig rig="threePt" dir="t"/>
            </a:scene3d>
            <a:sp3d extrusionH="203200"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4202641" y="2245658"/>
              <a:ext cx="3273924" cy="2090689"/>
            </a:xfrm>
            <a:prstGeom prst="donut">
              <a:avLst>
                <a:gd name="adj" fmla="val 19035"/>
              </a:avLst>
            </a:prstGeom>
            <a:solidFill>
              <a:schemeClr val="accent5"/>
            </a:solidFill>
            <a:ln>
              <a:noFill/>
            </a:ln>
            <a:effectLst/>
            <a:scene3d>
              <a:camera prst="perspectiveRelaxedModerately" fov="300000">
                <a:rot lat="18890634" lon="0" rev="0"/>
              </a:camera>
              <a:lightRig rig="threePt" dir="t"/>
            </a:scene3d>
            <a:sp3d extrusionH="203200"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TextBox 15"/>
          <p:cNvSpPr txBox="1"/>
          <p:nvPr/>
        </p:nvSpPr>
        <p:spPr>
          <a:xfrm>
            <a:off x="1209280" y="548680"/>
            <a:ext cx="1562520" cy="740191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3800" b="1" dirty="0">
                <a:solidFill>
                  <a:srgbClr val="99D000"/>
                </a:solidFill>
                <a:latin typeface="微软雅黑" panose="020B0503020204020204" pitchFamily="34" charset="-122"/>
              </a:rPr>
              <a:t>结   构</a:t>
            </a:r>
            <a:endParaRPr lang="zh-CN" altLang="en-US" sz="3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1286934" y="2053788"/>
            <a:ext cx="869244" cy="116026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精简</a:t>
            </a:r>
          </a:p>
        </p:txBody>
      </p:sp>
      <p:grpSp>
        <p:nvGrpSpPr>
          <p:cNvPr id="152581" name="Group 10"/>
          <p:cNvGrpSpPr/>
          <p:nvPr/>
        </p:nvGrpSpPr>
        <p:grpSpPr bwMode="auto">
          <a:xfrm>
            <a:off x="2264003" y="2937754"/>
            <a:ext cx="970307" cy="276225"/>
            <a:chOff x="1582038" y="2697524"/>
            <a:chExt cx="2577213" cy="316190"/>
          </a:xfrm>
        </p:grpSpPr>
        <p:cxnSp>
          <p:nvCxnSpPr>
            <p:cNvPr id="2" name="Straight Connector 11"/>
            <p:cNvCxnSpPr/>
            <p:nvPr/>
          </p:nvCxnSpPr>
          <p:spPr>
            <a:xfrm flipH="1" flipV="1">
              <a:off x="3662781" y="2697524"/>
              <a:ext cx="496470" cy="3161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582038" y="2697524"/>
              <a:ext cx="20807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580" name="Group 7"/>
          <p:cNvGrpSpPr/>
          <p:nvPr/>
        </p:nvGrpSpPr>
        <p:grpSpPr bwMode="auto">
          <a:xfrm>
            <a:off x="5553746" y="2733231"/>
            <a:ext cx="1069123" cy="341312"/>
            <a:chOff x="7528087" y="2680840"/>
            <a:chExt cx="2803259" cy="31619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7528087" y="2680840"/>
              <a:ext cx="499467" cy="3161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27554" y="2680840"/>
              <a:ext cx="23037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ounded Rectangle 11"/>
          <p:cNvSpPr>
            <a:spLocks noChangeAspect="1"/>
          </p:cNvSpPr>
          <p:nvPr/>
        </p:nvSpPr>
        <p:spPr>
          <a:xfrm>
            <a:off x="6723663" y="2152534"/>
            <a:ext cx="869244" cy="1160260"/>
          </a:xfrm>
          <a:prstGeom prst="roundRect">
            <a:avLst>
              <a:gd name="adj" fmla="val 0"/>
            </a:avLst>
          </a:prstGeom>
          <a:solidFill>
            <a:srgbClr val="8B2F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一个主题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8795" y="3694803"/>
            <a:ext cx="1945375" cy="850457"/>
          </a:xfrm>
          <a:prstGeom prst="rect">
            <a:avLst/>
          </a:prstGeom>
        </p:spPr>
        <p:txBody>
          <a:bodyPr lIns="204803" tIns="36411" rIns="204803" bIns="81921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zh-CN" altLang="en-US" sz="25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Arial" panose="020B0604020202020204" pitchFamily="34" charset="0"/>
              </a:rPr>
              <a:t>砍！砍！砍！</a:t>
            </a:r>
          </a:p>
        </p:txBody>
      </p:sp>
      <p:sp>
        <p:nvSpPr>
          <p:cNvPr id="8" name="Rectangle 32"/>
          <p:cNvSpPr/>
          <p:nvPr/>
        </p:nvSpPr>
        <p:spPr>
          <a:xfrm>
            <a:off x="5994400" y="3821574"/>
            <a:ext cx="2517874" cy="850457"/>
          </a:xfrm>
          <a:prstGeom prst="rect">
            <a:avLst/>
          </a:prstGeom>
        </p:spPr>
        <p:txBody>
          <a:bodyPr wrap="square" lIns="204803" tIns="36411" rIns="204803" bIns="81921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zh-CN" altLang="en-US" sz="25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Arial" panose="020B0604020202020204" pitchFamily="34" charset="0"/>
              </a:rPr>
              <a:t>不要过度秀自己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90" y="4405016"/>
            <a:ext cx="1449493" cy="21314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2" y="4533265"/>
            <a:ext cx="778933" cy="102057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47" y="4928849"/>
            <a:ext cx="785707" cy="10837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054" y="5379225"/>
            <a:ext cx="717973" cy="993477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 bwMode="auto">
          <a:xfrm>
            <a:off x="692708" y="661410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37907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" grpId="0" bldLvl="0" animBg="1"/>
      <p:bldP spid="3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75191" y="527720"/>
            <a:ext cx="0" cy="59046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5576" y="1484784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    观点是脊柱，论点是肋骨，论据是血肉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7199" y="2500447"/>
            <a:ext cx="489108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讲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故事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还是讲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道理</a:t>
            </a:r>
            <a:endParaRPr lang="en-US" altLang="zh-CN" sz="2000" dirty="0" smtClean="0">
              <a:solidFill>
                <a:srgbClr val="FF0000"/>
              </a:solidFill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用“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清晰的逻辑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”推进观点的展开</a:t>
            </a:r>
            <a:endParaRPr lang="en-US" altLang="zh-CN" sz="2000" dirty="0" smtClean="0"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>
                <a:latin typeface="Berlin Sans FB Demi" pitchFamily="34" charset="0"/>
                <a:ea typeface="微软雅黑" pitchFamily="34" charset="-122"/>
              </a:rPr>
              <a:t>找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到故事与观点的“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最佳结合点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”</a:t>
            </a:r>
            <a:endParaRPr lang="en-US" altLang="zh-CN" sz="2000" dirty="0" smtClean="0"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>
                <a:latin typeface="Berlin Sans FB Demi" pitchFamily="34" charset="0"/>
                <a:ea typeface="微软雅黑" pitchFamily="34" charset="-122"/>
              </a:rPr>
              <a:t>有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效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触发情感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反应的“例证方式”</a:t>
            </a:r>
            <a:endParaRPr lang="en-US" altLang="zh-CN" sz="2000" dirty="0" smtClean="0"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“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演绎推理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”是论证非传统观点的利器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46769" y="528569"/>
            <a:ext cx="1609007" cy="740191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演讲稿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338236" y="633713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6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/>
        </p:nvSpPr>
        <p:spPr>
          <a:xfrm>
            <a:off x="946769" y="528569"/>
            <a:ext cx="1609007" cy="740191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演讲稿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18877" y="1564275"/>
            <a:ext cx="3461173" cy="4445357"/>
            <a:chOff x="728641" y="1205442"/>
            <a:chExt cx="3005233" cy="3003559"/>
          </a:xfrm>
        </p:grpSpPr>
        <p:sp>
          <p:nvSpPr>
            <p:cNvPr id="11" name="椭圆 10"/>
            <p:cNvSpPr/>
            <p:nvPr/>
          </p:nvSpPr>
          <p:spPr bwMode="auto">
            <a:xfrm>
              <a:off x="728641" y="1205442"/>
              <a:ext cx="3005233" cy="30035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59852" y="1296963"/>
              <a:ext cx="2788466" cy="2788466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359964" y="1564275"/>
            <a:ext cx="2381504" cy="1015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14A1C6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把每个字都写下来，然后背诵记忆演讲</a:t>
            </a:r>
          </a:p>
        </p:txBody>
      </p:sp>
      <p:grpSp>
        <p:nvGrpSpPr>
          <p:cNvPr id="30" name="Group 49"/>
          <p:cNvGrpSpPr/>
          <p:nvPr/>
        </p:nvGrpSpPr>
        <p:grpSpPr>
          <a:xfrm>
            <a:off x="4655346" y="3283100"/>
            <a:ext cx="1133118" cy="1055688"/>
            <a:chOff x="2144713" y="2039938"/>
            <a:chExt cx="1511300" cy="1055688"/>
          </a:xfrm>
          <a:solidFill>
            <a:schemeClr val="accent1"/>
          </a:solidFill>
        </p:grpSpPr>
        <p:sp>
          <p:nvSpPr>
            <p:cNvPr id="51" name="Freeform 5"/>
            <p:cNvSpPr/>
            <p:nvPr/>
          </p:nvSpPr>
          <p:spPr bwMode="auto">
            <a:xfrm>
              <a:off x="2603500" y="2039938"/>
              <a:ext cx="274638" cy="166688"/>
            </a:xfrm>
            <a:custGeom>
              <a:avLst/>
              <a:gdLst>
                <a:gd name="T0" fmla="*/ 27 w 155"/>
                <a:gd name="T1" fmla="*/ 94 h 94"/>
                <a:gd name="T2" fmla="*/ 155 w 155"/>
                <a:gd name="T3" fmla="*/ 66 h 94"/>
                <a:gd name="T4" fmla="*/ 155 w 155"/>
                <a:gd name="T5" fmla="*/ 0 h 94"/>
                <a:gd name="T6" fmla="*/ 0 w 155"/>
                <a:gd name="T7" fmla="*/ 35 h 94"/>
                <a:gd name="T8" fmla="*/ 27 w 15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94">
                  <a:moveTo>
                    <a:pt x="27" y="94"/>
                  </a:moveTo>
                  <a:cubicBezTo>
                    <a:pt x="67" y="77"/>
                    <a:pt x="110" y="68"/>
                    <a:pt x="155" y="6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0" y="2"/>
                    <a:pt x="48" y="14"/>
                    <a:pt x="0" y="35"/>
                  </a:cubicBezTo>
                  <a:lnTo>
                    <a:pt x="27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Freeform 6"/>
            <p:cNvSpPr/>
            <p:nvPr/>
          </p:nvSpPr>
          <p:spPr bwMode="auto">
            <a:xfrm>
              <a:off x="3141663" y="2095501"/>
              <a:ext cx="279400" cy="233363"/>
            </a:xfrm>
            <a:custGeom>
              <a:avLst/>
              <a:gdLst>
                <a:gd name="T0" fmla="*/ 0 w 157"/>
                <a:gd name="T1" fmla="*/ 61 h 132"/>
                <a:gd name="T2" fmla="*/ 111 w 157"/>
                <a:gd name="T3" fmla="*/ 132 h 132"/>
                <a:gd name="T4" fmla="*/ 157 w 157"/>
                <a:gd name="T5" fmla="*/ 85 h 132"/>
                <a:gd name="T6" fmla="*/ 23 w 157"/>
                <a:gd name="T7" fmla="*/ 0 h 132"/>
                <a:gd name="T8" fmla="*/ 0 w 157"/>
                <a:gd name="T9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32">
                  <a:moveTo>
                    <a:pt x="0" y="61"/>
                  </a:moveTo>
                  <a:cubicBezTo>
                    <a:pt x="41" y="78"/>
                    <a:pt x="79" y="102"/>
                    <a:pt x="111" y="132"/>
                  </a:cubicBezTo>
                  <a:cubicBezTo>
                    <a:pt x="157" y="85"/>
                    <a:pt x="157" y="85"/>
                    <a:pt x="157" y="85"/>
                  </a:cubicBezTo>
                  <a:cubicBezTo>
                    <a:pt x="118" y="49"/>
                    <a:pt x="73" y="20"/>
                    <a:pt x="23" y="0"/>
                  </a:cubicBezTo>
                  <a:lnTo>
                    <a:pt x="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Freeform 7"/>
            <p:cNvSpPr/>
            <p:nvPr/>
          </p:nvSpPr>
          <p:spPr bwMode="auto">
            <a:xfrm>
              <a:off x="2922588" y="2039938"/>
              <a:ext cx="219075" cy="149225"/>
            </a:xfrm>
            <a:custGeom>
              <a:avLst/>
              <a:gdLst>
                <a:gd name="T0" fmla="*/ 0 w 123"/>
                <a:gd name="T1" fmla="*/ 66 h 84"/>
                <a:gd name="T2" fmla="*/ 100 w 123"/>
                <a:gd name="T3" fmla="*/ 84 h 84"/>
                <a:gd name="T4" fmla="*/ 123 w 123"/>
                <a:gd name="T5" fmla="*/ 22 h 84"/>
                <a:gd name="T6" fmla="*/ 0 w 123"/>
                <a:gd name="T7" fmla="*/ 0 h 84"/>
                <a:gd name="T8" fmla="*/ 0 w 123"/>
                <a:gd name="T9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4">
                  <a:moveTo>
                    <a:pt x="0" y="66"/>
                  </a:moveTo>
                  <a:cubicBezTo>
                    <a:pt x="35" y="67"/>
                    <a:pt x="69" y="73"/>
                    <a:pt x="100" y="84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84" y="9"/>
                    <a:pt x="43" y="2"/>
                    <a:pt x="0" y="0"/>
                  </a:cubicBez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Freeform 8"/>
            <p:cNvSpPr/>
            <p:nvPr/>
          </p:nvSpPr>
          <p:spPr bwMode="auto">
            <a:xfrm>
              <a:off x="3368675" y="2278063"/>
              <a:ext cx="209550" cy="230188"/>
            </a:xfrm>
            <a:custGeom>
              <a:avLst/>
              <a:gdLst>
                <a:gd name="T0" fmla="*/ 46 w 118"/>
                <a:gd name="T1" fmla="*/ 0 h 130"/>
                <a:gd name="T2" fmla="*/ 0 w 118"/>
                <a:gd name="T3" fmla="*/ 46 h 130"/>
                <a:gd name="T4" fmla="*/ 58 w 118"/>
                <a:gd name="T5" fmla="*/ 130 h 130"/>
                <a:gd name="T6" fmla="*/ 118 w 118"/>
                <a:gd name="T7" fmla="*/ 102 h 130"/>
                <a:gd name="T8" fmla="*/ 46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4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3" y="71"/>
                    <a:pt x="43" y="99"/>
                    <a:pt x="58" y="13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99" y="65"/>
                    <a:pt x="75" y="3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Freeform 9"/>
            <p:cNvSpPr/>
            <p:nvPr/>
          </p:nvSpPr>
          <p:spPr bwMode="auto">
            <a:xfrm>
              <a:off x="2198688" y="2278063"/>
              <a:ext cx="233363" cy="279400"/>
            </a:xfrm>
            <a:custGeom>
              <a:avLst/>
              <a:gdLst>
                <a:gd name="T0" fmla="*/ 62 w 132"/>
                <a:gd name="T1" fmla="*/ 157 h 157"/>
                <a:gd name="T2" fmla="*/ 132 w 132"/>
                <a:gd name="T3" fmla="*/ 46 h 157"/>
                <a:gd name="T4" fmla="*/ 86 w 132"/>
                <a:gd name="T5" fmla="*/ 0 h 157"/>
                <a:gd name="T6" fmla="*/ 0 w 132"/>
                <a:gd name="T7" fmla="*/ 134 h 157"/>
                <a:gd name="T8" fmla="*/ 62 w 13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7">
                  <a:moveTo>
                    <a:pt x="62" y="157"/>
                  </a:moveTo>
                  <a:cubicBezTo>
                    <a:pt x="78" y="115"/>
                    <a:pt x="103" y="78"/>
                    <a:pt x="132" y="4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9" y="38"/>
                    <a:pt x="20" y="84"/>
                    <a:pt x="0" y="134"/>
                  </a:cubicBezTo>
                  <a:lnTo>
                    <a:pt x="62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10"/>
            <p:cNvSpPr/>
            <p:nvPr/>
          </p:nvSpPr>
          <p:spPr bwMode="auto">
            <a:xfrm>
              <a:off x="2381250" y="2119313"/>
              <a:ext cx="230188" cy="209550"/>
            </a:xfrm>
            <a:custGeom>
              <a:avLst/>
              <a:gdLst>
                <a:gd name="T0" fmla="*/ 47 w 130"/>
                <a:gd name="T1" fmla="*/ 118 h 118"/>
                <a:gd name="T2" fmla="*/ 130 w 130"/>
                <a:gd name="T3" fmla="*/ 60 h 118"/>
                <a:gd name="T4" fmla="*/ 103 w 130"/>
                <a:gd name="T5" fmla="*/ 0 h 118"/>
                <a:gd name="T6" fmla="*/ 0 w 130"/>
                <a:gd name="T7" fmla="*/ 71 h 118"/>
                <a:gd name="T8" fmla="*/ 47 w 13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8">
                  <a:moveTo>
                    <a:pt x="47" y="118"/>
                  </a:moveTo>
                  <a:cubicBezTo>
                    <a:pt x="72" y="95"/>
                    <a:pt x="100" y="75"/>
                    <a:pt x="13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5" y="19"/>
                    <a:pt x="31" y="43"/>
                    <a:pt x="0" y="71"/>
                  </a:cubicBezTo>
                  <a:lnTo>
                    <a:pt x="47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11"/>
            <p:cNvSpPr/>
            <p:nvPr/>
          </p:nvSpPr>
          <p:spPr bwMode="auto">
            <a:xfrm>
              <a:off x="2144713" y="2557463"/>
              <a:ext cx="147638" cy="217488"/>
            </a:xfrm>
            <a:custGeom>
              <a:avLst/>
              <a:gdLst>
                <a:gd name="T0" fmla="*/ 66 w 83"/>
                <a:gd name="T1" fmla="*/ 123 h 123"/>
                <a:gd name="T2" fmla="*/ 83 w 83"/>
                <a:gd name="T3" fmla="*/ 23 h 123"/>
                <a:gd name="T4" fmla="*/ 22 w 83"/>
                <a:gd name="T5" fmla="*/ 0 h 123"/>
                <a:gd name="T6" fmla="*/ 0 w 83"/>
                <a:gd name="T7" fmla="*/ 123 h 123"/>
                <a:gd name="T8" fmla="*/ 66 w 83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3">
                  <a:moveTo>
                    <a:pt x="66" y="123"/>
                  </a:moveTo>
                  <a:cubicBezTo>
                    <a:pt x="67" y="88"/>
                    <a:pt x="73" y="54"/>
                    <a:pt x="83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39"/>
                    <a:pt x="1" y="80"/>
                    <a:pt x="0" y="123"/>
                  </a:cubicBezTo>
                  <a:lnTo>
                    <a:pt x="66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12"/>
            <p:cNvSpPr/>
            <p:nvPr/>
          </p:nvSpPr>
          <p:spPr bwMode="auto">
            <a:xfrm>
              <a:off x="2144713" y="2819401"/>
              <a:ext cx="166688" cy="276225"/>
            </a:xfrm>
            <a:custGeom>
              <a:avLst/>
              <a:gdLst>
                <a:gd name="T0" fmla="*/ 0 w 94"/>
                <a:gd name="T1" fmla="*/ 0 h 155"/>
                <a:gd name="T2" fmla="*/ 34 w 94"/>
                <a:gd name="T3" fmla="*/ 155 h 155"/>
                <a:gd name="T4" fmla="*/ 94 w 94"/>
                <a:gd name="T5" fmla="*/ 127 h 155"/>
                <a:gd name="T6" fmla="*/ 66 w 94"/>
                <a:gd name="T7" fmla="*/ 0 h 155"/>
                <a:gd name="T8" fmla="*/ 0 w 9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cubicBezTo>
                    <a:pt x="1" y="55"/>
                    <a:pt x="13" y="107"/>
                    <a:pt x="34" y="155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77" y="88"/>
                    <a:pt x="67" y="45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13"/>
            <p:cNvSpPr/>
            <p:nvPr/>
          </p:nvSpPr>
          <p:spPr bwMode="auto">
            <a:xfrm>
              <a:off x="3490913" y="2498726"/>
              <a:ext cx="165100" cy="276225"/>
            </a:xfrm>
            <a:custGeom>
              <a:avLst/>
              <a:gdLst>
                <a:gd name="T0" fmla="*/ 93 w 93"/>
                <a:gd name="T1" fmla="*/ 156 h 156"/>
                <a:gd name="T2" fmla="*/ 59 w 93"/>
                <a:gd name="T3" fmla="*/ 0 h 156"/>
                <a:gd name="T4" fmla="*/ 0 w 93"/>
                <a:gd name="T5" fmla="*/ 28 h 156"/>
                <a:gd name="T6" fmla="*/ 28 w 93"/>
                <a:gd name="T7" fmla="*/ 156 h 156"/>
                <a:gd name="T8" fmla="*/ 93 w 93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6">
                  <a:moveTo>
                    <a:pt x="93" y="156"/>
                  </a:moveTo>
                  <a:cubicBezTo>
                    <a:pt x="92" y="101"/>
                    <a:pt x="80" y="48"/>
                    <a:pt x="5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68"/>
                    <a:pt x="26" y="111"/>
                    <a:pt x="28" y="156"/>
                  </a:cubicBezTo>
                  <a:lnTo>
                    <a:pt x="93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Freeform 14"/>
            <p:cNvSpPr/>
            <p:nvPr/>
          </p:nvSpPr>
          <p:spPr bwMode="auto">
            <a:xfrm>
              <a:off x="3508375" y="2819401"/>
              <a:ext cx="147638" cy="217488"/>
            </a:xfrm>
            <a:custGeom>
              <a:avLst/>
              <a:gdLst>
                <a:gd name="T0" fmla="*/ 18 w 83"/>
                <a:gd name="T1" fmla="*/ 0 h 122"/>
                <a:gd name="T2" fmla="*/ 0 w 83"/>
                <a:gd name="T3" fmla="*/ 100 h 122"/>
                <a:gd name="T4" fmla="*/ 62 w 83"/>
                <a:gd name="T5" fmla="*/ 122 h 122"/>
                <a:gd name="T6" fmla="*/ 83 w 83"/>
                <a:gd name="T7" fmla="*/ 0 h 122"/>
                <a:gd name="T8" fmla="*/ 18 w 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2">
                  <a:moveTo>
                    <a:pt x="18" y="0"/>
                  </a:moveTo>
                  <a:cubicBezTo>
                    <a:pt x="17" y="34"/>
                    <a:pt x="10" y="68"/>
                    <a:pt x="0" y="100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75" y="84"/>
                    <a:pt x="82" y="42"/>
                    <a:pt x="83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49"/>
          <p:cNvGrpSpPr/>
          <p:nvPr/>
        </p:nvGrpSpPr>
        <p:grpSpPr>
          <a:xfrm>
            <a:off x="7348423" y="3342106"/>
            <a:ext cx="1133118" cy="1055688"/>
            <a:chOff x="2144713" y="2039938"/>
            <a:chExt cx="1511300" cy="1055688"/>
          </a:xfrm>
          <a:solidFill>
            <a:schemeClr val="accent1"/>
          </a:solidFill>
        </p:grpSpPr>
        <p:sp>
          <p:nvSpPr>
            <p:cNvPr id="32" name="Freeform 5"/>
            <p:cNvSpPr/>
            <p:nvPr/>
          </p:nvSpPr>
          <p:spPr bwMode="auto">
            <a:xfrm>
              <a:off x="2603500" y="2039938"/>
              <a:ext cx="274638" cy="166688"/>
            </a:xfrm>
            <a:custGeom>
              <a:avLst/>
              <a:gdLst>
                <a:gd name="T0" fmla="*/ 27 w 155"/>
                <a:gd name="T1" fmla="*/ 94 h 94"/>
                <a:gd name="T2" fmla="*/ 155 w 155"/>
                <a:gd name="T3" fmla="*/ 66 h 94"/>
                <a:gd name="T4" fmla="*/ 155 w 155"/>
                <a:gd name="T5" fmla="*/ 0 h 94"/>
                <a:gd name="T6" fmla="*/ 0 w 155"/>
                <a:gd name="T7" fmla="*/ 35 h 94"/>
                <a:gd name="T8" fmla="*/ 27 w 15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94">
                  <a:moveTo>
                    <a:pt x="27" y="94"/>
                  </a:moveTo>
                  <a:cubicBezTo>
                    <a:pt x="67" y="77"/>
                    <a:pt x="110" y="68"/>
                    <a:pt x="155" y="6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0" y="2"/>
                    <a:pt x="48" y="14"/>
                    <a:pt x="0" y="35"/>
                  </a:cubicBezTo>
                  <a:lnTo>
                    <a:pt x="27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3141663" y="2095501"/>
              <a:ext cx="279400" cy="233363"/>
            </a:xfrm>
            <a:custGeom>
              <a:avLst/>
              <a:gdLst>
                <a:gd name="T0" fmla="*/ 0 w 157"/>
                <a:gd name="T1" fmla="*/ 61 h 132"/>
                <a:gd name="T2" fmla="*/ 111 w 157"/>
                <a:gd name="T3" fmla="*/ 132 h 132"/>
                <a:gd name="T4" fmla="*/ 157 w 157"/>
                <a:gd name="T5" fmla="*/ 85 h 132"/>
                <a:gd name="T6" fmla="*/ 23 w 157"/>
                <a:gd name="T7" fmla="*/ 0 h 132"/>
                <a:gd name="T8" fmla="*/ 0 w 157"/>
                <a:gd name="T9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32">
                  <a:moveTo>
                    <a:pt x="0" y="61"/>
                  </a:moveTo>
                  <a:cubicBezTo>
                    <a:pt x="41" y="78"/>
                    <a:pt x="79" y="102"/>
                    <a:pt x="111" y="132"/>
                  </a:cubicBezTo>
                  <a:cubicBezTo>
                    <a:pt x="157" y="85"/>
                    <a:pt x="157" y="85"/>
                    <a:pt x="157" y="85"/>
                  </a:cubicBezTo>
                  <a:cubicBezTo>
                    <a:pt x="118" y="49"/>
                    <a:pt x="73" y="20"/>
                    <a:pt x="23" y="0"/>
                  </a:cubicBezTo>
                  <a:lnTo>
                    <a:pt x="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2922588" y="2039938"/>
              <a:ext cx="219075" cy="149225"/>
            </a:xfrm>
            <a:custGeom>
              <a:avLst/>
              <a:gdLst>
                <a:gd name="T0" fmla="*/ 0 w 123"/>
                <a:gd name="T1" fmla="*/ 66 h 84"/>
                <a:gd name="T2" fmla="*/ 100 w 123"/>
                <a:gd name="T3" fmla="*/ 84 h 84"/>
                <a:gd name="T4" fmla="*/ 123 w 123"/>
                <a:gd name="T5" fmla="*/ 22 h 84"/>
                <a:gd name="T6" fmla="*/ 0 w 123"/>
                <a:gd name="T7" fmla="*/ 0 h 84"/>
                <a:gd name="T8" fmla="*/ 0 w 123"/>
                <a:gd name="T9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4">
                  <a:moveTo>
                    <a:pt x="0" y="66"/>
                  </a:moveTo>
                  <a:cubicBezTo>
                    <a:pt x="35" y="67"/>
                    <a:pt x="69" y="73"/>
                    <a:pt x="100" y="84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84" y="9"/>
                    <a:pt x="43" y="2"/>
                    <a:pt x="0" y="0"/>
                  </a:cubicBez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368675" y="2278063"/>
              <a:ext cx="209550" cy="230188"/>
            </a:xfrm>
            <a:custGeom>
              <a:avLst/>
              <a:gdLst>
                <a:gd name="T0" fmla="*/ 46 w 118"/>
                <a:gd name="T1" fmla="*/ 0 h 130"/>
                <a:gd name="T2" fmla="*/ 0 w 118"/>
                <a:gd name="T3" fmla="*/ 46 h 130"/>
                <a:gd name="T4" fmla="*/ 58 w 118"/>
                <a:gd name="T5" fmla="*/ 130 h 130"/>
                <a:gd name="T6" fmla="*/ 118 w 118"/>
                <a:gd name="T7" fmla="*/ 102 h 130"/>
                <a:gd name="T8" fmla="*/ 46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4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3" y="71"/>
                    <a:pt x="43" y="99"/>
                    <a:pt x="58" y="13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99" y="65"/>
                    <a:pt x="75" y="3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2198688" y="2278063"/>
              <a:ext cx="233363" cy="279400"/>
            </a:xfrm>
            <a:custGeom>
              <a:avLst/>
              <a:gdLst>
                <a:gd name="T0" fmla="*/ 62 w 132"/>
                <a:gd name="T1" fmla="*/ 157 h 157"/>
                <a:gd name="T2" fmla="*/ 132 w 132"/>
                <a:gd name="T3" fmla="*/ 46 h 157"/>
                <a:gd name="T4" fmla="*/ 86 w 132"/>
                <a:gd name="T5" fmla="*/ 0 h 157"/>
                <a:gd name="T6" fmla="*/ 0 w 132"/>
                <a:gd name="T7" fmla="*/ 134 h 157"/>
                <a:gd name="T8" fmla="*/ 62 w 13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7">
                  <a:moveTo>
                    <a:pt x="62" y="157"/>
                  </a:moveTo>
                  <a:cubicBezTo>
                    <a:pt x="78" y="115"/>
                    <a:pt x="103" y="78"/>
                    <a:pt x="132" y="4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9" y="38"/>
                    <a:pt x="20" y="84"/>
                    <a:pt x="0" y="134"/>
                  </a:cubicBezTo>
                  <a:lnTo>
                    <a:pt x="62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2381250" y="2119313"/>
              <a:ext cx="230188" cy="209550"/>
            </a:xfrm>
            <a:custGeom>
              <a:avLst/>
              <a:gdLst>
                <a:gd name="T0" fmla="*/ 47 w 130"/>
                <a:gd name="T1" fmla="*/ 118 h 118"/>
                <a:gd name="T2" fmla="*/ 130 w 130"/>
                <a:gd name="T3" fmla="*/ 60 h 118"/>
                <a:gd name="T4" fmla="*/ 103 w 130"/>
                <a:gd name="T5" fmla="*/ 0 h 118"/>
                <a:gd name="T6" fmla="*/ 0 w 130"/>
                <a:gd name="T7" fmla="*/ 71 h 118"/>
                <a:gd name="T8" fmla="*/ 47 w 13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8">
                  <a:moveTo>
                    <a:pt x="47" y="118"/>
                  </a:moveTo>
                  <a:cubicBezTo>
                    <a:pt x="72" y="95"/>
                    <a:pt x="100" y="75"/>
                    <a:pt x="13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5" y="19"/>
                    <a:pt x="31" y="43"/>
                    <a:pt x="0" y="71"/>
                  </a:cubicBezTo>
                  <a:lnTo>
                    <a:pt x="47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144713" y="2557463"/>
              <a:ext cx="147638" cy="217488"/>
            </a:xfrm>
            <a:custGeom>
              <a:avLst/>
              <a:gdLst>
                <a:gd name="T0" fmla="*/ 66 w 83"/>
                <a:gd name="T1" fmla="*/ 123 h 123"/>
                <a:gd name="T2" fmla="*/ 83 w 83"/>
                <a:gd name="T3" fmla="*/ 23 h 123"/>
                <a:gd name="T4" fmla="*/ 22 w 83"/>
                <a:gd name="T5" fmla="*/ 0 h 123"/>
                <a:gd name="T6" fmla="*/ 0 w 83"/>
                <a:gd name="T7" fmla="*/ 123 h 123"/>
                <a:gd name="T8" fmla="*/ 66 w 83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3">
                  <a:moveTo>
                    <a:pt x="66" y="123"/>
                  </a:moveTo>
                  <a:cubicBezTo>
                    <a:pt x="67" y="88"/>
                    <a:pt x="73" y="54"/>
                    <a:pt x="83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39"/>
                    <a:pt x="1" y="80"/>
                    <a:pt x="0" y="123"/>
                  </a:cubicBezTo>
                  <a:lnTo>
                    <a:pt x="66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2144713" y="2819401"/>
              <a:ext cx="166688" cy="276225"/>
            </a:xfrm>
            <a:custGeom>
              <a:avLst/>
              <a:gdLst>
                <a:gd name="T0" fmla="*/ 0 w 94"/>
                <a:gd name="T1" fmla="*/ 0 h 155"/>
                <a:gd name="T2" fmla="*/ 34 w 94"/>
                <a:gd name="T3" fmla="*/ 155 h 155"/>
                <a:gd name="T4" fmla="*/ 94 w 94"/>
                <a:gd name="T5" fmla="*/ 127 h 155"/>
                <a:gd name="T6" fmla="*/ 66 w 94"/>
                <a:gd name="T7" fmla="*/ 0 h 155"/>
                <a:gd name="T8" fmla="*/ 0 w 9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cubicBezTo>
                    <a:pt x="1" y="55"/>
                    <a:pt x="13" y="107"/>
                    <a:pt x="34" y="155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77" y="88"/>
                    <a:pt x="67" y="45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3490913" y="2498726"/>
              <a:ext cx="165100" cy="276225"/>
            </a:xfrm>
            <a:custGeom>
              <a:avLst/>
              <a:gdLst>
                <a:gd name="T0" fmla="*/ 93 w 93"/>
                <a:gd name="T1" fmla="*/ 156 h 156"/>
                <a:gd name="T2" fmla="*/ 59 w 93"/>
                <a:gd name="T3" fmla="*/ 0 h 156"/>
                <a:gd name="T4" fmla="*/ 0 w 93"/>
                <a:gd name="T5" fmla="*/ 28 h 156"/>
                <a:gd name="T6" fmla="*/ 28 w 93"/>
                <a:gd name="T7" fmla="*/ 156 h 156"/>
                <a:gd name="T8" fmla="*/ 93 w 93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6">
                  <a:moveTo>
                    <a:pt x="93" y="156"/>
                  </a:moveTo>
                  <a:cubicBezTo>
                    <a:pt x="92" y="101"/>
                    <a:pt x="80" y="48"/>
                    <a:pt x="5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68"/>
                    <a:pt x="26" y="111"/>
                    <a:pt x="28" y="156"/>
                  </a:cubicBezTo>
                  <a:lnTo>
                    <a:pt x="93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3508375" y="2819401"/>
              <a:ext cx="147638" cy="217488"/>
            </a:xfrm>
            <a:custGeom>
              <a:avLst/>
              <a:gdLst>
                <a:gd name="T0" fmla="*/ 18 w 83"/>
                <a:gd name="T1" fmla="*/ 0 h 122"/>
                <a:gd name="T2" fmla="*/ 0 w 83"/>
                <a:gd name="T3" fmla="*/ 100 h 122"/>
                <a:gd name="T4" fmla="*/ 62 w 83"/>
                <a:gd name="T5" fmla="*/ 122 h 122"/>
                <a:gd name="T6" fmla="*/ 83 w 83"/>
                <a:gd name="T7" fmla="*/ 0 h 122"/>
                <a:gd name="T8" fmla="*/ 18 w 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2">
                  <a:moveTo>
                    <a:pt x="18" y="0"/>
                  </a:moveTo>
                  <a:cubicBezTo>
                    <a:pt x="17" y="34"/>
                    <a:pt x="10" y="68"/>
                    <a:pt x="0" y="100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75" y="84"/>
                    <a:pt x="82" y="42"/>
                    <a:pt x="83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4654014" y="3659668"/>
            <a:ext cx="1134089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889045" eaLnBrk="1" hangingPunct="1">
              <a:lnSpc>
                <a:spcPct val="12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sz="25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利</a:t>
            </a:r>
          </a:p>
        </p:txBody>
      </p:sp>
      <p:sp>
        <p:nvSpPr>
          <p:cNvPr id="47" name="Oval 40"/>
          <p:cNvSpPr/>
          <p:nvPr/>
        </p:nvSpPr>
        <p:spPr>
          <a:xfrm>
            <a:off x="4353899" y="4397790"/>
            <a:ext cx="1734876" cy="121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r>
              <a:rPr lang="en-US" sz="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语言简练条理清晰</a:t>
            </a:r>
          </a:p>
        </p:txBody>
      </p: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7348446" y="3688569"/>
            <a:ext cx="1134089" cy="406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889045" eaLnBrk="1" hangingPunct="1">
              <a:lnSpc>
                <a:spcPct val="12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sz="22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弊</a:t>
            </a:r>
          </a:p>
        </p:txBody>
      </p:sp>
      <p:sp>
        <p:nvSpPr>
          <p:cNvPr id="48" name="Oval 40"/>
          <p:cNvSpPr/>
          <p:nvPr/>
        </p:nvSpPr>
        <p:spPr>
          <a:xfrm>
            <a:off x="7048331" y="4397790"/>
            <a:ext cx="1734876" cy="121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r>
              <a:rPr lang="en-US" sz="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不太自然丢掉味道</a:t>
            </a:r>
          </a:p>
        </p:txBody>
      </p:sp>
      <p:sp>
        <p:nvSpPr>
          <p:cNvPr id="49" name="椭圆 48"/>
          <p:cNvSpPr/>
          <p:nvPr/>
        </p:nvSpPr>
        <p:spPr bwMode="auto">
          <a:xfrm>
            <a:off x="338236" y="633713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0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cover dir="u"/>
      </p:transition>
    </mc:Choice>
    <mc:Fallback xmlns="">
      <p:transition spd="slow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bldLvl="0" animBg="1"/>
      <p:bldP spid="45" grpId="0"/>
      <p:bldP spid="4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2" y="1874962"/>
            <a:ext cx="1635534" cy="31080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672" y="2021274"/>
            <a:ext cx="2181916" cy="28148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02589" y="-3612"/>
            <a:ext cx="5130123" cy="6864623"/>
          </a:xfrm>
          <a:prstGeom prst="rect">
            <a:avLst/>
          </a:prstGeom>
          <a:gradFill>
            <a:gsLst>
              <a:gs pos="8100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/>
            <a:r>
              <a:rPr lang="en-US" altLang="zh-CN" sz="2200" b="1" dirty="0">
                <a:solidFill>
                  <a:srgbClr val="FF0000"/>
                </a:solidFill>
              </a:rPr>
              <a:t>  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作者：克里斯</a:t>
            </a:r>
            <a:r>
              <a:rPr lang="zh-CN" altLang="en-US" sz="2200" b="1" dirty="0">
                <a:solidFill>
                  <a:srgbClr val="FF0000"/>
                </a:solidFill>
              </a:rPr>
              <a:t>*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安德森</a:t>
            </a:r>
            <a:r>
              <a:rPr lang="zh-CN" altLang="en-US" sz="2200" b="1" dirty="0">
                <a:solidFill>
                  <a:srgbClr val="FF0000"/>
                </a:solidFill>
              </a:rPr>
              <a:t>，TED演讲的主持人和创作人。TED是美国一家非营利性组织，每年3月都会举行TED大会，邀请世界各行业牛人用演讲的方式来分享他们的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思想。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200" b="1" dirty="0">
                <a:solidFill>
                  <a:srgbClr val="FF0000"/>
                </a:solidFill>
              </a:rPr>
              <a:t>      他自己做过千万次演讲，TED里面的演讲嘉宾也几乎都受过他的指导，可以说克里斯安德森是演讲界最有话语权的人。这本书就是他把15年的指导TED演讲经验做了总结，有演讲者犯的错误，也有成功的窍门，可以说这些窍门有着很广泛的适用性。</a:t>
            </a:r>
          </a:p>
        </p:txBody>
      </p:sp>
    </p:spTree>
    <p:extLst>
      <p:ext uri="{BB962C8B-B14F-4D97-AF65-F5344CB8AC3E}">
        <p14:creationId xmlns:p14="http://schemas.microsoft.com/office/powerpoint/2010/main" val="187454354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/>
        </p:nvSpPr>
        <p:spPr>
          <a:xfrm>
            <a:off x="874761" y="528569"/>
            <a:ext cx="1609007" cy="740191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演讲稿</a:t>
            </a:r>
          </a:p>
        </p:txBody>
      </p:sp>
      <p:sp>
        <p:nvSpPr>
          <p:cNvPr id="41" name="矩形 40"/>
          <p:cNvSpPr/>
          <p:nvPr/>
        </p:nvSpPr>
        <p:spPr>
          <a:xfrm>
            <a:off x="5359964" y="1564275"/>
            <a:ext cx="2381504" cy="1015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14A1C6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只列个题纲，根据题纲即兴发挥</a:t>
            </a:r>
          </a:p>
        </p:txBody>
      </p:sp>
      <p:grpSp>
        <p:nvGrpSpPr>
          <p:cNvPr id="30" name="Group 49"/>
          <p:cNvGrpSpPr/>
          <p:nvPr/>
        </p:nvGrpSpPr>
        <p:grpSpPr>
          <a:xfrm>
            <a:off x="4655346" y="3283100"/>
            <a:ext cx="1133118" cy="1055688"/>
            <a:chOff x="2144713" y="2039938"/>
            <a:chExt cx="1511300" cy="1055688"/>
          </a:xfrm>
          <a:solidFill>
            <a:schemeClr val="accent1"/>
          </a:solidFill>
        </p:grpSpPr>
        <p:sp>
          <p:nvSpPr>
            <p:cNvPr id="51" name="Freeform 5"/>
            <p:cNvSpPr/>
            <p:nvPr/>
          </p:nvSpPr>
          <p:spPr bwMode="auto">
            <a:xfrm>
              <a:off x="2603500" y="2039938"/>
              <a:ext cx="274638" cy="166688"/>
            </a:xfrm>
            <a:custGeom>
              <a:avLst/>
              <a:gdLst>
                <a:gd name="T0" fmla="*/ 27 w 155"/>
                <a:gd name="T1" fmla="*/ 94 h 94"/>
                <a:gd name="T2" fmla="*/ 155 w 155"/>
                <a:gd name="T3" fmla="*/ 66 h 94"/>
                <a:gd name="T4" fmla="*/ 155 w 155"/>
                <a:gd name="T5" fmla="*/ 0 h 94"/>
                <a:gd name="T6" fmla="*/ 0 w 155"/>
                <a:gd name="T7" fmla="*/ 35 h 94"/>
                <a:gd name="T8" fmla="*/ 27 w 15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94">
                  <a:moveTo>
                    <a:pt x="27" y="94"/>
                  </a:moveTo>
                  <a:cubicBezTo>
                    <a:pt x="67" y="77"/>
                    <a:pt x="110" y="68"/>
                    <a:pt x="155" y="6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0" y="2"/>
                    <a:pt x="48" y="14"/>
                    <a:pt x="0" y="35"/>
                  </a:cubicBezTo>
                  <a:lnTo>
                    <a:pt x="27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Freeform 6"/>
            <p:cNvSpPr/>
            <p:nvPr/>
          </p:nvSpPr>
          <p:spPr bwMode="auto">
            <a:xfrm>
              <a:off x="3141663" y="2095501"/>
              <a:ext cx="279400" cy="233363"/>
            </a:xfrm>
            <a:custGeom>
              <a:avLst/>
              <a:gdLst>
                <a:gd name="T0" fmla="*/ 0 w 157"/>
                <a:gd name="T1" fmla="*/ 61 h 132"/>
                <a:gd name="T2" fmla="*/ 111 w 157"/>
                <a:gd name="T3" fmla="*/ 132 h 132"/>
                <a:gd name="T4" fmla="*/ 157 w 157"/>
                <a:gd name="T5" fmla="*/ 85 h 132"/>
                <a:gd name="T6" fmla="*/ 23 w 157"/>
                <a:gd name="T7" fmla="*/ 0 h 132"/>
                <a:gd name="T8" fmla="*/ 0 w 157"/>
                <a:gd name="T9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32">
                  <a:moveTo>
                    <a:pt x="0" y="61"/>
                  </a:moveTo>
                  <a:cubicBezTo>
                    <a:pt x="41" y="78"/>
                    <a:pt x="79" y="102"/>
                    <a:pt x="111" y="132"/>
                  </a:cubicBezTo>
                  <a:cubicBezTo>
                    <a:pt x="157" y="85"/>
                    <a:pt x="157" y="85"/>
                    <a:pt x="157" y="85"/>
                  </a:cubicBezTo>
                  <a:cubicBezTo>
                    <a:pt x="118" y="49"/>
                    <a:pt x="73" y="20"/>
                    <a:pt x="23" y="0"/>
                  </a:cubicBezTo>
                  <a:lnTo>
                    <a:pt x="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Freeform 7"/>
            <p:cNvSpPr/>
            <p:nvPr/>
          </p:nvSpPr>
          <p:spPr bwMode="auto">
            <a:xfrm>
              <a:off x="2922588" y="2039938"/>
              <a:ext cx="219075" cy="149225"/>
            </a:xfrm>
            <a:custGeom>
              <a:avLst/>
              <a:gdLst>
                <a:gd name="T0" fmla="*/ 0 w 123"/>
                <a:gd name="T1" fmla="*/ 66 h 84"/>
                <a:gd name="T2" fmla="*/ 100 w 123"/>
                <a:gd name="T3" fmla="*/ 84 h 84"/>
                <a:gd name="T4" fmla="*/ 123 w 123"/>
                <a:gd name="T5" fmla="*/ 22 h 84"/>
                <a:gd name="T6" fmla="*/ 0 w 123"/>
                <a:gd name="T7" fmla="*/ 0 h 84"/>
                <a:gd name="T8" fmla="*/ 0 w 123"/>
                <a:gd name="T9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4">
                  <a:moveTo>
                    <a:pt x="0" y="66"/>
                  </a:moveTo>
                  <a:cubicBezTo>
                    <a:pt x="35" y="67"/>
                    <a:pt x="69" y="73"/>
                    <a:pt x="100" y="84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84" y="9"/>
                    <a:pt x="43" y="2"/>
                    <a:pt x="0" y="0"/>
                  </a:cubicBez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Freeform 8"/>
            <p:cNvSpPr/>
            <p:nvPr/>
          </p:nvSpPr>
          <p:spPr bwMode="auto">
            <a:xfrm>
              <a:off x="3368675" y="2278063"/>
              <a:ext cx="209550" cy="230188"/>
            </a:xfrm>
            <a:custGeom>
              <a:avLst/>
              <a:gdLst>
                <a:gd name="T0" fmla="*/ 46 w 118"/>
                <a:gd name="T1" fmla="*/ 0 h 130"/>
                <a:gd name="T2" fmla="*/ 0 w 118"/>
                <a:gd name="T3" fmla="*/ 46 h 130"/>
                <a:gd name="T4" fmla="*/ 58 w 118"/>
                <a:gd name="T5" fmla="*/ 130 h 130"/>
                <a:gd name="T6" fmla="*/ 118 w 118"/>
                <a:gd name="T7" fmla="*/ 102 h 130"/>
                <a:gd name="T8" fmla="*/ 46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4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3" y="71"/>
                    <a:pt x="43" y="99"/>
                    <a:pt x="58" y="13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99" y="65"/>
                    <a:pt x="75" y="3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Freeform 9"/>
            <p:cNvSpPr/>
            <p:nvPr/>
          </p:nvSpPr>
          <p:spPr bwMode="auto">
            <a:xfrm>
              <a:off x="2198688" y="2278063"/>
              <a:ext cx="233363" cy="279400"/>
            </a:xfrm>
            <a:custGeom>
              <a:avLst/>
              <a:gdLst>
                <a:gd name="T0" fmla="*/ 62 w 132"/>
                <a:gd name="T1" fmla="*/ 157 h 157"/>
                <a:gd name="T2" fmla="*/ 132 w 132"/>
                <a:gd name="T3" fmla="*/ 46 h 157"/>
                <a:gd name="T4" fmla="*/ 86 w 132"/>
                <a:gd name="T5" fmla="*/ 0 h 157"/>
                <a:gd name="T6" fmla="*/ 0 w 132"/>
                <a:gd name="T7" fmla="*/ 134 h 157"/>
                <a:gd name="T8" fmla="*/ 62 w 13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7">
                  <a:moveTo>
                    <a:pt x="62" y="157"/>
                  </a:moveTo>
                  <a:cubicBezTo>
                    <a:pt x="78" y="115"/>
                    <a:pt x="103" y="78"/>
                    <a:pt x="132" y="4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9" y="38"/>
                    <a:pt x="20" y="84"/>
                    <a:pt x="0" y="134"/>
                  </a:cubicBezTo>
                  <a:lnTo>
                    <a:pt x="62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10"/>
            <p:cNvSpPr/>
            <p:nvPr/>
          </p:nvSpPr>
          <p:spPr bwMode="auto">
            <a:xfrm>
              <a:off x="2381250" y="2119313"/>
              <a:ext cx="230188" cy="209550"/>
            </a:xfrm>
            <a:custGeom>
              <a:avLst/>
              <a:gdLst>
                <a:gd name="T0" fmla="*/ 47 w 130"/>
                <a:gd name="T1" fmla="*/ 118 h 118"/>
                <a:gd name="T2" fmla="*/ 130 w 130"/>
                <a:gd name="T3" fmla="*/ 60 h 118"/>
                <a:gd name="T4" fmla="*/ 103 w 130"/>
                <a:gd name="T5" fmla="*/ 0 h 118"/>
                <a:gd name="T6" fmla="*/ 0 w 130"/>
                <a:gd name="T7" fmla="*/ 71 h 118"/>
                <a:gd name="T8" fmla="*/ 47 w 13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8">
                  <a:moveTo>
                    <a:pt x="47" y="118"/>
                  </a:moveTo>
                  <a:cubicBezTo>
                    <a:pt x="72" y="95"/>
                    <a:pt x="100" y="75"/>
                    <a:pt x="13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5" y="19"/>
                    <a:pt x="31" y="43"/>
                    <a:pt x="0" y="71"/>
                  </a:cubicBezTo>
                  <a:lnTo>
                    <a:pt x="47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11"/>
            <p:cNvSpPr/>
            <p:nvPr/>
          </p:nvSpPr>
          <p:spPr bwMode="auto">
            <a:xfrm>
              <a:off x="2144713" y="2557463"/>
              <a:ext cx="147638" cy="217488"/>
            </a:xfrm>
            <a:custGeom>
              <a:avLst/>
              <a:gdLst>
                <a:gd name="T0" fmla="*/ 66 w 83"/>
                <a:gd name="T1" fmla="*/ 123 h 123"/>
                <a:gd name="T2" fmla="*/ 83 w 83"/>
                <a:gd name="T3" fmla="*/ 23 h 123"/>
                <a:gd name="T4" fmla="*/ 22 w 83"/>
                <a:gd name="T5" fmla="*/ 0 h 123"/>
                <a:gd name="T6" fmla="*/ 0 w 83"/>
                <a:gd name="T7" fmla="*/ 123 h 123"/>
                <a:gd name="T8" fmla="*/ 66 w 83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3">
                  <a:moveTo>
                    <a:pt x="66" y="123"/>
                  </a:moveTo>
                  <a:cubicBezTo>
                    <a:pt x="67" y="88"/>
                    <a:pt x="73" y="54"/>
                    <a:pt x="83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39"/>
                    <a:pt x="1" y="80"/>
                    <a:pt x="0" y="123"/>
                  </a:cubicBezTo>
                  <a:lnTo>
                    <a:pt x="66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12"/>
            <p:cNvSpPr/>
            <p:nvPr/>
          </p:nvSpPr>
          <p:spPr bwMode="auto">
            <a:xfrm>
              <a:off x="2144713" y="2819401"/>
              <a:ext cx="166688" cy="276225"/>
            </a:xfrm>
            <a:custGeom>
              <a:avLst/>
              <a:gdLst>
                <a:gd name="T0" fmla="*/ 0 w 94"/>
                <a:gd name="T1" fmla="*/ 0 h 155"/>
                <a:gd name="T2" fmla="*/ 34 w 94"/>
                <a:gd name="T3" fmla="*/ 155 h 155"/>
                <a:gd name="T4" fmla="*/ 94 w 94"/>
                <a:gd name="T5" fmla="*/ 127 h 155"/>
                <a:gd name="T6" fmla="*/ 66 w 94"/>
                <a:gd name="T7" fmla="*/ 0 h 155"/>
                <a:gd name="T8" fmla="*/ 0 w 9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cubicBezTo>
                    <a:pt x="1" y="55"/>
                    <a:pt x="13" y="107"/>
                    <a:pt x="34" y="155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77" y="88"/>
                    <a:pt x="67" y="45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13"/>
            <p:cNvSpPr/>
            <p:nvPr/>
          </p:nvSpPr>
          <p:spPr bwMode="auto">
            <a:xfrm>
              <a:off x="3490913" y="2498726"/>
              <a:ext cx="165100" cy="276225"/>
            </a:xfrm>
            <a:custGeom>
              <a:avLst/>
              <a:gdLst>
                <a:gd name="T0" fmla="*/ 93 w 93"/>
                <a:gd name="T1" fmla="*/ 156 h 156"/>
                <a:gd name="T2" fmla="*/ 59 w 93"/>
                <a:gd name="T3" fmla="*/ 0 h 156"/>
                <a:gd name="T4" fmla="*/ 0 w 93"/>
                <a:gd name="T5" fmla="*/ 28 h 156"/>
                <a:gd name="T6" fmla="*/ 28 w 93"/>
                <a:gd name="T7" fmla="*/ 156 h 156"/>
                <a:gd name="T8" fmla="*/ 93 w 93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6">
                  <a:moveTo>
                    <a:pt x="93" y="156"/>
                  </a:moveTo>
                  <a:cubicBezTo>
                    <a:pt x="92" y="101"/>
                    <a:pt x="80" y="48"/>
                    <a:pt x="5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68"/>
                    <a:pt x="26" y="111"/>
                    <a:pt x="28" y="156"/>
                  </a:cubicBezTo>
                  <a:lnTo>
                    <a:pt x="93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Freeform 14"/>
            <p:cNvSpPr/>
            <p:nvPr/>
          </p:nvSpPr>
          <p:spPr bwMode="auto">
            <a:xfrm>
              <a:off x="3508375" y="2819401"/>
              <a:ext cx="147638" cy="217488"/>
            </a:xfrm>
            <a:custGeom>
              <a:avLst/>
              <a:gdLst>
                <a:gd name="T0" fmla="*/ 18 w 83"/>
                <a:gd name="T1" fmla="*/ 0 h 122"/>
                <a:gd name="T2" fmla="*/ 0 w 83"/>
                <a:gd name="T3" fmla="*/ 100 h 122"/>
                <a:gd name="T4" fmla="*/ 62 w 83"/>
                <a:gd name="T5" fmla="*/ 122 h 122"/>
                <a:gd name="T6" fmla="*/ 83 w 83"/>
                <a:gd name="T7" fmla="*/ 0 h 122"/>
                <a:gd name="T8" fmla="*/ 18 w 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2">
                  <a:moveTo>
                    <a:pt x="18" y="0"/>
                  </a:moveTo>
                  <a:cubicBezTo>
                    <a:pt x="17" y="34"/>
                    <a:pt x="10" y="68"/>
                    <a:pt x="0" y="100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75" y="84"/>
                    <a:pt x="82" y="42"/>
                    <a:pt x="83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49"/>
          <p:cNvGrpSpPr/>
          <p:nvPr/>
        </p:nvGrpSpPr>
        <p:grpSpPr>
          <a:xfrm>
            <a:off x="7348423" y="3342106"/>
            <a:ext cx="1133118" cy="1055688"/>
            <a:chOff x="2144713" y="2039938"/>
            <a:chExt cx="1511300" cy="1055688"/>
          </a:xfrm>
          <a:solidFill>
            <a:schemeClr val="accent1"/>
          </a:solidFill>
        </p:grpSpPr>
        <p:sp>
          <p:nvSpPr>
            <p:cNvPr id="32" name="Freeform 5"/>
            <p:cNvSpPr/>
            <p:nvPr/>
          </p:nvSpPr>
          <p:spPr bwMode="auto">
            <a:xfrm>
              <a:off x="2603500" y="2039938"/>
              <a:ext cx="274638" cy="166688"/>
            </a:xfrm>
            <a:custGeom>
              <a:avLst/>
              <a:gdLst>
                <a:gd name="T0" fmla="*/ 27 w 155"/>
                <a:gd name="T1" fmla="*/ 94 h 94"/>
                <a:gd name="T2" fmla="*/ 155 w 155"/>
                <a:gd name="T3" fmla="*/ 66 h 94"/>
                <a:gd name="T4" fmla="*/ 155 w 155"/>
                <a:gd name="T5" fmla="*/ 0 h 94"/>
                <a:gd name="T6" fmla="*/ 0 w 155"/>
                <a:gd name="T7" fmla="*/ 35 h 94"/>
                <a:gd name="T8" fmla="*/ 27 w 15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94">
                  <a:moveTo>
                    <a:pt x="27" y="94"/>
                  </a:moveTo>
                  <a:cubicBezTo>
                    <a:pt x="67" y="77"/>
                    <a:pt x="110" y="68"/>
                    <a:pt x="155" y="6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0" y="2"/>
                    <a:pt x="48" y="14"/>
                    <a:pt x="0" y="35"/>
                  </a:cubicBezTo>
                  <a:lnTo>
                    <a:pt x="27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3141663" y="2095501"/>
              <a:ext cx="279400" cy="233363"/>
            </a:xfrm>
            <a:custGeom>
              <a:avLst/>
              <a:gdLst>
                <a:gd name="T0" fmla="*/ 0 w 157"/>
                <a:gd name="T1" fmla="*/ 61 h 132"/>
                <a:gd name="T2" fmla="*/ 111 w 157"/>
                <a:gd name="T3" fmla="*/ 132 h 132"/>
                <a:gd name="T4" fmla="*/ 157 w 157"/>
                <a:gd name="T5" fmla="*/ 85 h 132"/>
                <a:gd name="T6" fmla="*/ 23 w 157"/>
                <a:gd name="T7" fmla="*/ 0 h 132"/>
                <a:gd name="T8" fmla="*/ 0 w 157"/>
                <a:gd name="T9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32">
                  <a:moveTo>
                    <a:pt x="0" y="61"/>
                  </a:moveTo>
                  <a:cubicBezTo>
                    <a:pt x="41" y="78"/>
                    <a:pt x="79" y="102"/>
                    <a:pt x="111" y="132"/>
                  </a:cubicBezTo>
                  <a:cubicBezTo>
                    <a:pt x="157" y="85"/>
                    <a:pt x="157" y="85"/>
                    <a:pt x="157" y="85"/>
                  </a:cubicBezTo>
                  <a:cubicBezTo>
                    <a:pt x="118" y="49"/>
                    <a:pt x="73" y="20"/>
                    <a:pt x="23" y="0"/>
                  </a:cubicBezTo>
                  <a:lnTo>
                    <a:pt x="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2922588" y="2039938"/>
              <a:ext cx="219075" cy="149225"/>
            </a:xfrm>
            <a:custGeom>
              <a:avLst/>
              <a:gdLst>
                <a:gd name="T0" fmla="*/ 0 w 123"/>
                <a:gd name="T1" fmla="*/ 66 h 84"/>
                <a:gd name="T2" fmla="*/ 100 w 123"/>
                <a:gd name="T3" fmla="*/ 84 h 84"/>
                <a:gd name="T4" fmla="*/ 123 w 123"/>
                <a:gd name="T5" fmla="*/ 22 h 84"/>
                <a:gd name="T6" fmla="*/ 0 w 123"/>
                <a:gd name="T7" fmla="*/ 0 h 84"/>
                <a:gd name="T8" fmla="*/ 0 w 123"/>
                <a:gd name="T9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4">
                  <a:moveTo>
                    <a:pt x="0" y="66"/>
                  </a:moveTo>
                  <a:cubicBezTo>
                    <a:pt x="35" y="67"/>
                    <a:pt x="69" y="73"/>
                    <a:pt x="100" y="84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84" y="9"/>
                    <a:pt x="43" y="2"/>
                    <a:pt x="0" y="0"/>
                  </a:cubicBez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368675" y="2278063"/>
              <a:ext cx="209550" cy="230188"/>
            </a:xfrm>
            <a:custGeom>
              <a:avLst/>
              <a:gdLst>
                <a:gd name="T0" fmla="*/ 46 w 118"/>
                <a:gd name="T1" fmla="*/ 0 h 130"/>
                <a:gd name="T2" fmla="*/ 0 w 118"/>
                <a:gd name="T3" fmla="*/ 46 h 130"/>
                <a:gd name="T4" fmla="*/ 58 w 118"/>
                <a:gd name="T5" fmla="*/ 130 h 130"/>
                <a:gd name="T6" fmla="*/ 118 w 118"/>
                <a:gd name="T7" fmla="*/ 102 h 130"/>
                <a:gd name="T8" fmla="*/ 46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4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3" y="71"/>
                    <a:pt x="43" y="99"/>
                    <a:pt x="58" y="13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99" y="65"/>
                    <a:pt x="75" y="3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2198688" y="2278063"/>
              <a:ext cx="233363" cy="279400"/>
            </a:xfrm>
            <a:custGeom>
              <a:avLst/>
              <a:gdLst>
                <a:gd name="T0" fmla="*/ 62 w 132"/>
                <a:gd name="T1" fmla="*/ 157 h 157"/>
                <a:gd name="T2" fmla="*/ 132 w 132"/>
                <a:gd name="T3" fmla="*/ 46 h 157"/>
                <a:gd name="T4" fmla="*/ 86 w 132"/>
                <a:gd name="T5" fmla="*/ 0 h 157"/>
                <a:gd name="T6" fmla="*/ 0 w 132"/>
                <a:gd name="T7" fmla="*/ 134 h 157"/>
                <a:gd name="T8" fmla="*/ 62 w 13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7">
                  <a:moveTo>
                    <a:pt x="62" y="157"/>
                  </a:moveTo>
                  <a:cubicBezTo>
                    <a:pt x="78" y="115"/>
                    <a:pt x="103" y="78"/>
                    <a:pt x="132" y="4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9" y="38"/>
                    <a:pt x="20" y="84"/>
                    <a:pt x="0" y="134"/>
                  </a:cubicBezTo>
                  <a:lnTo>
                    <a:pt x="62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2381250" y="2119313"/>
              <a:ext cx="230188" cy="209550"/>
            </a:xfrm>
            <a:custGeom>
              <a:avLst/>
              <a:gdLst>
                <a:gd name="T0" fmla="*/ 47 w 130"/>
                <a:gd name="T1" fmla="*/ 118 h 118"/>
                <a:gd name="T2" fmla="*/ 130 w 130"/>
                <a:gd name="T3" fmla="*/ 60 h 118"/>
                <a:gd name="T4" fmla="*/ 103 w 130"/>
                <a:gd name="T5" fmla="*/ 0 h 118"/>
                <a:gd name="T6" fmla="*/ 0 w 130"/>
                <a:gd name="T7" fmla="*/ 71 h 118"/>
                <a:gd name="T8" fmla="*/ 47 w 13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8">
                  <a:moveTo>
                    <a:pt x="47" y="118"/>
                  </a:moveTo>
                  <a:cubicBezTo>
                    <a:pt x="72" y="95"/>
                    <a:pt x="100" y="75"/>
                    <a:pt x="13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5" y="19"/>
                    <a:pt x="31" y="43"/>
                    <a:pt x="0" y="71"/>
                  </a:cubicBezTo>
                  <a:lnTo>
                    <a:pt x="47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144713" y="2557463"/>
              <a:ext cx="147638" cy="217488"/>
            </a:xfrm>
            <a:custGeom>
              <a:avLst/>
              <a:gdLst>
                <a:gd name="T0" fmla="*/ 66 w 83"/>
                <a:gd name="T1" fmla="*/ 123 h 123"/>
                <a:gd name="T2" fmla="*/ 83 w 83"/>
                <a:gd name="T3" fmla="*/ 23 h 123"/>
                <a:gd name="T4" fmla="*/ 22 w 83"/>
                <a:gd name="T5" fmla="*/ 0 h 123"/>
                <a:gd name="T6" fmla="*/ 0 w 83"/>
                <a:gd name="T7" fmla="*/ 123 h 123"/>
                <a:gd name="T8" fmla="*/ 66 w 83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3">
                  <a:moveTo>
                    <a:pt x="66" y="123"/>
                  </a:moveTo>
                  <a:cubicBezTo>
                    <a:pt x="67" y="88"/>
                    <a:pt x="73" y="54"/>
                    <a:pt x="83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39"/>
                    <a:pt x="1" y="80"/>
                    <a:pt x="0" y="123"/>
                  </a:cubicBezTo>
                  <a:lnTo>
                    <a:pt x="66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2144713" y="2819401"/>
              <a:ext cx="166688" cy="276225"/>
            </a:xfrm>
            <a:custGeom>
              <a:avLst/>
              <a:gdLst>
                <a:gd name="T0" fmla="*/ 0 w 94"/>
                <a:gd name="T1" fmla="*/ 0 h 155"/>
                <a:gd name="T2" fmla="*/ 34 w 94"/>
                <a:gd name="T3" fmla="*/ 155 h 155"/>
                <a:gd name="T4" fmla="*/ 94 w 94"/>
                <a:gd name="T5" fmla="*/ 127 h 155"/>
                <a:gd name="T6" fmla="*/ 66 w 94"/>
                <a:gd name="T7" fmla="*/ 0 h 155"/>
                <a:gd name="T8" fmla="*/ 0 w 9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cubicBezTo>
                    <a:pt x="1" y="55"/>
                    <a:pt x="13" y="107"/>
                    <a:pt x="34" y="155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77" y="88"/>
                    <a:pt x="67" y="45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3490913" y="2498726"/>
              <a:ext cx="165100" cy="276225"/>
            </a:xfrm>
            <a:custGeom>
              <a:avLst/>
              <a:gdLst>
                <a:gd name="T0" fmla="*/ 93 w 93"/>
                <a:gd name="T1" fmla="*/ 156 h 156"/>
                <a:gd name="T2" fmla="*/ 59 w 93"/>
                <a:gd name="T3" fmla="*/ 0 h 156"/>
                <a:gd name="T4" fmla="*/ 0 w 93"/>
                <a:gd name="T5" fmla="*/ 28 h 156"/>
                <a:gd name="T6" fmla="*/ 28 w 93"/>
                <a:gd name="T7" fmla="*/ 156 h 156"/>
                <a:gd name="T8" fmla="*/ 93 w 93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6">
                  <a:moveTo>
                    <a:pt x="93" y="156"/>
                  </a:moveTo>
                  <a:cubicBezTo>
                    <a:pt x="92" y="101"/>
                    <a:pt x="80" y="48"/>
                    <a:pt x="5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68"/>
                    <a:pt x="26" y="111"/>
                    <a:pt x="28" y="156"/>
                  </a:cubicBezTo>
                  <a:lnTo>
                    <a:pt x="93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3508375" y="2819401"/>
              <a:ext cx="147638" cy="217488"/>
            </a:xfrm>
            <a:custGeom>
              <a:avLst/>
              <a:gdLst>
                <a:gd name="T0" fmla="*/ 18 w 83"/>
                <a:gd name="T1" fmla="*/ 0 h 122"/>
                <a:gd name="T2" fmla="*/ 0 w 83"/>
                <a:gd name="T3" fmla="*/ 100 h 122"/>
                <a:gd name="T4" fmla="*/ 62 w 83"/>
                <a:gd name="T5" fmla="*/ 122 h 122"/>
                <a:gd name="T6" fmla="*/ 83 w 83"/>
                <a:gd name="T7" fmla="*/ 0 h 122"/>
                <a:gd name="T8" fmla="*/ 18 w 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2">
                  <a:moveTo>
                    <a:pt x="18" y="0"/>
                  </a:moveTo>
                  <a:cubicBezTo>
                    <a:pt x="17" y="34"/>
                    <a:pt x="10" y="68"/>
                    <a:pt x="0" y="100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75" y="84"/>
                    <a:pt x="82" y="42"/>
                    <a:pt x="83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48218" tIns="24109" rIns="48218" bIns="24109"/>
            <a:lstStyle/>
            <a:p>
              <a:pPr>
                <a:defRPr/>
              </a:pPr>
              <a:endParaRPr lang="id-ID" sz="80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4654014" y="3659668"/>
            <a:ext cx="1134089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889045" eaLnBrk="1" hangingPunct="1">
              <a:lnSpc>
                <a:spcPct val="12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sz="25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利</a:t>
            </a:r>
          </a:p>
        </p:txBody>
      </p:sp>
      <p:sp>
        <p:nvSpPr>
          <p:cNvPr id="47" name="Oval 40"/>
          <p:cNvSpPr/>
          <p:nvPr/>
        </p:nvSpPr>
        <p:spPr>
          <a:xfrm>
            <a:off x="4353899" y="4397790"/>
            <a:ext cx="1734876" cy="121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r>
              <a:rPr lang="en-US" sz="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语言自然连接感强</a:t>
            </a:r>
          </a:p>
        </p:txBody>
      </p: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7348446" y="3688569"/>
            <a:ext cx="1134089" cy="406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889045" eaLnBrk="1" hangingPunct="1">
              <a:lnSpc>
                <a:spcPct val="12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sz="22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弊</a:t>
            </a:r>
          </a:p>
        </p:txBody>
      </p:sp>
      <p:sp>
        <p:nvSpPr>
          <p:cNvPr id="48" name="Oval 40"/>
          <p:cNvSpPr/>
          <p:nvPr/>
        </p:nvSpPr>
        <p:spPr>
          <a:xfrm>
            <a:off x="7048331" y="4397790"/>
            <a:ext cx="1734876" cy="121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r>
              <a:rPr lang="en-US" sz="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容易杂乱听众绕晕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576185" y="1622679"/>
            <a:ext cx="3291840" cy="4317108"/>
            <a:chOff x="728641" y="1205442"/>
            <a:chExt cx="3005233" cy="3003559"/>
          </a:xfrm>
        </p:grpSpPr>
        <p:sp>
          <p:nvSpPr>
            <p:cNvPr id="4" name="椭圆 3"/>
            <p:cNvSpPr/>
            <p:nvPr/>
          </p:nvSpPr>
          <p:spPr bwMode="auto">
            <a:xfrm>
              <a:off x="728641" y="1205442"/>
              <a:ext cx="3005233" cy="30035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9852" y="1296963"/>
              <a:ext cx="2788466" cy="2788466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 bwMode="auto">
          <a:xfrm>
            <a:off x="339140" y="633713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5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cover dir="rd"/>
      </p:transition>
    </mc:Choice>
    <mc:Fallback xmlns="">
      <p:transition spd="slow">
        <p:cover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bldLvl="0" animBg="1"/>
      <p:bldP spid="45" grpId="0"/>
      <p:bldP spid="4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/>
        </p:nvSpPr>
        <p:spPr>
          <a:xfrm>
            <a:off x="874761" y="528569"/>
            <a:ext cx="1609007" cy="740191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80" y="1881585"/>
            <a:ext cx="1977362" cy="41629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24313" y="2685398"/>
            <a:ext cx="5242560" cy="1766304"/>
          </a:xfrm>
          <a:prstGeom prst="rect">
            <a:avLst/>
          </a:prstGeom>
          <a:noFill/>
        </p:spPr>
        <p:txBody>
          <a:bodyPr vert="horz" wrap="square" lIns="72823" tIns="36411" rIns="72823" bIns="36411" rtlCol="0">
            <a:spAutoFit/>
          </a:bodyPr>
          <a:lstStyle/>
          <a:p>
            <a:pPr defTabSz="970465"/>
            <a:r>
              <a:rPr lang="zh-CN" altLang="zh-CN" sz="2200" kern="0" dirty="0">
                <a:solidFill>
                  <a:srgbClr val="14A1C6"/>
                </a:solidFill>
                <a:latin typeface="微软雅黑" panose="020B0503020204020204" pitchFamily="34" charset="-122"/>
              </a:rPr>
              <a:t>混合演讲：</a:t>
            </a:r>
            <a:r>
              <a:rPr lang="en-US" altLang="zh-CN" sz="1900" kern="0" dirty="0">
                <a:solidFill>
                  <a:srgbClr val="14A1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defTabSz="970465"/>
            <a:r>
              <a:rPr lang="zh-CN" altLang="en-US" sz="2200" kern="0" dirty="0">
                <a:solidFill>
                  <a:srgbClr val="14A1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最好的办法就是将两者相结合，先把稿子背熟了，然后像说话一样的说出来，如果说的不自然说明你练得不够，当你练到梦话里都是在说稿子的时候就差不多了。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339140" y="633713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47020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75191" y="527720"/>
            <a:ext cx="0" cy="59046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5576" y="1484784"/>
            <a:ext cx="3024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    用与不用的艺术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7199" y="2500447"/>
            <a:ext cx="4634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幻灯片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，并非决定演讲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成败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的关键</a:t>
            </a:r>
            <a:endParaRPr lang="en-US" altLang="zh-CN" sz="2000" dirty="0" smtClean="0"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视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频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、吸引观众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注意还是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令观众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分心</a:t>
            </a:r>
            <a:endParaRPr lang="en-US" altLang="zh-CN" sz="2000" dirty="0" smtClean="0">
              <a:solidFill>
                <a:srgbClr val="FF0000"/>
              </a:solidFill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道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具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，让演讲更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精彩</a:t>
            </a:r>
            <a:endParaRPr lang="en-US" altLang="zh-CN" sz="2000" dirty="0" smtClean="0">
              <a:solidFill>
                <a:srgbClr val="FF0000"/>
              </a:solidFill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讲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台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，不要让它成为你与观众的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障碍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387448" y="528569"/>
            <a:ext cx="2456360" cy="740191"/>
          </a:xfrm>
          <a:prstGeom prst="rect">
            <a:avLst/>
          </a:prstGeom>
          <a:noFill/>
        </p:spPr>
        <p:txBody>
          <a:bodyPr wrap="squar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3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善用工具</a:t>
            </a:r>
            <a:endParaRPr lang="zh-CN" altLang="en-US" sz="3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39140" y="633713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8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75191" y="527720"/>
            <a:ext cx="0" cy="59046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5576" y="1484784"/>
            <a:ext cx="302433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Berlin Sans FB Demi" pitchFamily="34" charset="0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   优秀的演讲重视每一个细节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7199" y="2500447"/>
            <a:ext cx="51475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在演讲台上“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穿出成功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”</a:t>
            </a:r>
            <a:endParaRPr lang="en-US" altLang="zh-CN" sz="2000" dirty="0" smtClean="0"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用心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练习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、认真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准备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，你一定能摆脱恐惧</a:t>
            </a:r>
            <a:endParaRPr lang="en-US" altLang="zh-CN" sz="2000" dirty="0" smtClean="0"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用精心准备</a:t>
            </a:r>
            <a:r>
              <a:rPr lang="zh-CN" altLang="en-US" sz="2000" dirty="0">
                <a:latin typeface="Berlin Sans FB Demi" pitchFamily="34" charset="0"/>
                <a:ea typeface="微软雅黑" pitchFamily="34" charset="-122"/>
              </a:rPr>
              <a:t>的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开场，给观众留下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深刻印象</a:t>
            </a:r>
            <a:endParaRPr lang="en-US" altLang="zh-CN" sz="2000" dirty="0" smtClean="0">
              <a:solidFill>
                <a:srgbClr val="FF0000"/>
              </a:solidFill>
              <a:latin typeface="Berlin Sans FB Demi" pitchFamily="34" charset="0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50000"/>
              <a:buFont typeface="Wingdings" pitchFamily="2" charset="2"/>
              <a:buChar char="p"/>
            </a:pP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让你的演讲“</a:t>
            </a:r>
            <a:r>
              <a:rPr lang="zh-CN" altLang="en-US" sz="2000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病毒式传播</a:t>
            </a:r>
            <a:r>
              <a:rPr lang="zh-CN" altLang="en-US" sz="2000" dirty="0" smtClean="0">
                <a:latin typeface="Berlin Sans FB Demi" pitchFamily="34" charset="0"/>
                <a:ea typeface="微软雅黑" pitchFamily="34" charset="-122"/>
              </a:rPr>
              <a:t>”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284856" y="476672"/>
            <a:ext cx="2774976" cy="775264"/>
          </a:xfrm>
          <a:prstGeom prst="rect">
            <a:avLst/>
          </a:prstGeom>
          <a:noFill/>
        </p:spPr>
        <p:txBody>
          <a:bodyPr wrap="square" lIns="72823" tIns="36411" rIns="72823" bIns="36411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4000" u="sng" dirty="0" smtClean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其他</a:t>
            </a:r>
            <a:r>
              <a:rPr lang="zh-CN" altLang="en-US" sz="4000" u="sng" dirty="0">
                <a:solidFill>
                  <a:srgbClr val="FF0000"/>
                </a:solidFill>
                <a:latin typeface="Berlin Sans FB Demi" pitchFamily="34" charset="0"/>
                <a:ea typeface="微软雅黑" pitchFamily="34" charset="-122"/>
              </a:rPr>
              <a:t>准备</a:t>
            </a:r>
            <a:endParaRPr lang="zh-CN" altLang="en-US" sz="3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39140" y="581816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5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973720" y="2601921"/>
            <a:ext cx="215927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1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13"/>
          <p:cNvSpPr>
            <a:spLocks noChangeArrowheads="1"/>
          </p:cNvSpPr>
          <p:nvPr/>
        </p:nvSpPr>
        <p:spPr bwMode="auto">
          <a:xfrm>
            <a:off x="3419872" y="3381911"/>
            <a:ext cx="3443563" cy="565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72823" tIns="36411" rIns="72823" bIns="3641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有亮点</a:t>
            </a:r>
          </a:p>
        </p:txBody>
      </p:sp>
    </p:spTree>
    <p:extLst>
      <p:ext uri="{BB962C8B-B14F-4D97-AF65-F5344CB8AC3E}">
        <p14:creationId xmlns:p14="http://schemas.microsoft.com/office/powerpoint/2010/main" val="429139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ord 23"/>
          <p:cNvSpPr/>
          <p:nvPr/>
        </p:nvSpPr>
        <p:spPr>
          <a:xfrm rot="6745650">
            <a:off x="849344" y="4990647"/>
            <a:ext cx="2205533" cy="1654059"/>
          </a:xfrm>
          <a:prstGeom prst="chord">
            <a:avLst>
              <a:gd name="adj1" fmla="val 4058279"/>
              <a:gd name="adj2" fmla="val 148461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ardrop 32"/>
          <p:cNvSpPr/>
          <p:nvPr/>
        </p:nvSpPr>
        <p:spPr>
          <a:xfrm rot="8100000">
            <a:off x="4216175" y="3712593"/>
            <a:ext cx="482713" cy="643653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Freeform 172"/>
          <p:cNvSpPr>
            <a:spLocks noEditPoints="1"/>
          </p:cNvSpPr>
          <p:nvPr/>
        </p:nvSpPr>
        <p:spPr bwMode="auto">
          <a:xfrm>
            <a:off x="3504432" y="3804670"/>
            <a:ext cx="429140" cy="416488"/>
          </a:xfrm>
          <a:custGeom>
            <a:avLst/>
            <a:gdLst/>
            <a:ahLst/>
            <a:cxnLst>
              <a:cxn ang="0">
                <a:pos x="59" y="53"/>
              </a:cxn>
              <a:cxn ang="0">
                <a:pos x="17" y="53"/>
              </a:cxn>
              <a:cxn ang="0">
                <a:pos x="0" y="36"/>
              </a:cxn>
              <a:cxn ang="0">
                <a:pos x="10" y="21"/>
              </a:cxn>
              <a:cxn ang="0">
                <a:pos x="10" y="19"/>
              </a:cxn>
              <a:cxn ang="0">
                <a:pos x="30" y="0"/>
              </a:cxn>
              <a:cxn ang="0">
                <a:pos x="48" y="12"/>
              </a:cxn>
              <a:cxn ang="0">
                <a:pos x="54" y="9"/>
              </a:cxn>
              <a:cxn ang="0">
                <a:pos x="64" y="19"/>
              </a:cxn>
              <a:cxn ang="0">
                <a:pos x="62" y="24"/>
              </a:cxn>
              <a:cxn ang="0">
                <a:pos x="73" y="38"/>
              </a:cxn>
              <a:cxn ang="0">
                <a:pos x="59" y="53"/>
              </a:cxn>
              <a:cxn ang="0">
                <a:pos x="49" y="27"/>
              </a:cxn>
              <a:cxn ang="0">
                <a:pos x="35" y="13"/>
              </a:cxn>
              <a:cxn ang="0">
                <a:pos x="34" y="13"/>
              </a:cxn>
              <a:cxn ang="0">
                <a:pos x="34" y="13"/>
              </a:cxn>
              <a:cxn ang="0">
                <a:pos x="20" y="27"/>
              </a:cxn>
              <a:cxn ang="0">
                <a:pos x="20" y="27"/>
              </a:cxn>
              <a:cxn ang="0">
                <a:pos x="21" y="29"/>
              </a:cxn>
              <a:cxn ang="0">
                <a:pos x="30" y="29"/>
              </a:cxn>
              <a:cxn ang="0">
                <a:pos x="30" y="42"/>
              </a:cxn>
              <a:cxn ang="0">
                <a:pos x="31" y="43"/>
              </a:cxn>
              <a:cxn ang="0">
                <a:pos x="38" y="43"/>
              </a:cxn>
              <a:cxn ang="0">
                <a:pos x="39" y="42"/>
              </a:cxn>
              <a:cxn ang="0">
                <a:pos x="39" y="29"/>
              </a:cxn>
              <a:cxn ang="0">
                <a:pos x="48" y="29"/>
              </a:cxn>
              <a:cxn ang="0">
                <a:pos x="49" y="27"/>
              </a:cxn>
              <a:cxn ang="0">
                <a:pos x="49" y="27"/>
              </a:cxn>
            </a:cxnLst>
            <a:rect l="0" t="0" r="r" b="b"/>
            <a:pathLst>
              <a:path w="73" h="53">
                <a:moveTo>
                  <a:pt x="59" y="53"/>
                </a:moveTo>
                <a:cubicBezTo>
                  <a:pt x="17" y="53"/>
                  <a:pt x="17" y="53"/>
                  <a:pt x="17" y="53"/>
                </a:cubicBezTo>
                <a:cubicBezTo>
                  <a:pt x="8" y="53"/>
                  <a:pt x="0" y="45"/>
                  <a:pt x="0" y="36"/>
                </a:cubicBezTo>
                <a:cubicBezTo>
                  <a:pt x="0" y="29"/>
                  <a:pt x="4" y="23"/>
                  <a:pt x="10" y="21"/>
                </a:cubicBezTo>
                <a:cubicBezTo>
                  <a:pt x="10" y="20"/>
                  <a:pt x="10" y="20"/>
                  <a:pt x="10" y="19"/>
                </a:cubicBezTo>
                <a:cubicBezTo>
                  <a:pt x="10" y="8"/>
                  <a:pt x="19" y="0"/>
                  <a:pt x="30" y="0"/>
                </a:cubicBezTo>
                <a:cubicBezTo>
                  <a:pt x="37" y="0"/>
                  <a:pt x="45" y="4"/>
                  <a:pt x="48" y="12"/>
                </a:cubicBezTo>
                <a:cubicBezTo>
                  <a:pt x="49" y="10"/>
                  <a:pt x="52" y="9"/>
                  <a:pt x="54" y="9"/>
                </a:cubicBezTo>
                <a:cubicBezTo>
                  <a:pt x="59" y="9"/>
                  <a:pt x="64" y="14"/>
                  <a:pt x="64" y="19"/>
                </a:cubicBezTo>
                <a:cubicBezTo>
                  <a:pt x="64" y="21"/>
                  <a:pt x="63" y="23"/>
                  <a:pt x="62" y="24"/>
                </a:cubicBezTo>
                <a:cubicBezTo>
                  <a:pt x="69" y="26"/>
                  <a:pt x="73" y="32"/>
                  <a:pt x="73" y="38"/>
                </a:cubicBezTo>
                <a:cubicBezTo>
                  <a:pt x="73" y="46"/>
                  <a:pt x="67" y="53"/>
                  <a:pt x="59" y="53"/>
                </a:cubicBezTo>
                <a:close/>
                <a:moveTo>
                  <a:pt x="49" y="27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9"/>
                  <a:pt x="21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3"/>
                  <a:pt x="30" y="43"/>
                  <a:pt x="31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9" y="43"/>
                  <a:pt x="39" y="43"/>
                  <a:pt x="39" y="42"/>
                </a:cubicBezTo>
                <a:cubicBezTo>
                  <a:pt x="39" y="29"/>
                  <a:pt x="39" y="29"/>
                  <a:pt x="39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49" y="29"/>
                  <a:pt x="49" y="28"/>
                  <a:pt x="49" y="27"/>
                </a:cubicBezTo>
                <a:cubicBezTo>
                  <a:pt x="49" y="27"/>
                  <a:pt x="49" y="27"/>
                  <a:pt x="49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8916" tIns="44458" rIns="88916" bIns="44458" numCol="1" anchor="t" anchorCtr="0" compatLnSpc="1"/>
          <a:lstStyle/>
          <a:p>
            <a:pPr>
              <a:lnSpc>
                <a:spcPct val="120000"/>
              </a:lnSpc>
            </a:pPr>
            <a:endParaRPr 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Freeform 122"/>
          <p:cNvSpPr>
            <a:spLocks noEditPoints="1"/>
          </p:cNvSpPr>
          <p:nvPr/>
        </p:nvSpPr>
        <p:spPr bwMode="auto">
          <a:xfrm>
            <a:off x="5310867" y="3735632"/>
            <a:ext cx="267465" cy="512918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8916" tIns="44458" rIns="88916" bIns="44458" numCol="1" anchor="t" anchorCtr="0" compatLnSpc="1"/>
          <a:lstStyle/>
          <a:p>
            <a:pPr>
              <a:lnSpc>
                <a:spcPct val="120000"/>
              </a:lnSpc>
            </a:pPr>
            <a:endParaRPr 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Freeform 66"/>
          <p:cNvSpPr>
            <a:spLocks noEditPoints="1"/>
          </p:cNvSpPr>
          <p:nvPr/>
        </p:nvSpPr>
        <p:spPr bwMode="auto">
          <a:xfrm>
            <a:off x="6971154" y="3769963"/>
            <a:ext cx="442189" cy="457332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8916" tIns="44458" rIns="88916" bIns="44458" numCol="1" anchor="t" anchorCtr="0" compatLnSpc="1"/>
          <a:lstStyle/>
          <a:p>
            <a:pPr>
              <a:lnSpc>
                <a:spcPct val="120000"/>
              </a:lnSpc>
            </a:pPr>
            <a:endParaRPr 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7554" y="364536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亮 点</a:t>
            </a:r>
          </a:p>
        </p:txBody>
      </p:sp>
      <p:grpSp>
        <p:nvGrpSpPr>
          <p:cNvPr id="2" name="Group 279"/>
          <p:cNvGrpSpPr/>
          <p:nvPr/>
        </p:nvGrpSpPr>
        <p:grpSpPr>
          <a:xfrm>
            <a:off x="7039791" y="3711696"/>
            <a:ext cx="482571" cy="643458"/>
            <a:chOff x="846989" y="1401020"/>
            <a:chExt cx="877416" cy="877416"/>
          </a:xfrm>
          <a:effectLst/>
        </p:grpSpPr>
        <p:sp>
          <p:nvSpPr>
            <p:cNvPr id="3" name="Teardrop 35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Oval 3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Chord 46"/>
          <p:cNvSpPr/>
          <p:nvPr/>
        </p:nvSpPr>
        <p:spPr>
          <a:xfrm rot="6745650">
            <a:off x="3354829" y="4990647"/>
            <a:ext cx="2205533" cy="1654059"/>
          </a:xfrm>
          <a:prstGeom prst="chord">
            <a:avLst>
              <a:gd name="adj1" fmla="val 4058279"/>
              <a:gd name="adj2" fmla="val 148461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Chord 49"/>
          <p:cNvSpPr/>
          <p:nvPr/>
        </p:nvSpPr>
        <p:spPr>
          <a:xfrm rot="6745650">
            <a:off x="6178157" y="4990647"/>
            <a:ext cx="2205533" cy="1654059"/>
          </a:xfrm>
          <a:prstGeom prst="chord">
            <a:avLst>
              <a:gd name="adj1" fmla="val 4058279"/>
              <a:gd name="adj2" fmla="val 148461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1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Group 279"/>
          <p:cNvGrpSpPr/>
          <p:nvPr/>
        </p:nvGrpSpPr>
        <p:grpSpPr>
          <a:xfrm>
            <a:off x="1710081" y="3711093"/>
            <a:ext cx="482571" cy="643458"/>
            <a:chOff x="846989" y="1401020"/>
            <a:chExt cx="877416" cy="877416"/>
          </a:xfrm>
          <a:effectLst/>
        </p:grpSpPr>
        <p:sp>
          <p:nvSpPr>
            <p:cNvPr id="14" name="Teardrop 35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3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59" y="517812"/>
            <a:ext cx="3623282" cy="2898544"/>
          </a:xfrm>
          <a:prstGeom prst="hexagon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36054" y="4864624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声 音</a:t>
            </a:r>
          </a:p>
        </p:txBody>
      </p:sp>
      <p:sp>
        <p:nvSpPr>
          <p:cNvPr id="18" name="矩形 17"/>
          <p:cNvSpPr/>
          <p:nvPr/>
        </p:nvSpPr>
        <p:spPr>
          <a:xfrm>
            <a:off x="3442639" y="4864624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身 体</a:t>
            </a:r>
          </a:p>
        </p:txBody>
      </p:sp>
      <p:sp>
        <p:nvSpPr>
          <p:cNvPr id="19" name="矩形 18"/>
          <p:cNvSpPr/>
          <p:nvPr/>
        </p:nvSpPr>
        <p:spPr>
          <a:xfrm>
            <a:off x="6266216" y="4864624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道 具</a:t>
            </a:r>
          </a:p>
        </p:txBody>
      </p:sp>
      <p:sp>
        <p:nvSpPr>
          <p:cNvPr id="20" name="椭圆 19"/>
          <p:cNvSpPr/>
          <p:nvPr/>
        </p:nvSpPr>
        <p:spPr bwMode="auto">
          <a:xfrm>
            <a:off x="376619" y="518109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40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56" grpId="0" bldLvl="0" animBg="1"/>
      <p:bldP spid="57" grpId="0" bldLvl="0" animBg="1"/>
      <p:bldP spid="58" grpId="0" bldLvl="0" animBg="1"/>
      <p:bldP spid="7" grpId="0" bldLvl="0" animBg="1"/>
      <p:bldP spid="1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217445" y="3112349"/>
            <a:ext cx="1404742" cy="1873092"/>
            <a:chOff x="1969562" y="1927536"/>
            <a:chExt cx="1687296" cy="16872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1969562" y="1927536"/>
              <a:ext cx="1687296" cy="16872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 Placeholder 33"/>
            <p:cNvSpPr txBox="1"/>
            <p:nvPr/>
          </p:nvSpPr>
          <p:spPr>
            <a:xfrm>
              <a:off x="2196579" y="2408465"/>
              <a:ext cx="1232356" cy="203073"/>
            </a:xfrm>
            <a:prstGeom prst="rect">
              <a:avLst/>
            </a:prstGeom>
            <a:no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zh-CN" altLang="en-AU" sz="2200" dirty="0">
                  <a:solidFill>
                    <a:schemeClr val="bg1"/>
                  </a:solidFill>
                  <a:latin typeface="Arial" panose="020B0604020202020204" pitchFamily="34" charset="0"/>
                  <a:ea typeface="方正正粗黑简体" panose="02000000000000000000" pitchFamily="2" charset="-122"/>
                  <a:sym typeface="Arial" panose="020B0604020202020204" pitchFamily="34" charset="0"/>
                </a:rPr>
                <a:t>有快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zh-CN" altLang="en-AU" sz="2200" dirty="0">
                  <a:solidFill>
                    <a:schemeClr val="bg1"/>
                  </a:solidFill>
                  <a:latin typeface="Arial" panose="020B0604020202020204" pitchFamily="34" charset="0"/>
                  <a:ea typeface="方正正粗黑简体" panose="02000000000000000000" pitchFamily="2" charset="-122"/>
                  <a:sym typeface="Arial" panose="020B0604020202020204" pitchFamily="34" charset="0"/>
                </a:rPr>
                <a:t>有慢</a:t>
              </a:r>
            </a:p>
          </p:txBody>
        </p:sp>
      </p:grpSp>
      <p:sp>
        <p:nvSpPr>
          <p:cNvPr id="53" name="Oval 52"/>
          <p:cNvSpPr>
            <a:spLocks noChangeAspect="1"/>
          </p:cNvSpPr>
          <p:nvPr/>
        </p:nvSpPr>
        <p:spPr>
          <a:xfrm>
            <a:off x="5175417" y="1772816"/>
            <a:ext cx="1404789" cy="18731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801" tIns="38401" rIns="76801" bIns="38401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2123728" y="1865790"/>
            <a:ext cx="1093776" cy="14584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有高</a:t>
            </a:r>
          </a:p>
          <a:p>
            <a:pPr algn="ctr"/>
            <a:r>
              <a:rPr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有低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598332" y="417557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0680" y="292528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声音</a:t>
            </a:r>
          </a:p>
        </p:txBody>
      </p:sp>
      <p:sp>
        <p:nvSpPr>
          <p:cNvPr id="10" name="Text Placeholder 33"/>
          <p:cNvSpPr txBox="1"/>
          <p:nvPr/>
        </p:nvSpPr>
        <p:spPr>
          <a:xfrm>
            <a:off x="5354233" y="2291230"/>
            <a:ext cx="1046706" cy="239037"/>
          </a:xfrm>
          <a:prstGeom prst="rect">
            <a:avLst/>
          </a:prstGeom>
          <a:noFill/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AU" sz="2200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有轻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AU" sz="2200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有重</a:t>
            </a:r>
          </a:p>
        </p:txBody>
      </p:sp>
    </p:spTree>
    <p:extLst>
      <p:ext uri="{BB962C8B-B14F-4D97-AF65-F5344CB8AC3E}">
        <p14:creationId xmlns:p14="http://schemas.microsoft.com/office/powerpoint/2010/main" val="12017851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0680" y="260648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身体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598332" y="417557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79712" y="1844824"/>
            <a:ext cx="5285006" cy="1766304"/>
          </a:xfrm>
          <a:prstGeom prst="rect">
            <a:avLst/>
          </a:prstGeom>
          <a:noFill/>
        </p:spPr>
        <p:txBody>
          <a:bodyPr vert="horz" wrap="square" lIns="72823" tIns="36411" rIns="72823" bIns="36411" rtlCol="0">
            <a:spAutoFit/>
          </a:bodyPr>
          <a:lstStyle/>
          <a:p>
            <a:pPr defTabSz="970465"/>
            <a:r>
              <a:rPr lang="en-US" altLang="zh-CN" sz="1900" kern="0" dirty="0">
                <a:solidFill>
                  <a:srgbClr val="14A1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200" kern="0" dirty="0">
                <a:solidFill>
                  <a:srgbClr val="14A1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身体姿态，有些动作是可以加强你演讲的表现力的，但是肢体动作不能太过夸张，不能像歌手一样在舞台上来回蹿动，站在舞台的中间，自然的说出来就是最好的。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2600954863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598332" y="417557"/>
            <a:ext cx="380436" cy="505770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lIns="72823" tIns="36411" rIns="72823" bIns="36411" anchor="ctr"/>
          <a:lstStyle/>
          <a:p>
            <a:pPr defTabSz="879942">
              <a:defRPr/>
            </a:pPr>
            <a:endParaRPr lang="zh-CN" altLang="en-US" sz="1900" kern="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0680" y="260648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道具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0658" y="2109182"/>
            <a:ext cx="5242560" cy="750642"/>
          </a:xfrm>
          <a:prstGeom prst="rect">
            <a:avLst/>
          </a:prstGeom>
          <a:noFill/>
        </p:spPr>
        <p:txBody>
          <a:bodyPr vert="horz" wrap="square" lIns="72823" tIns="36411" rIns="72823" bIns="36411" rtlCol="0">
            <a:spAutoFit/>
          </a:bodyPr>
          <a:lstStyle/>
          <a:p>
            <a:pPr defTabSz="970465"/>
            <a:r>
              <a:rPr sz="2200" kern="0" dirty="0">
                <a:solidFill>
                  <a:srgbClr val="14A1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道具是吸引听众的杀手锏</a:t>
            </a:r>
            <a:r>
              <a:rPr lang="zh-CN" altLang="en-US" sz="2200" kern="0" dirty="0">
                <a:solidFill>
                  <a:srgbClr val="14A1C6"/>
                </a:solidFill>
                <a:latin typeface="微软雅黑" panose="020B0503020204020204" pitchFamily="34" charset="-122"/>
              </a:rPr>
              <a:t>，</a:t>
            </a:r>
          </a:p>
          <a:p>
            <a:pPr defTabSz="970465"/>
            <a:r>
              <a:rPr lang="zh-CN" altLang="en-US" sz="2200" kern="0" dirty="0">
                <a:solidFill>
                  <a:srgbClr val="14A1C6"/>
                </a:solidFill>
                <a:latin typeface="微软雅黑" panose="020B0503020204020204" pitchFamily="34" charset="-122"/>
              </a:rPr>
              <a:t>能够调动听众的好奇心。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01" y="1455895"/>
            <a:ext cx="4449628" cy="3946210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419307671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48737" y="179227"/>
            <a:ext cx="3138676" cy="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互动技巧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8" name="直接连接符 12"/>
          <p:cNvCxnSpPr>
            <a:cxnSpLocks noChangeShapeType="1"/>
          </p:cNvCxnSpPr>
          <p:nvPr/>
        </p:nvCxnSpPr>
        <p:spPr bwMode="auto">
          <a:xfrm>
            <a:off x="2725331" y="702564"/>
            <a:ext cx="4626595" cy="356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文本框 29"/>
          <p:cNvSpPr txBox="1"/>
          <p:nvPr/>
        </p:nvSpPr>
        <p:spPr>
          <a:xfrm>
            <a:off x="1547664" y="2493213"/>
            <a:ext cx="518615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大互动技巧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2534266" y="1375323"/>
            <a:ext cx="13023" cy="44113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9" idx="3"/>
          </p:cNvCxnSpPr>
          <p:nvPr/>
        </p:nvCxnSpPr>
        <p:spPr>
          <a:xfrm>
            <a:off x="2066279" y="3401154"/>
            <a:ext cx="467987" cy="6155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534266" y="1388971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543518" y="5786651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547908" y="5235207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548296" y="3996089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548295" y="4666380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540777" y="3345044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2534265" y="2641724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548297" y="1999903"/>
            <a:ext cx="8008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38"/>
          <p:cNvSpPr txBox="1"/>
          <p:nvPr/>
        </p:nvSpPr>
        <p:spPr>
          <a:xfrm>
            <a:off x="3348731" y="1178549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设问</a:t>
            </a:r>
          </a:p>
        </p:txBody>
      </p:sp>
      <p:sp>
        <p:nvSpPr>
          <p:cNvPr id="82" name="文本框 39"/>
          <p:cNvSpPr txBox="1"/>
          <p:nvPr/>
        </p:nvSpPr>
        <p:spPr>
          <a:xfrm>
            <a:off x="3348111" y="5658565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游戏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文本框 40"/>
          <p:cNvSpPr txBox="1"/>
          <p:nvPr/>
        </p:nvSpPr>
        <p:spPr>
          <a:xfrm>
            <a:off x="3348111" y="5042484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角色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4" name="文本框 41"/>
          <p:cNvSpPr txBox="1"/>
          <p:nvPr/>
        </p:nvSpPr>
        <p:spPr>
          <a:xfrm>
            <a:off x="3348111" y="4412755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个案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5" name="文本框 42"/>
          <p:cNvSpPr txBox="1"/>
          <p:nvPr/>
        </p:nvSpPr>
        <p:spPr>
          <a:xfrm>
            <a:off x="3348111" y="3750390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研讨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6" name="文本框 43"/>
          <p:cNvSpPr txBox="1"/>
          <p:nvPr/>
        </p:nvSpPr>
        <p:spPr>
          <a:xfrm>
            <a:off x="3348111" y="3105810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举手</a:t>
            </a:r>
          </a:p>
        </p:txBody>
      </p:sp>
      <p:sp>
        <p:nvSpPr>
          <p:cNvPr id="87" name="文本框 44"/>
          <p:cNvSpPr txBox="1"/>
          <p:nvPr/>
        </p:nvSpPr>
        <p:spPr>
          <a:xfrm>
            <a:off x="3339614" y="2462171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引导</a:t>
            </a:r>
          </a:p>
        </p:txBody>
      </p:sp>
      <p:sp>
        <p:nvSpPr>
          <p:cNvPr id="88" name="文本框 45"/>
          <p:cNvSpPr txBox="1"/>
          <p:nvPr/>
        </p:nvSpPr>
        <p:spPr>
          <a:xfrm>
            <a:off x="3348731" y="1820360"/>
            <a:ext cx="736738" cy="46827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疑问</a:t>
            </a:r>
          </a:p>
        </p:txBody>
      </p:sp>
    </p:spTree>
    <p:extLst>
      <p:ext uri="{BB962C8B-B14F-4D97-AF65-F5344CB8AC3E}">
        <p14:creationId xmlns:p14="http://schemas.microsoft.com/office/powerpoint/2010/main" val="195699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502045" y="1448342"/>
            <a:ext cx="8328795" cy="519809"/>
          </a:xfrm>
          <a:prstGeom prst="rect">
            <a:avLst/>
          </a:prstGeom>
          <a:noFill/>
        </p:spPr>
        <p:txBody>
          <a:bodyPr wrap="none" lIns="72823" tIns="36411" rIns="72823" bIns="36411" rtlCol="0">
            <a:spAutoFit/>
          </a:bodyPr>
          <a:lstStyle/>
          <a:p>
            <a:pPr marL="0" lvl="1"/>
            <a:r>
              <a:rPr lang="zh-CN" altLang="en-US" sz="29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请问下列哪位小伙伴，能够获得更好的职业发展？</a:t>
            </a:r>
          </a:p>
        </p:txBody>
      </p:sp>
      <p:sp>
        <p:nvSpPr>
          <p:cNvPr id="21" name="文本框 9"/>
          <p:cNvSpPr txBox="1"/>
          <p:nvPr/>
        </p:nvSpPr>
        <p:spPr>
          <a:xfrm>
            <a:off x="502130" y="2566783"/>
            <a:ext cx="7516594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171" lvl="1" indent="-192171">
              <a:buFont typeface="Wingdings" panose="05000000000000000000" pitchFamily="2" charset="2"/>
              <a:buChar char="l"/>
            </a:pPr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A. 小A专业技能超强，工作勤勤恳恳，效率也不低，但就是“嘴笨”，不太会讲话，不知如何传达自己的想法。</a:t>
            </a:r>
          </a:p>
        </p:txBody>
      </p:sp>
      <p:sp>
        <p:nvSpPr>
          <p:cNvPr id="5" name="文本框 9"/>
          <p:cNvSpPr txBox="1"/>
          <p:nvPr/>
        </p:nvSpPr>
        <p:spPr>
          <a:xfrm>
            <a:off x="502130" y="3778223"/>
            <a:ext cx="7516594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171" lvl="1" indent="-192171">
              <a:buFont typeface="Wingdings" panose="05000000000000000000" pitchFamily="2" charset="2"/>
              <a:buChar char="l"/>
            </a:pPr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B. 小B技能平平，工作产出虽不如小A但也不差，但就是会“说话”，会表达，知道如何把自己的想法传达到对方的脑子里。</a:t>
            </a:r>
          </a:p>
        </p:txBody>
      </p:sp>
      <p:sp>
        <p:nvSpPr>
          <p:cNvPr id="6" name="文本框 9"/>
          <p:cNvSpPr txBox="1"/>
          <p:nvPr/>
        </p:nvSpPr>
        <p:spPr>
          <a:xfrm>
            <a:off x="502130" y="5108277"/>
            <a:ext cx="751659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171" lvl="1" indent="-192171">
              <a:buFont typeface="Wingdings" panose="05000000000000000000" pitchFamily="2" charset="2"/>
              <a:buChar char="l"/>
            </a:pPr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C. 小C专业技能高超，工作产出高，效率高，还会讲话，会传达思想。</a:t>
            </a:r>
          </a:p>
        </p:txBody>
      </p:sp>
    </p:spTree>
    <p:extLst>
      <p:ext uri="{BB962C8B-B14F-4D97-AF65-F5344CB8AC3E}">
        <p14:creationId xmlns:p14="http://schemas.microsoft.com/office/powerpoint/2010/main" val="76598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 bwMode="auto">
          <a:xfrm>
            <a:off x="3608440" y="3712633"/>
            <a:ext cx="1993791" cy="2652184"/>
          </a:xfrm>
          <a:custGeom>
            <a:avLst/>
            <a:gdLst>
              <a:gd name="T0" fmla="*/ 627 w 1256"/>
              <a:gd name="T1" fmla="*/ 0 h 1253"/>
              <a:gd name="T2" fmla="*/ 1256 w 1256"/>
              <a:gd name="T3" fmla="*/ 626 h 1253"/>
              <a:gd name="T4" fmla="*/ 627 w 1256"/>
              <a:gd name="T5" fmla="*/ 1253 h 1253"/>
              <a:gd name="T6" fmla="*/ 0 w 1256"/>
              <a:gd name="T7" fmla="*/ 626 h 1253"/>
              <a:gd name="T8" fmla="*/ 627 w 1256"/>
              <a:gd name="T9" fmla="*/ 0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" h="1253">
                <a:moveTo>
                  <a:pt x="627" y="0"/>
                </a:moveTo>
                <a:lnTo>
                  <a:pt x="1256" y="626"/>
                </a:lnTo>
                <a:lnTo>
                  <a:pt x="627" y="1253"/>
                </a:lnTo>
                <a:lnTo>
                  <a:pt x="0" y="626"/>
                </a:lnTo>
                <a:lnTo>
                  <a:pt x="62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02401" tIns="51201" rIns="102401" bIns="51201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4097364" y="2135717"/>
            <a:ext cx="1012769" cy="1348317"/>
          </a:xfrm>
          <a:custGeom>
            <a:avLst/>
            <a:gdLst>
              <a:gd name="T0" fmla="*/ 319 w 638"/>
              <a:gd name="T1" fmla="*/ 0 h 637"/>
              <a:gd name="T2" fmla="*/ 638 w 638"/>
              <a:gd name="T3" fmla="*/ 319 h 637"/>
              <a:gd name="T4" fmla="*/ 319 w 638"/>
              <a:gd name="T5" fmla="*/ 637 h 637"/>
              <a:gd name="T6" fmla="*/ 0 w 638"/>
              <a:gd name="T7" fmla="*/ 319 h 637"/>
              <a:gd name="T8" fmla="*/ 319 w 638"/>
              <a:gd name="T9" fmla="*/ 0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637">
                <a:moveTo>
                  <a:pt x="319" y="0"/>
                </a:moveTo>
                <a:lnTo>
                  <a:pt x="638" y="319"/>
                </a:lnTo>
                <a:lnTo>
                  <a:pt x="319" y="637"/>
                </a:lnTo>
                <a:lnTo>
                  <a:pt x="0" y="319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02401" tIns="51201" rIns="102401" bIns="51201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5151407" y="2512484"/>
            <a:ext cx="450825" cy="596900"/>
          </a:xfrm>
          <a:custGeom>
            <a:avLst/>
            <a:gdLst>
              <a:gd name="T0" fmla="*/ 143 w 284"/>
              <a:gd name="T1" fmla="*/ 0 h 282"/>
              <a:gd name="T2" fmla="*/ 284 w 284"/>
              <a:gd name="T3" fmla="*/ 141 h 282"/>
              <a:gd name="T4" fmla="*/ 143 w 284"/>
              <a:gd name="T5" fmla="*/ 282 h 282"/>
              <a:gd name="T6" fmla="*/ 0 w 284"/>
              <a:gd name="T7" fmla="*/ 141 h 282"/>
              <a:gd name="T8" fmla="*/ 143 w 284"/>
              <a:gd name="T9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282">
                <a:moveTo>
                  <a:pt x="143" y="0"/>
                </a:moveTo>
                <a:lnTo>
                  <a:pt x="284" y="141"/>
                </a:lnTo>
                <a:lnTo>
                  <a:pt x="143" y="282"/>
                </a:lnTo>
                <a:lnTo>
                  <a:pt x="0" y="141"/>
                </a:lnTo>
                <a:lnTo>
                  <a:pt x="1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102401" tIns="51201" rIns="102401" bIns="51201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-42610" y="2116"/>
            <a:ext cx="4597148" cy="6862235"/>
          </a:xfrm>
          <a:custGeom>
            <a:avLst/>
            <a:gdLst>
              <a:gd name="T0" fmla="*/ 0 w 2896"/>
              <a:gd name="T1" fmla="*/ 0 h 3242"/>
              <a:gd name="T2" fmla="*/ 1194 w 2896"/>
              <a:gd name="T3" fmla="*/ 0 h 3242"/>
              <a:gd name="T4" fmla="*/ 2896 w 2896"/>
              <a:gd name="T5" fmla="*/ 1700 h 3242"/>
              <a:gd name="T6" fmla="*/ 1351 w 2896"/>
              <a:gd name="T7" fmla="*/ 3242 h 3242"/>
              <a:gd name="T8" fmla="*/ 0 w 2896"/>
              <a:gd name="T9" fmla="*/ 3242 h 3242"/>
              <a:gd name="T10" fmla="*/ 0 w 2896"/>
              <a:gd name="T11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6" h="3242">
                <a:moveTo>
                  <a:pt x="0" y="0"/>
                </a:moveTo>
                <a:lnTo>
                  <a:pt x="1194" y="0"/>
                </a:lnTo>
                <a:lnTo>
                  <a:pt x="2896" y="1700"/>
                </a:lnTo>
                <a:lnTo>
                  <a:pt x="1351" y="3242"/>
                </a:lnTo>
                <a:lnTo>
                  <a:pt x="0" y="324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02401" tIns="51201" rIns="102401" bIns="51201" numCol="1" anchor="t" anchorCtr="0" compatLnSpc="1"/>
          <a:lstStyle/>
          <a:p>
            <a:r>
              <a:rPr lang="en-US" altLang="zh-CN" dirty="0" smtClean="0"/>
              <a:t>                                         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63484" y="0"/>
            <a:ext cx="3380516" cy="68643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748754" y="175214"/>
            <a:ext cx="3395246" cy="639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823" tIns="36411" rIns="72823" bIns="3641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者总结了很多演讲的技巧，总的来说就是3个有：有内容、有准备、有亮点。但所有的技巧都是辅助，对我们来说，最最重要的就是做回自己，传递好自己的思想，这也是成功演讲的最大秘密。每一个看起来自然的演讲背后都是下过苦功夫的，在这个过程里你能够倒逼自己，想明白平时很模糊的道理，还能从中体会到全力以赴，完成一件事情的快感，经历过这些以后，你自己也会得到升华，这就是演讲的力量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665512" y="175414"/>
            <a:ext cx="2030237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 结</a:t>
            </a:r>
          </a:p>
        </p:txBody>
      </p:sp>
    </p:spTree>
    <p:extLst>
      <p:ext uri="{BB962C8B-B14F-4D97-AF65-F5344CB8AC3E}">
        <p14:creationId xmlns:p14="http://schemas.microsoft.com/office/powerpoint/2010/main" val="92413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80908"/>
            <a:ext cx="9144000" cy="22159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是时候做出</a:t>
            </a:r>
            <a:r>
              <a:rPr lang="zh-CN" altLang="en-US" sz="13800" b="1" dirty="0" smtClean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改变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了</a:t>
            </a:r>
            <a:endParaRPr lang="zh-CN" altLang="en-US" sz="6600" b="1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3860" y="4777988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  <a:ea typeface="微软雅黑" pitchFamily="34" charset="-122"/>
              </a:rPr>
              <a:t>18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  <a:ea typeface="微软雅黑" pitchFamily="34" charset="-122"/>
              </a:rPr>
              <a:t>分钟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  <a:ea typeface="微软雅黑" pitchFamily="34" charset="-122"/>
              </a:rPr>
              <a:t>,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  <a:ea typeface="微软雅黑" pitchFamily="34" charset="-122"/>
              </a:rPr>
              <a:t>用你的演讲改变世界</a:t>
            </a:r>
            <a:endParaRPr lang="zh-CN" altLang="en-US" sz="2800" dirty="0">
              <a:solidFill>
                <a:srgbClr val="FF0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Britannic Bold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6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2"/>
          <p:cNvCxnSpPr>
            <a:cxnSpLocks noChangeShapeType="1"/>
          </p:cNvCxnSpPr>
          <p:nvPr/>
        </p:nvCxnSpPr>
        <p:spPr bwMode="auto">
          <a:xfrm>
            <a:off x="2927443" y="776304"/>
            <a:ext cx="3469946" cy="356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组合 31"/>
          <p:cNvGrpSpPr/>
          <p:nvPr/>
        </p:nvGrpSpPr>
        <p:grpSpPr>
          <a:xfrm>
            <a:off x="1780818" y="1649982"/>
            <a:ext cx="6504089" cy="1779018"/>
            <a:chOff x="2020462" y="4408432"/>
            <a:chExt cx="8554319" cy="147658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3188" y="4435933"/>
              <a:ext cx="1881593" cy="144908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462" y="4408432"/>
              <a:ext cx="1676634" cy="1476581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096" y="4408432"/>
              <a:ext cx="1549489" cy="1476581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992" y="4408432"/>
              <a:ext cx="1889532" cy="147658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24" y="4435932"/>
              <a:ext cx="1562318" cy="1449081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540002" y="3434079"/>
            <a:ext cx="8280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公司宣传</a:t>
            </a:r>
            <a:r>
              <a:rPr lang="zh-CN" altLang="en-US" sz="28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sz="2800" b="1" dirty="0" smtClean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员工激励 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凝聚团队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sz="2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统一观点</a:t>
            </a:r>
            <a:r>
              <a:rPr lang="zh-CN" altLang="en-US" sz="2800" b="1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 smtClean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主持会议 </a:t>
            </a: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会议营销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经验分享 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工作总结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员工培训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自我介绍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商务谈判  </a:t>
            </a:r>
            <a:r>
              <a:rPr lang="zh-CN" alt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求婚告白</a:t>
            </a:r>
            <a:endParaRPr lang="zh-CN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13777" y="4282636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9688" y="3435168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9688" y="2588155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9688" y="1722853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文本框 60"/>
          <p:cNvSpPr>
            <a:spLocks noChangeArrowheads="1"/>
          </p:cNvSpPr>
          <p:nvPr/>
        </p:nvSpPr>
        <p:spPr bwMode="auto">
          <a:xfrm>
            <a:off x="68468" y="1072014"/>
            <a:ext cx="943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Britannic Bold" panose="020B0903060703020204" pitchFamily="34" charset="0"/>
              </a:rPr>
              <a:t>我与讲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Britannic Bold" panose="020B0903060703020204" pitchFamily="34" charset="0"/>
            </a:endParaRPr>
          </a:p>
        </p:txBody>
      </p:sp>
      <p:sp>
        <p:nvSpPr>
          <p:cNvPr id="47" name="矩形 6"/>
          <p:cNvSpPr>
            <a:spLocks noChangeArrowheads="1"/>
          </p:cNvSpPr>
          <p:nvPr/>
        </p:nvSpPr>
        <p:spPr bwMode="auto">
          <a:xfrm>
            <a:off x="12759" y="5138474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文本框 10"/>
          <p:cNvSpPr txBox="1">
            <a:spLocks noChangeArrowheads="1"/>
          </p:cNvSpPr>
          <p:nvPr/>
        </p:nvSpPr>
        <p:spPr bwMode="auto">
          <a:xfrm>
            <a:off x="2553289" y="283565"/>
            <a:ext cx="4034935" cy="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为什么要会演讲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0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2"/>
          <p:cNvCxnSpPr>
            <a:cxnSpLocks noChangeShapeType="1"/>
          </p:cNvCxnSpPr>
          <p:nvPr/>
        </p:nvCxnSpPr>
        <p:spPr bwMode="auto">
          <a:xfrm>
            <a:off x="2927443" y="776304"/>
            <a:ext cx="3469946" cy="356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4662417" y="2598467"/>
            <a:ext cx="4158056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i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3200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人才不一定有</a:t>
            </a:r>
            <a:r>
              <a:rPr lang="zh-CN" altLang="en-US" sz="3200" b="1" i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口才</a:t>
            </a:r>
            <a:endParaRPr lang="en-US" altLang="zh-CN" sz="3200" b="1" i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spcBef>
                <a:spcPct val="20000"/>
              </a:spcBef>
            </a:pPr>
            <a:endParaRPr lang="zh-CN" altLang="en-US" sz="3200" b="1" i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3200" b="1" i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有</a:t>
            </a:r>
            <a:r>
              <a:rPr lang="zh-CN" altLang="en-US" sz="3200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口才一定是人才</a:t>
            </a:r>
          </a:p>
        </p:txBody>
      </p:sp>
      <p:pic>
        <p:nvPicPr>
          <p:cNvPr id="8" name="图片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3671">
            <a:off x="1477655" y="2373530"/>
            <a:ext cx="3436144" cy="2864358"/>
          </a:xfrm>
          <a:prstGeom prst="rect">
            <a:avLst/>
          </a:prstGeom>
        </p:spPr>
      </p:pic>
      <p:sp>
        <p:nvSpPr>
          <p:cNvPr id="36" name="矩形 6"/>
          <p:cNvSpPr>
            <a:spLocks noChangeArrowheads="1"/>
          </p:cNvSpPr>
          <p:nvPr/>
        </p:nvSpPr>
        <p:spPr bwMode="auto">
          <a:xfrm>
            <a:off x="13777" y="4282636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9688" y="3435168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9688" y="1722853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文本框 60"/>
          <p:cNvSpPr>
            <a:spLocks noChangeArrowheads="1"/>
          </p:cNvSpPr>
          <p:nvPr/>
        </p:nvSpPr>
        <p:spPr bwMode="auto">
          <a:xfrm>
            <a:off x="68468" y="1072014"/>
            <a:ext cx="943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Britannic Bold" panose="020B0903060703020204" pitchFamily="34" charset="0"/>
              </a:rPr>
              <a:t>我与演讲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Britannic Bold" panose="020B0903060703020204" pitchFamily="34" charset="0"/>
            </a:endParaRPr>
          </a:p>
        </p:txBody>
      </p:sp>
      <p:sp>
        <p:nvSpPr>
          <p:cNvPr id="41" name="矩形 6"/>
          <p:cNvSpPr>
            <a:spLocks noChangeArrowheads="1"/>
          </p:cNvSpPr>
          <p:nvPr/>
        </p:nvSpPr>
        <p:spPr bwMode="auto">
          <a:xfrm>
            <a:off x="12759" y="5138474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0"/>
          <p:cNvSpPr txBox="1">
            <a:spLocks noChangeArrowheads="1"/>
          </p:cNvSpPr>
          <p:nvPr/>
        </p:nvSpPr>
        <p:spPr bwMode="auto">
          <a:xfrm>
            <a:off x="2553289" y="283565"/>
            <a:ext cx="4034935" cy="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为什么要会演讲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6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27584" y="828001"/>
            <a:ext cx="415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i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演讲难吗？</a:t>
            </a:r>
            <a:endParaRPr lang="en-US" altLang="zh-CN" sz="3200" b="1" i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矩形 6"/>
          <p:cNvSpPr>
            <a:spLocks noChangeArrowheads="1"/>
          </p:cNvSpPr>
          <p:nvPr/>
        </p:nvSpPr>
        <p:spPr bwMode="auto">
          <a:xfrm>
            <a:off x="13777" y="4282636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9688" y="3435168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9688" y="1722853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文本框 60"/>
          <p:cNvSpPr>
            <a:spLocks noChangeArrowheads="1"/>
          </p:cNvSpPr>
          <p:nvPr/>
        </p:nvSpPr>
        <p:spPr bwMode="auto">
          <a:xfrm>
            <a:off x="68468" y="1072014"/>
            <a:ext cx="943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Britannic Bold" panose="020B0903060703020204" pitchFamily="34" charset="0"/>
              </a:rPr>
              <a:t>我与演讲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Britannic Bold" panose="020B0903060703020204" pitchFamily="34" charset="0"/>
            </a:endParaRPr>
          </a:p>
        </p:txBody>
      </p:sp>
      <p:sp>
        <p:nvSpPr>
          <p:cNvPr id="41" name="矩形 6"/>
          <p:cNvSpPr>
            <a:spLocks noChangeArrowheads="1"/>
          </p:cNvSpPr>
          <p:nvPr/>
        </p:nvSpPr>
        <p:spPr bwMode="auto">
          <a:xfrm>
            <a:off x="12759" y="5138474"/>
            <a:ext cx="994145" cy="79990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文本框 20"/>
          <p:cNvSpPr txBox="1"/>
          <p:nvPr/>
        </p:nvSpPr>
        <p:spPr>
          <a:xfrm>
            <a:off x="971600" y="3356992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i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</a:t>
            </a:r>
            <a:r>
              <a:rPr lang="zh-CN" altLang="en-US" sz="3200" b="1" i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准备一次成功的演讲？</a:t>
            </a:r>
            <a:endParaRPr lang="en-US" altLang="zh-CN" sz="3200" b="1" i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691680" y="1556792"/>
            <a:ext cx="6552728" cy="138499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如果你知道如何在饭桌上对着一群朋友讲话，那么你就知道如何发表公共演讲</a:t>
            </a:r>
            <a:endParaRPr lang="en-US" altLang="zh-CN" sz="2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1844080" y="4149080"/>
            <a:ext cx="6552728" cy="20313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如成功的演讲并没有一种固定的模式，因为知识的海洋浩瀚无边，而演讲者和观众来自完全不同的领域</a:t>
            </a:r>
            <a:endParaRPr lang="en-US" altLang="zh-CN" sz="2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1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>
            <a:spLocks noChangeArrowheads="1"/>
          </p:cNvSpPr>
          <p:nvPr/>
        </p:nvSpPr>
        <p:spPr bwMode="auto">
          <a:xfrm>
            <a:off x="2962510" y="2268418"/>
            <a:ext cx="3409690" cy="412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2823" tIns="36411" rIns="72823" bIns="36411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有内容</a:t>
            </a:r>
          </a:p>
        </p:txBody>
      </p:sp>
      <p:sp>
        <p:nvSpPr>
          <p:cNvPr id="9" name="TextBox 14"/>
          <p:cNvSpPr>
            <a:spLocks noChangeArrowheads="1"/>
          </p:cNvSpPr>
          <p:nvPr/>
        </p:nvSpPr>
        <p:spPr bwMode="auto">
          <a:xfrm>
            <a:off x="2962510" y="3007920"/>
            <a:ext cx="3409690" cy="412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2823" tIns="36411" rIns="72823" bIns="36411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有准备</a:t>
            </a:r>
          </a:p>
        </p:txBody>
      </p:sp>
      <p:sp>
        <p:nvSpPr>
          <p:cNvPr id="10" name="TextBox 15"/>
          <p:cNvSpPr>
            <a:spLocks noChangeArrowheads="1"/>
          </p:cNvSpPr>
          <p:nvPr/>
        </p:nvSpPr>
        <p:spPr bwMode="auto">
          <a:xfrm>
            <a:off x="2962510" y="3747421"/>
            <a:ext cx="3409690" cy="412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72823" tIns="36411" rIns="72823" bIns="36411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有亮点</a:t>
            </a:r>
          </a:p>
        </p:txBody>
      </p:sp>
      <p:sp>
        <p:nvSpPr>
          <p:cNvPr id="12" name="五边形 2"/>
          <p:cNvSpPr>
            <a:spLocks noChangeArrowheads="1"/>
          </p:cNvSpPr>
          <p:nvPr/>
        </p:nvSpPr>
        <p:spPr bwMode="auto">
          <a:xfrm>
            <a:off x="2485268" y="2268416"/>
            <a:ext cx="647425" cy="461792"/>
          </a:xfrm>
          <a:prstGeom prst="homePlate">
            <a:avLst>
              <a:gd name="adj" fmla="val 46735"/>
            </a:avLst>
          </a:prstGeom>
          <a:solidFill>
            <a:schemeClr val="accent1"/>
          </a:solidFill>
          <a:ln>
            <a:noFill/>
          </a:ln>
        </p:spPr>
        <p:txBody>
          <a:bodyPr lIns="72823" tIns="36411" rIns="72823" bIns="36411" anchor="ctr"/>
          <a:lstStyle/>
          <a:p>
            <a:pPr algn="ctr"/>
            <a:endParaRPr lang="zh-CN" altLang="zh-CN" sz="16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五边形 19"/>
          <p:cNvSpPr>
            <a:spLocks noChangeArrowheads="1"/>
          </p:cNvSpPr>
          <p:nvPr/>
        </p:nvSpPr>
        <p:spPr bwMode="auto">
          <a:xfrm>
            <a:off x="2485268" y="3007917"/>
            <a:ext cx="647425" cy="461792"/>
          </a:xfrm>
          <a:prstGeom prst="homePlate">
            <a:avLst>
              <a:gd name="adj" fmla="val 46735"/>
            </a:avLst>
          </a:prstGeom>
          <a:solidFill>
            <a:schemeClr val="accent1"/>
          </a:solidFill>
          <a:ln>
            <a:noFill/>
          </a:ln>
        </p:spPr>
        <p:txBody>
          <a:bodyPr lIns="72823" tIns="36411" rIns="72823" bIns="36411" anchor="ctr"/>
          <a:lstStyle/>
          <a:p>
            <a:pPr algn="ctr"/>
            <a:endParaRPr lang="zh-CN" altLang="zh-CN" sz="16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五边形 20"/>
          <p:cNvSpPr>
            <a:spLocks noChangeArrowheads="1"/>
          </p:cNvSpPr>
          <p:nvPr/>
        </p:nvSpPr>
        <p:spPr bwMode="auto">
          <a:xfrm>
            <a:off x="2485268" y="3747417"/>
            <a:ext cx="647425" cy="461792"/>
          </a:xfrm>
          <a:prstGeom prst="homePlate">
            <a:avLst>
              <a:gd name="adj" fmla="val 46735"/>
            </a:avLst>
          </a:prstGeom>
          <a:solidFill>
            <a:schemeClr val="accent1"/>
          </a:solidFill>
          <a:ln>
            <a:noFill/>
          </a:ln>
        </p:spPr>
        <p:txBody>
          <a:bodyPr lIns="72823" tIns="36411" rIns="72823" bIns="36411" anchor="ctr"/>
          <a:lstStyle/>
          <a:p>
            <a:pPr algn="ctr"/>
            <a:endParaRPr lang="zh-CN" altLang="zh-CN" sz="16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2485268" y="2184241"/>
            <a:ext cx="432403" cy="68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823" tIns="36411" rIns="72823" bIns="36411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2485268" y="2904700"/>
            <a:ext cx="432403" cy="68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823" tIns="36411" rIns="72823" bIns="36411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2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"/>
          <p:cNvSpPr>
            <a:spLocks noChangeArrowheads="1"/>
          </p:cNvSpPr>
          <p:nvPr/>
        </p:nvSpPr>
        <p:spPr bwMode="auto">
          <a:xfrm>
            <a:off x="2485268" y="3623570"/>
            <a:ext cx="432403" cy="68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823" tIns="36411" rIns="72823" bIns="36411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3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8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973720" y="2601921"/>
            <a:ext cx="215927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1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13"/>
          <p:cNvSpPr>
            <a:spLocks noChangeArrowheads="1"/>
          </p:cNvSpPr>
          <p:nvPr/>
        </p:nvSpPr>
        <p:spPr bwMode="auto">
          <a:xfrm>
            <a:off x="3419872" y="3381911"/>
            <a:ext cx="3443563" cy="565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72823" tIns="36411" rIns="72823" bIns="36411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有内容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19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655206" y="5102258"/>
            <a:ext cx="2620649" cy="798835"/>
            <a:chOff x="9263558" y="5374010"/>
            <a:chExt cx="2520001" cy="576064"/>
          </a:xfrm>
        </p:grpSpPr>
        <p:sp>
          <p:nvSpPr>
            <p:cNvPr id="43" name="TextBox 42">
              <a:hlinkClick r:id="" action="ppaction://hlinkshowjump?jump=nextslide"/>
            </p:cNvPr>
            <p:cNvSpPr txBox="1"/>
            <p:nvPr/>
          </p:nvSpPr>
          <p:spPr>
            <a:xfrm>
              <a:off x="9263558" y="5479480"/>
              <a:ext cx="2520001" cy="2774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023565">
                <a:defRPr/>
              </a:pPr>
              <a:r>
                <a:rPr lang="en-US" altLang="zh-CN" sz="1900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1900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</a:t>
              </a:r>
              <a:r>
                <a:rPr lang="zh-CN" altLang="en-US" sz="1900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</a:t>
              </a:r>
              <a:r>
                <a:rPr lang="zh-CN" altLang="en-US" sz="1900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啥呢？？？</a:t>
              </a:r>
              <a:r>
                <a:rPr lang="zh-CN" altLang="en-US" sz="19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施</a:t>
              </a:r>
              <a:endParaRPr lang="en-US" altLang="zh-CN" sz="1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9276025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>
            <a:xfrm flipV="1">
              <a:off x="9263558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sp>
        <p:nvSpPr>
          <p:cNvPr id="21" name="矩形 4"/>
          <p:cNvSpPr>
            <a:spLocks noChangeArrowheads="1"/>
          </p:cNvSpPr>
          <p:nvPr/>
        </p:nvSpPr>
        <p:spPr bwMode="auto">
          <a:xfrm>
            <a:off x="3504240" y="1437400"/>
            <a:ext cx="4352482" cy="2050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2823" tIns="36411" rIns="72823" bIns="36411">
            <a:spAutoFit/>
          </a:bodyPr>
          <a:lstStyle/>
          <a:p>
            <a:pPr defTabSz="970465">
              <a:lnSpc>
                <a:spcPct val="130000"/>
              </a:lnSpc>
              <a:spcBef>
                <a:spcPts val="159"/>
              </a:spcBef>
              <a:spcAft>
                <a:spcPts val="48"/>
              </a:spcAft>
            </a:pPr>
            <a:r>
              <a:rPr lang="zh-CN" altLang="en-US" sz="2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演讲的关键</a:t>
            </a:r>
            <a:r>
              <a:rPr lang="zh-CN" altLang="en-US" sz="25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5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70465">
              <a:lnSpc>
                <a:spcPct val="130000"/>
              </a:lnSpc>
              <a:spcBef>
                <a:spcPts val="159"/>
              </a:spcBef>
              <a:spcAft>
                <a:spcPts val="48"/>
              </a:spcAft>
            </a:pPr>
            <a:r>
              <a:rPr lang="en-US" altLang="zh-CN" sz="2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5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25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得将自己的思想提炼出来，用别人能听得懂的方式说出来。</a:t>
            </a:r>
            <a:endParaRPr lang="zh-CN" altLang="en-US" sz="2500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210856" y="4116706"/>
            <a:ext cx="933042" cy="1853872"/>
          </a:xfrm>
          <a:prstGeom prst="roundRect">
            <a:avLst>
              <a:gd name="adj" fmla="val 14445"/>
            </a:avLst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7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Rounded Rectangle 31"/>
          <p:cNvSpPr/>
          <p:nvPr/>
        </p:nvSpPr>
        <p:spPr>
          <a:xfrm>
            <a:off x="5293059" y="4116706"/>
            <a:ext cx="933042" cy="1853872"/>
          </a:xfrm>
          <a:prstGeom prst="roundRect">
            <a:avLst>
              <a:gd name="adj" fmla="val 14445"/>
            </a:avLst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7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ounded Rectangle 35"/>
          <p:cNvSpPr/>
          <p:nvPr/>
        </p:nvSpPr>
        <p:spPr>
          <a:xfrm>
            <a:off x="6375262" y="4116706"/>
            <a:ext cx="933042" cy="1853872"/>
          </a:xfrm>
          <a:prstGeom prst="roundRect">
            <a:avLst>
              <a:gd name="adj" fmla="val 14445"/>
            </a:avLst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823" tIns="36411" rIns="72823" bIns="36411" rtlCol="0" anchor="ctr"/>
          <a:lstStyle/>
          <a:p>
            <a:pPr algn="ctr">
              <a:lnSpc>
                <a:spcPct val="120000"/>
              </a:lnSpc>
            </a:pPr>
            <a:endParaRPr lang="en-US" sz="7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 Placeholder 7"/>
          <p:cNvSpPr txBox="1"/>
          <p:nvPr/>
        </p:nvSpPr>
        <p:spPr>
          <a:xfrm>
            <a:off x="4381142" y="4646514"/>
            <a:ext cx="591854" cy="627319"/>
          </a:xfrm>
          <a:prstGeom prst="rect">
            <a:avLst/>
          </a:prstGeom>
        </p:spPr>
        <p:txBody>
          <a:bodyPr vert="horz" lIns="0" tIns="62042" rIns="0" bIns="62042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0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s-ES_tradnl" sz="2900" b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故</a:t>
            </a:r>
          </a:p>
          <a:p>
            <a:pPr>
              <a:lnSpc>
                <a:spcPct val="120000"/>
              </a:lnSpc>
            </a:pPr>
            <a:r>
              <a:rPr lang="zh-CN" altLang="es-ES_tradnl" sz="2900" b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事</a:t>
            </a:r>
          </a:p>
        </p:txBody>
      </p:sp>
      <p:sp>
        <p:nvSpPr>
          <p:cNvPr id="4" name="Text Placeholder 7"/>
          <p:cNvSpPr txBox="1"/>
          <p:nvPr/>
        </p:nvSpPr>
        <p:spPr>
          <a:xfrm>
            <a:off x="5303381" y="4547715"/>
            <a:ext cx="912142" cy="824887"/>
          </a:xfrm>
          <a:prstGeom prst="rect">
            <a:avLst/>
          </a:prstGeom>
        </p:spPr>
        <p:txBody>
          <a:bodyPr vert="horz" lIns="0" tIns="62042" rIns="0" bIns="62042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0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s-ES_tradnl" sz="2900" b="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美好想象</a:t>
            </a:r>
          </a:p>
        </p:txBody>
      </p:sp>
      <p:sp>
        <p:nvSpPr>
          <p:cNvPr id="5" name="Text Placeholder 7"/>
          <p:cNvSpPr txBox="1"/>
          <p:nvPr/>
        </p:nvSpPr>
        <p:spPr>
          <a:xfrm>
            <a:off x="6385759" y="4630806"/>
            <a:ext cx="912142" cy="824887"/>
          </a:xfrm>
          <a:prstGeom prst="rect">
            <a:avLst/>
          </a:prstGeom>
        </p:spPr>
        <p:txBody>
          <a:bodyPr vert="horz" lIns="0" tIns="62042" rIns="0" bIns="62042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0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s-ES_tradnl" sz="2900" b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重要东西</a:t>
            </a:r>
          </a:p>
        </p:txBody>
      </p:sp>
      <p:pic>
        <p:nvPicPr>
          <p:cNvPr id="6" name="Picture 5" descr="C:\Documents and Settings\tdz\桌面\0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55208" y="933267"/>
            <a:ext cx="2121407" cy="3874138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32223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3" grpId="0" bldLvl="0" animBg="1"/>
      <p:bldP spid="2" grpId="0" bldLvl="0" animBg="1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1160</Words>
  <Application>Microsoft Office PowerPoint</Application>
  <PresentationFormat>全屏显示(4:3)</PresentationFormat>
  <Paragraphs>151</Paragraphs>
  <Slides>31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50</cp:revision>
  <dcterms:created xsi:type="dcterms:W3CDTF">2018-10-14T11:43:43Z</dcterms:created>
  <dcterms:modified xsi:type="dcterms:W3CDTF">2018-11-04T09:05:36Z</dcterms:modified>
</cp:coreProperties>
</file>