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gif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8" r:id="rId2"/>
    <p:sldId id="261" r:id="rId3"/>
    <p:sldId id="260" r:id="rId4"/>
    <p:sldId id="279" r:id="rId5"/>
    <p:sldId id="280" r:id="rId6"/>
    <p:sldId id="281" r:id="rId7"/>
    <p:sldId id="262" r:id="rId8"/>
    <p:sldId id="263" r:id="rId9"/>
    <p:sldId id="264" r:id="rId10"/>
    <p:sldId id="282" r:id="rId11"/>
    <p:sldId id="265" r:id="rId12"/>
    <p:sldId id="266" r:id="rId13"/>
    <p:sldId id="289" r:id="rId14"/>
    <p:sldId id="284" r:id="rId15"/>
    <p:sldId id="285" r:id="rId16"/>
    <p:sldId id="268" r:id="rId17"/>
    <p:sldId id="269" r:id="rId18"/>
    <p:sldId id="291" r:id="rId19"/>
    <p:sldId id="270" r:id="rId20"/>
    <p:sldId id="271" r:id="rId21"/>
    <p:sldId id="272" r:id="rId22"/>
    <p:sldId id="293" r:id="rId23"/>
    <p:sldId id="292" r:id="rId24"/>
    <p:sldId id="290" r:id="rId25"/>
    <p:sldId id="274" r:id="rId26"/>
    <p:sldId id="275" r:id="rId27"/>
    <p:sldId id="276" r:id="rId28"/>
    <p:sldId id="277" r:id="rId29"/>
    <p:sldId id="286" r:id="rId30"/>
    <p:sldId id="278" r:id="rId31"/>
    <p:sldId id="29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FA72-32D0-4640-B7B8-116A073CA22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22B7-CDAE-408C-B22E-5FE7698D5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1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7550" y="514350"/>
            <a:ext cx="3430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1999&#24180;&#39532;&#20113;&#22312;&#23478;&#37324;&#20026;18&#32599;&#27721;&#28436;&#35762;.ql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0908"/>
            <a:ext cx="9144000" cy="2215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rlin Sans FB Demi" pitchFamily="34" charset="0"/>
                <a:ea typeface="华文琥珀" pitchFamily="2" charset="-122"/>
              </a:rPr>
              <a:t>TED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演讲的</a:t>
            </a:r>
            <a:r>
              <a:rPr lang="zh-CN" altLang="en-US" sz="5400" b="1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力量</a:t>
            </a:r>
            <a:endParaRPr lang="zh-CN" altLang="en-US" sz="6600" b="1" dirty="0">
              <a:solidFill>
                <a:srgbClr val="FF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3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0"/>
          <p:cNvSpPr txBox="1">
            <a:spLocks noChangeArrowheads="1"/>
          </p:cNvSpPr>
          <p:nvPr/>
        </p:nvSpPr>
        <p:spPr bwMode="auto">
          <a:xfrm>
            <a:off x="2913329" y="283565"/>
            <a:ext cx="3317342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思想决定高度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6" name="直接连接符 12"/>
          <p:cNvCxnSpPr>
            <a:cxnSpLocks noChangeShapeType="1"/>
          </p:cNvCxnSpPr>
          <p:nvPr/>
        </p:nvCxnSpPr>
        <p:spPr bwMode="auto">
          <a:xfrm>
            <a:off x="2927443" y="77630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32" y="1272835"/>
            <a:ext cx="2693441" cy="265363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51720" y="4132316"/>
            <a:ext cx="5616624" cy="13849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马   云：让天下没有难做的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生意</a:t>
            </a:r>
            <a:endParaRPr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毛主席：农村包围城市</a:t>
            </a:r>
            <a:endParaRPr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9688" y="2588155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9688" y="92644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文本框 60"/>
          <p:cNvSpPr>
            <a:spLocks noChangeArrowheads="1"/>
          </p:cNvSpPr>
          <p:nvPr/>
        </p:nvSpPr>
        <p:spPr bwMode="auto">
          <a:xfrm>
            <a:off x="66251" y="1949138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演讲概念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25" name="文本框 39"/>
          <p:cNvSpPr txBox="1"/>
          <p:nvPr/>
        </p:nvSpPr>
        <p:spPr>
          <a:xfrm>
            <a:off x="1997158" y="5661248"/>
            <a:ext cx="631925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思想决定行为；行为决定结果</a:t>
            </a:r>
            <a:endParaRPr lang="zh-CN" altLang="en-US" sz="3600" b="1" dirty="0">
              <a:solidFill>
                <a:schemeClr val="accent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91314" y="662614"/>
            <a:ext cx="6707944" cy="1289708"/>
            <a:chOff x="1630710" y="952178"/>
            <a:chExt cx="9433046" cy="1360164"/>
          </a:xfrm>
        </p:grpSpPr>
        <p:sp>
          <p:nvSpPr>
            <p:cNvPr id="14" name="TextBox 13"/>
            <p:cNvSpPr txBox="1"/>
            <p:nvPr/>
          </p:nvSpPr>
          <p:spPr>
            <a:xfrm>
              <a:off x="2454151" y="981522"/>
              <a:ext cx="8609605" cy="13308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970465"/>
              <a:r>
                <a:rPr lang="zh-CN" altLang="en-US" sz="1900" kern="0" dirty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思想：</a:t>
              </a:r>
              <a:r>
                <a:rPr lang="zh-CN" altLang="en-US" sz="1900" kern="0" dirty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任何可以改变大家对于世界认识的想法的都可以被称之为思想。舞台上所有的东西都是为思想服务的，而思想又是为听众服务的，演讲者个人在这里面一点都不重要，要从听众的角度来理解演讲。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defTabSz="879942">
                <a:defRPr/>
              </a:pPr>
              <a:endParaRPr lang="zh-CN" altLang="en-US" sz="1900" kern="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-17148" t="3610" r="17148" b="-3610"/>
          <a:stretch>
            <a:fillRect/>
          </a:stretch>
        </p:blipFill>
        <p:spPr>
          <a:xfrm>
            <a:off x="70443" y="2602307"/>
            <a:ext cx="2570254" cy="2452984"/>
          </a:xfrm>
          <a:prstGeom prst="pentagon">
            <a:avLst/>
          </a:prstGeom>
        </p:spPr>
      </p:pic>
      <p:sp>
        <p:nvSpPr>
          <p:cNvPr id="48" name="Text Placeholder 7"/>
          <p:cNvSpPr txBox="1"/>
          <p:nvPr/>
        </p:nvSpPr>
        <p:spPr>
          <a:xfrm>
            <a:off x="897241" y="5461111"/>
            <a:ext cx="796092" cy="594882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s-ES_tradnl" sz="2200" b="0" dirty="0">
                <a:solidFill>
                  <a:srgbClr val="14A1C6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有形式无内容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226" y="2602307"/>
            <a:ext cx="2125924" cy="2418062"/>
          </a:xfrm>
          <a:prstGeom prst="wedgeRoundRectCallout">
            <a:avLst/>
          </a:prstGeom>
        </p:spPr>
      </p:pic>
      <p:sp>
        <p:nvSpPr>
          <p:cNvPr id="5" name="Text Placeholder 7"/>
          <p:cNvSpPr txBox="1"/>
          <p:nvPr/>
        </p:nvSpPr>
        <p:spPr>
          <a:xfrm>
            <a:off x="5152700" y="5730254"/>
            <a:ext cx="1754745" cy="325740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s-ES_tradnl" sz="2200" b="0" dirty="0">
                <a:solidFill>
                  <a:srgbClr val="14A1C6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做思想的导游</a:t>
            </a:r>
          </a:p>
        </p:txBody>
      </p:sp>
    </p:spTree>
    <p:extLst>
      <p:ext uri="{BB962C8B-B14F-4D97-AF65-F5344CB8AC3E}">
        <p14:creationId xmlns:p14="http://schemas.microsoft.com/office/powerpoint/2010/main" val="213593377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00971" y="898344"/>
            <a:ext cx="5232174" cy="1243084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lang="zh-CN" altLang="en-US" sz="19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找到能够给别人启发的思想的确是不容易的，很多人就是要做演讲所以才倒逼自己进行思考，但你要相信，能分享的东西在每个人身上都是存在的。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81093" y="2377567"/>
            <a:ext cx="2160769" cy="3840810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 bwMode="auto">
          <a:xfrm>
            <a:off x="981252" y="1040136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47" y="2682387"/>
            <a:ext cx="3475623" cy="32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6838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973720" y="2601921"/>
            <a:ext cx="215927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1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3419872" y="3381911"/>
            <a:ext cx="3443563" cy="56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72823" tIns="36411" rIns="72823" bIns="3641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有准备</a:t>
            </a:r>
          </a:p>
        </p:txBody>
      </p:sp>
    </p:spTree>
    <p:extLst>
      <p:ext uri="{BB962C8B-B14F-4D97-AF65-F5344CB8AC3E}">
        <p14:creationId xmlns:p14="http://schemas.microsoft.com/office/powerpoint/2010/main" val="7614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3507474" y="684247"/>
            <a:ext cx="2408830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人员准备</a:t>
            </a:r>
          </a:p>
        </p:txBody>
      </p:sp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1196752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1879595" y="2484831"/>
            <a:ext cx="614218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请分析你的听众特点</a:t>
            </a:r>
            <a:endParaRPr lang="zh-CN" altLang="en-US" sz="4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9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3282518" y="165581"/>
            <a:ext cx="2354007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内容准备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70256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文本框 94"/>
          <p:cNvSpPr txBox="1"/>
          <p:nvPr/>
        </p:nvSpPr>
        <p:spPr>
          <a:xfrm>
            <a:off x="899592" y="980728"/>
            <a:ext cx="281601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自上而下表达：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55576" y="2204864"/>
            <a:ext cx="7848871" cy="332398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、听众只会逐句理解你表达的思想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、他们会假定一同出现的思想在逻辑上存在某种关系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、如果你不告诉他这种逻辑关系，读者就会自动从中寻找共同点，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将你表达的思想归类组合，以便了解各个组合的意义（本能）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、由于听众的知识背景和理解力差别，他们做出的组合很难与你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本意相同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、即便做出与本意一样的组合，也增加了他们听的难度和负担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12861" y="1502100"/>
            <a:ext cx="18827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先总后分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12861" y="980728"/>
            <a:ext cx="18827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结论先行</a:t>
            </a: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9688" y="260925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文本框 60"/>
          <p:cNvSpPr>
            <a:spLocks noChangeArrowheads="1"/>
          </p:cNvSpPr>
          <p:nvPr/>
        </p:nvSpPr>
        <p:spPr bwMode="auto">
          <a:xfrm>
            <a:off x="75312" y="362042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后台设计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eigong5.com/uploads/png/frog_dog/frog_dog_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951" y="551122"/>
            <a:ext cx="1638400" cy="2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F:\360云盘\02-个人资料\！PPT图片及版面资源\05-PPT精选插图\15-PNG\frog_dog_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4448" y="551122"/>
            <a:ext cx="1638400" cy="2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4088063" y="2925811"/>
            <a:ext cx="0" cy="2739605"/>
          </a:xfrm>
          <a:prstGeom prst="line">
            <a:avLst/>
          </a:prstGeom>
          <a:ln>
            <a:solidFill>
              <a:srgbClr val="99D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1735846" y="3145970"/>
            <a:ext cx="2513101" cy="1406847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7600" b="1" dirty="0">
                <a:solidFill>
                  <a:srgbClr val="99D000"/>
                </a:solidFill>
                <a:latin typeface="微软雅黑" panose="020B0503020204020204" pitchFamily="34" charset="-122"/>
              </a:rPr>
              <a:t>结构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4249139" y="3145970"/>
            <a:ext cx="3080564" cy="1406847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7600" b="1" dirty="0">
                <a:solidFill>
                  <a:srgbClr val="FF3737"/>
                </a:solidFill>
                <a:latin typeface="微软雅黑" panose="020B0503020204020204" pitchFamily="34" charset="-122"/>
              </a:rPr>
              <a:t>演讲稿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1352" y="962228"/>
            <a:ext cx="3268956" cy="1089196"/>
          </a:xfrm>
          <a:prstGeom prst="rect">
            <a:avLst/>
          </a:prstGeom>
        </p:spPr>
        <p:txBody>
          <a:bodyPr wrap="square" lIns="72823" tIns="36411" rIns="72823" bIns="36411">
            <a:spAutoFit/>
          </a:bodyPr>
          <a:lstStyle/>
          <a:p>
            <a:r>
              <a:rPr lang="zh-CN" altLang="en-US" sz="2200" dirty="0">
                <a:solidFill>
                  <a:srgbClr val="14A1C6"/>
                </a:solidFill>
                <a:latin typeface="微软雅黑" panose="020B0503020204020204" pitchFamily="34" charset="-122"/>
              </a:rPr>
              <a:t>请记住，用听者听得懂的话来表达自己的思想哦！！！</a:t>
            </a:r>
            <a:endParaRPr lang="zh-CN" altLang="en-US" sz="2200" dirty="0">
              <a:solidFill>
                <a:srgbClr val="14A1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46754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1307" y="2363304"/>
            <a:ext cx="2455308" cy="3190053"/>
            <a:chOff x="4202641" y="2245658"/>
            <a:chExt cx="3273924" cy="3266820"/>
          </a:xfrm>
          <a:solidFill>
            <a:schemeClr val="accent1"/>
          </a:solidFill>
        </p:grpSpPr>
        <p:sp>
          <p:nvSpPr>
            <p:cNvPr id="5" name="Donut 4"/>
            <p:cNvSpPr/>
            <p:nvPr/>
          </p:nvSpPr>
          <p:spPr>
            <a:xfrm>
              <a:off x="4202641" y="3421789"/>
              <a:ext cx="3273924" cy="2090689"/>
            </a:xfrm>
            <a:prstGeom prst="donut">
              <a:avLst>
                <a:gd name="adj" fmla="val 19035"/>
              </a:avLst>
            </a:prstGeom>
            <a:grpFill/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4202641" y="2833723"/>
              <a:ext cx="3273924" cy="2090689"/>
            </a:xfrm>
            <a:prstGeom prst="donut">
              <a:avLst>
                <a:gd name="adj" fmla="val 19035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202641" y="2245658"/>
              <a:ext cx="3273924" cy="2090689"/>
            </a:xfrm>
            <a:prstGeom prst="donut">
              <a:avLst>
                <a:gd name="adj" fmla="val 19035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TextBox 15"/>
          <p:cNvSpPr txBox="1"/>
          <p:nvPr/>
        </p:nvSpPr>
        <p:spPr>
          <a:xfrm>
            <a:off x="1209280" y="548680"/>
            <a:ext cx="1562520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99D000"/>
                </a:solidFill>
                <a:latin typeface="微软雅黑" panose="020B0503020204020204" pitchFamily="34" charset="-122"/>
              </a:rPr>
              <a:t>结   构</a:t>
            </a:r>
            <a:endParaRPr lang="zh-CN" altLang="en-US" sz="3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1286934" y="2053788"/>
            <a:ext cx="869244" cy="11602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精简</a:t>
            </a:r>
          </a:p>
        </p:txBody>
      </p:sp>
      <p:grpSp>
        <p:nvGrpSpPr>
          <p:cNvPr id="152581" name="Group 10"/>
          <p:cNvGrpSpPr/>
          <p:nvPr/>
        </p:nvGrpSpPr>
        <p:grpSpPr bwMode="auto">
          <a:xfrm>
            <a:off x="2264003" y="2937754"/>
            <a:ext cx="970307" cy="276225"/>
            <a:chOff x="1582038" y="2697524"/>
            <a:chExt cx="2577213" cy="316190"/>
          </a:xfrm>
        </p:grpSpPr>
        <p:cxnSp>
          <p:nvCxnSpPr>
            <p:cNvPr id="2" name="Straight Connector 11"/>
            <p:cNvCxnSpPr/>
            <p:nvPr/>
          </p:nvCxnSpPr>
          <p:spPr>
            <a:xfrm flipH="1" flipV="1">
              <a:off x="3662781" y="2697524"/>
              <a:ext cx="496470" cy="3161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582038" y="2697524"/>
              <a:ext cx="20807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580" name="Group 7"/>
          <p:cNvGrpSpPr/>
          <p:nvPr/>
        </p:nvGrpSpPr>
        <p:grpSpPr bwMode="auto">
          <a:xfrm>
            <a:off x="5553746" y="2733231"/>
            <a:ext cx="1069123" cy="341312"/>
            <a:chOff x="7528087" y="2680840"/>
            <a:chExt cx="2803259" cy="31619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7528087" y="2680840"/>
              <a:ext cx="499467" cy="3161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27554" y="2680840"/>
              <a:ext cx="23037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11"/>
          <p:cNvSpPr>
            <a:spLocks noChangeAspect="1"/>
          </p:cNvSpPr>
          <p:nvPr/>
        </p:nvSpPr>
        <p:spPr>
          <a:xfrm>
            <a:off x="6723663" y="2152534"/>
            <a:ext cx="869244" cy="1160260"/>
          </a:xfrm>
          <a:prstGeom prst="roundRect">
            <a:avLst>
              <a:gd name="adj" fmla="val 0"/>
            </a:avLst>
          </a:prstGeom>
          <a:solidFill>
            <a:srgbClr val="8B2F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一个主题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8795" y="3694803"/>
            <a:ext cx="1945375" cy="850457"/>
          </a:xfrm>
          <a:prstGeom prst="rect">
            <a:avLst/>
          </a:prstGeom>
        </p:spPr>
        <p:txBody>
          <a:bodyPr lIns="204803" tIns="36411" rIns="204803" bIns="81921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zh-CN" altLang="en-US" sz="25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Arial" panose="020B0604020202020204" pitchFamily="34" charset="0"/>
              </a:rPr>
              <a:t>砍！砍！砍！</a:t>
            </a:r>
          </a:p>
        </p:txBody>
      </p:sp>
      <p:sp>
        <p:nvSpPr>
          <p:cNvPr id="8" name="Rectangle 32"/>
          <p:cNvSpPr/>
          <p:nvPr/>
        </p:nvSpPr>
        <p:spPr>
          <a:xfrm>
            <a:off x="5994400" y="3821574"/>
            <a:ext cx="2517874" cy="850457"/>
          </a:xfrm>
          <a:prstGeom prst="rect">
            <a:avLst/>
          </a:prstGeom>
        </p:spPr>
        <p:txBody>
          <a:bodyPr wrap="square" lIns="204803" tIns="36411" rIns="204803" bIns="81921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zh-CN" altLang="en-US" sz="2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B0604020202020204" pitchFamily="34" charset="0"/>
              </a:rPr>
              <a:t>不要过度秀自己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90" y="4405016"/>
            <a:ext cx="1449493" cy="21314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2" y="4533265"/>
            <a:ext cx="778933" cy="10205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47" y="4928849"/>
            <a:ext cx="785707" cy="10837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054" y="5379225"/>
            <a:ext cx="717973" cy="99347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 bwMode="auto">
          <a:xfrm>
            <a:off x="692708" y="661410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37907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" grpId="0" bldLvl="0" animBg="1"/>
      <p:bldP spid="3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75191" y="527720"/>
            <a:ext cx="0" cy="59046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1484784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    观点是脊柱，论点是肋骨，论据是血肉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199" y="2500447"/>
            <a:ext cx="489108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故事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还是讲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道理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用“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清晰的逻辑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”推进观点的展开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找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到故事与观点的“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最佳结合点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有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效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触发情感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反应的“例证方式”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演绎推理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”是论证非传统观点的利器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46769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38236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6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946769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8877" y="1564275"/>
            <a:ext cx="3461173" cy="4445357"/>
            <a:chOff x="728641" y="1205442"/>
            <a:chExt cx="3005233" cy="3003559"/>
          </a:xfrm>
        </p:grpSpPr>
        <p:sp>
          <p:nvSpPr>
            <p:cNvPr id="11" name="椭圆 10"/>
            <p:cNvSpPr/>
            <p:nvPr/>
          </p:nvSpPr>
          <p:spPr bwMode="auto">
            <a:xfrm>
              <a:off x="728641" y="1205442"/>
              <a:ext cx="3005233" cy="30035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59852" y="1296963"/>
              <a:ext cx="2788466" cy="278846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359964" y="1564275"/>
            <a:ext cx="2381504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14A1C6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把每个字都写下来，然后背诵记忆演讲</a:t>
            </a:r>
          </a:p>
        </p:txBody>
      </p:sp>
      <p:grpSp>
        <p:nvGrpSpPr>
          <p:cNvPr id="30" name="Group 49"/>
          <p:cNvGrpSpPr/>
          <p:nvPr/>
        </p:nvGrpSpPr>
        <p:grpSpPr>
          <a:xfrm>
            <a:off x="4655346" y="3283100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51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49"/>
          <p:cNvGrpSpPr/>
          <p:nvPr/>
        </p:nvGrpSpPr>
        <p:grpSpPr>
          <a:xfrm>
            <a:off x="7348423" y="3342106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4654014" y="3659668"/>
            <a:ext cx="11340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5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</a:t>
            </a:r>
          </a:p>
        </p:txBody>
      </p:sp>
      <p:sp>
        <p:nvSpPr>
          <p:cNvPr id="47" name="Oval 40"/>
          <p:cNvSpPr/>
          <p:nvPr/>
        </p:nvSpPr>
        <p:spPr>
          <a:xfrm>
            <a:off x="4353899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语言简练条理清晰</a:t>
            </a: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7348446" y="3688569"/>
            <a:ext cx="1134089" cy="406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2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弊</a:t>
            </a:r>
          </a:p>
        </p:txBody>
      </p:sp>
      <p:sp>
        <p:nvSpPr>
          <p:cNvPr id="48" name="Oval 40"/>
          <p:cNvSpPr/>
          <p:nvPr/>
        </p:nvSpPr>
        <p:spPr>
          <a:xfrm>
            <a:off x="7048331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不太自然丢掉味道</a:t>
            </a:r>
          </a:p>
        </p:txBody>
      </p:sp>
      <p:sp>
        <p:nvSpPr>
          <p:cNvPr id="49" name="椭圆 48"/>
          <p:cNvSpPr/>
          <p:nvPr/>
        </p:nvSpPr>
        <p:spPr bwMode="auto">
          <a:xfrm>
            <a:off x="338236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0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bldLvl="0" animBg="1"/>
      <p:bldP spid="45" grpId="0"/>
      <p:bldP spid="4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2" y="1874962"/>
            <a:ext cx="1635534" cy="31080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72" y="2021274"/>
            <a:ext cx="2181916" cy="28148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2589" y="-3612"/>
            <a:ext cx="5130123" cy="6864623"/>
          </a:xfrm>
          <a:prstGeom prst="rect">
            <a:avLst/>
          </a:prstGeom>
          <a:gradFill>
            <a:gsLst>
              <a:gs pos="8100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作者：克里斯</a:t>
            </a:r>
            <a:r>
              <a:rPr lang="zh-CN" altLang="en-US" sz="2200" b="1" dirty="0">
                <a:solidFill>
                  <a:srgbClr val="FF0000"/>
                </a:solidFill>
              </a:rPr>
              <a:t>*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安德森</a:t>
            </a:r>
            <a:r>
              <a:rPr lang="zh-CN" altLang="en-US" sz="2200" b="1" dirty="0">
                <a:solidFill>
                  <a:srgbClr val="FF0000"/>
                </a:solidFill>
              </a:rPr>
              <a:t>，TED演讲的主持人和创作人。TED是美国一家非营利性组织，每年3月都会举行TED大会，邀请世界各行业牛人用演讲的方式来分享他们的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思想。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200" b="1" dirty="0">
                <a:solidFill>
                  <a:srgbClr val="FF0000"/>
                </a:solidFill>
              </a:rPr>
              <a:t>      他自己做过千万次演讲，TED里面的演讲嘉宾也几乎都受过他的指导，可以说克里斯安德森是演讲界最有话语权的人。这本书就是他把15年的指导TED演讲经验做了总结，有演讲者犯的错误，也有成功的窍门，可以说这些窍门有着很广泛的适用性。</a:t>
            </a:r>
          </a:p>
        </p:txBody>
      </p:sp>
    </p:spTree>
    <p:extLst>
      <p:ext uri="{BB962C8B-B14F-4D97-AF65-F5344CB8AC3E}">
        <p14:creationId xmlns:p14="http://schemas.microsoft.com/office/powerpoint/2010/main" val="187454354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874761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sp>
        <p:nvSpPr>
          <p:cNvPr id="41" name="矩形 40"/>
          <p:cNvSpPr/>
          <p:nvPr/>
        </p:nvSpPr>
        <p:spPr>
          <a:xfrm>
            <a:off x="5359964" y="1564275"/>
            <a:ext cx="2381504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14A1C6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只列个题纲，根据题纲即兴发挥</a:t>
            </a:r>
          </a:p>
        </p:txBody>
      </p:sp>
      <p:grpSp>
        <p:nvGrpSpPr>
          <p:cNvPr id="30" name="Group 49"/>
          <p:cNvGrpSpPr/>
          <p:nvPr/>
        </p:nvGrpSpPr>
        <p:grpSpPr>
          <a:xfrm>
            <a:off x="4655346" y="3283100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51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49"/>
          <p:cNvGrpSpPr/>
          <p:nvPr/>
        </p:nvGrpSpPr>
        <p:grpSpPr>
          <a:xfrm>
            <a:off x="7348423" y="3342106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4654014" y="3659668"/>
            <a:ext cx="11340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5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</a:t>
            </a:r>
          </a:p>
        </p:txBody>
      </p:sp>
      <p:sp>
        <p:nvSpPr>
          <p:cNvPr id="47" name="Oval 40"/>
          <p:cNvSpPr/>
          <p:nvPr/>
        </p:nvSpPr>
        <p:spPr>
          <a:xfrm>
            <a:off x="4353899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语言自然连接感强</a:t>
            </a: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7348446" y="3688569"/>
            <a:ext cx="1134089" cy="406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2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弊</a:t>
            </a:r>
          </a:p>
        </p:txBody>
      </p:sp>
      <p:sp>
        <p:nvSpPr>
          <p:cNvPr id="48" name="Oval 40"/>
          <p:cNvSpPr/>
          <p:nvPr/>
        </p:nvSpPr>
        <p:spPr>
          <a:xfrm>
            <a:off x="7048331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容易杂乱听众绕晕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76185" y="1622679"/>
            <a:ext cx="3291840" cy="4317108"/>
            <a:chOff x="728641" y="1205442"/>
            <a:chExt cx="3005233" cy="3003559"/>
          </a:xfrm>
        </p:grpSpPr>
        <p:sp>
          <p:nvSpPr>
            <p:cNvPr id="4" name="椭圆 3"/>
            <p:cNvSpPr/>
            <p:nvPr/>
          </p:nvSpPr>
          <p:spPr bwMode="auto">
            <a:xfrm>
              <a:off x="728641" y="1205442"/>
              <a:ext cx="3005233" cy="30035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9852" y="1296963"/>
              <a:ext cx="2788466" cy="278846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339140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5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over dir="rd"/>
      </p:transition>
    </mc:Choice>
    <mc:Fallback xmlns="">
      <p:transition spd="slow">
        <p:cover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bldLvl="0" animBg="1"/>
      <p:bldP spid="45" grpId="0"/>
      <p:bldP spid="4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874761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80" y="1881585"/>
            <a:ext cx="1977362" cy="41629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313" y="2685398"/>
            <a:ext cx="5242560" cy="1766304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lang="zh-CN" altLang="zh-CN" sz="2200" kern="0" dirty="0">
                <a:solidFill>
                  <a:srgbClr val="14A1C6"/>
                </a:solidFill>
                <a:latin typeface="微软雅黑" panose="020B0503020204020204" pitchFamily="34" charset="-122"/>
              </a:rPr>
              <a:t>混合演讲：</a:t>
            </a:r>
            <a:r>
              <a:rPr lang="en-US" altLang="zh-CN" sz="19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defTabSz="970465"/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最好的办法就是将两者相结合，先把稿子背熟了，然后像说话一样的说出来，如果说的不自然说明你练得不够，当你练到梦话里都是在说稿子的时候就差不多了。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339140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47020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75191" y="527720"/>
            <a:ext cx="0" cy="59046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1484784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    用与不用的艺术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199" y="2500447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幻灯片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，并非决定演讲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成败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的关键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视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频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、吸引观众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注意还是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令观众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分心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道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具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，让演讲更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精彩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台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，不要让它成为你与观众的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障碍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387448" y="528569"/>
            <a:ext cx="2456360" cy="740191"/>
          </a:xfrm>
          <a:prstGeom prst="rect">
            <a:avLst/>
          </a:prstGeom>
          <a:noFill/>
        </p:spPr>
        <p:txBody>
          <a:bodyPr wrap="squar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善用工具</a:t>
            </a:r>
            <a:endParaRPr lang="zh-CN" altLang="en-US" sz="3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39140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8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75191" y="527720"/>
            <a:ext cx="0" cy="59046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1484784"/>
            <a:ext cx="302433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   优秀的演讲重视每一个细节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199" y="2500447"/>
            <a:ext cx="5147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在演讲台上“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穿出成功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用心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练习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、认真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准备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，你一定能摆脱恐惧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用精心准备</a:t>
            </a: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的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开场，给观众留下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深刻印象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让你的演讲“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病毒式传播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284856" y="476672"/>
            <a:ext cx="2774976" cy="775264"/>
          </a:xfrm>
          <a:prstGeom prst="rect">
            <a:avLst/>
          </a:prstGeom>
          <a:noFill/>
        </p:spPr>
        <p:txBody>
          <a:bodyPr wrap="squar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4000" u="sng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其他</a:t>
            </a:r>
            <a:r>
              <a:rPr lang="zh-CN" altLang="en-US" sz="4000" u="sng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准备</a:t>
            </a:r>
            <a:endParaRPr lang="zh-CN" altLang="en-US" sz="3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39140" y="581816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5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973720" y="2601921"/>
            <a:ext cx="215927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1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3419872" y="3381911"/>
            <a:ext cx="3443563" cy="56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72823" tIns="36411" rIns="72823" bIns="3641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有亮点</a:t>
            </a:r>
          </a:p>
        </p:txBody>
      </p:sp>
    </p:spTree>
    <p:extLst>
      <p:ext uri="{BB962C8B-B14F-4D97-AF65-F5344CB8AC3E}">
        <p14:creationId xmlns:p14="http://schemas.microsoft.com/office/powerpoint/2010/main" val="429139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ord 23"/>
          <p:cNvSpPr/>
          <p:nvPr/>
        </p:nvSpPr>
        <p:spPr>
          <a:xfrm rot="6745650">
            <a:off x="849344" y="4990647"/>
            <a:ext cx="2205533" cy="1654059"/>
          </a:xfrm>
          <a:prstGeom prst="chord">
            <a:avLst>
              <a:gd name="adj1" fmla="val 4058279"/>
              <a:gd name="adj2" fmla="val 1484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ardrop 32"/>
          <p:cNvSpPr/>
          <p:nvPr/>
        </p:nvSpPr>
        <p:spPr>
          <a:xfrm rot="8100000">
            <a:off x="4216175" y="3712593"/>
            <a:ext cx="482713" cy="64365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172"/>
          <p:cNvSpPr>
            <a:spLocks noEditPoints="1"/>
          </p:cNvSpPr>
          <p:nvPr/>
        </p:nvSpPr>
        <p:spPr bwMode="auto">
          <a:xfrm>
            <a:off x="3504432" y="3804670"/>
            <a:ext cx="429140" cy="416488"/>
          </a:xfrm>
          <a:custGeom>
            <a:avLst/>
            <a:gdLst/>
            <a:ahLst/>
            <a:cxnLst>
              <a:cxn ang="0">
                <a:pos x="59" y="53"/>
              </a:cxn>
              <a:cxn ang="0">
                <a:pos x="17" y="53"/>
              </a:cxn>
              <a:cxn ang="0">
                <a:pos x="0" y="36"/>
              </a:cxn>
              <a:cxn ang="0">
                <a:pos x="10" y="21"/>
              </a:cxn>
              <a:cxn ang="0">
                <a:pos x="10" y="19"/>
              </a:cxn>
              <a:cxn ang="0">
                <a:pos x="30" y="0"/>
              </a:cxn>
              <a:cxn ang="0">
                <a:pos x="48" y="12"/>
              </a:cxn>
              <a:cxn ang="0">
                <a:pos x="54" y="9"/>
              </a:cxn>
              <a:cxn ang="0">
                <a:pos x="64" y="19"/>
              </a:cxn>
              <a:cxn ang="0">
                <a:pos x="62" y="24"/>
              </a:cxn>
              <a:cxn ang="0">
                <a:pos x="73" y="38"/>
              </a:cxn>
              <a:cxn ang="0">
                <a:pos x="59" y="53"/>
              </a:cxn>
              <a:cxn ang="0">
                <a:pos x="49" y="27"/>
              </a:cxn>
              <a:cxn ang="0">
                <a:pos x="35" y="13"/>
              </a:cxn>
              <a:cxn ang="0">
                <a:pos x="34" y="13"/>
              </a:cxn>
              <a:cxn ang="0">
                <a:pos x="34" y="13"/>
              </a:cxn>
              <a:cxn ang="0">
                <a:pos x="20" y="27"/>
              </a:cxn>
              <a:cxn ang="0">
                <a:pos x="20" y="27"/>
              </a:cxn>
              <a:cxn ang="0">
                <a:pos x="21" y="29"/>
              </a:cxn>
              <a:cxn ang="0">
                <a:pos x="30" y="29"/>
              </a:cxn>
              <a:cxn ang="0">
                <a:pos x="30" y="42"/>
              </a:cxn>
              <a:cxn ang="0">
                <a:pos x="31" y="43"/>
              </a:cxn>
              <a:cxn ang="0">
                <a:pos x="38" y="43"/>
              </a:cxn>
              <a:cxn ang="0">
                <a:pos x="39" y="42"/>
              </a:cxn>
              <a:cxn ang="0">
                <a:pos x="39" y="29"/>
              </a:cxn>
              <a:cxn ang="0">
                <a:pos x="48" y="29"/>
              </a:cxn>
              <a:cxn ang="0">
                <a:pos x="49" y="27"/>
              </a:cxn>
              <a:cxn ang="0">
                <a:pos x="49" y="27"/>
              </a:cxn>
            </a:cxnLst>
            <a:rect l="0" t="0" r="r" b="b"/>
            <a:pathLst>
              <a:path w="73" h="53">
                <a:moveTo>
                  <a:pt x="59" y="53"/>
                </a:move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45"/>
                  <a:pt x="0" y="36"/>
                </a:cubicBezTo>
                <a:cubicBezTo>
                  <a:pt x="0" y="29"/>
                  <a:pt x="4" y="23"/>
                  <a:pt x="10" y="21"/>
                </a:cubicBezTo>
                <a:cubicBezTo>
                  <a:pt x="10" y="20"/>
                  <a:pt x="10" y="20"/>
                  <a:pt x="10" y="19"/>
                </a:cubicBezTo>
                <a:cubicBezTo>
                  <a:pt x="10" y="8"/>
                  <a:pt x="19" y="0"/>
                  <a:pt x="30" y="0"/>
                </a:cubicBezTo>
                <a:cubicBezTo>
                  <a:pt x="37" y="0"/>
                  <a:pt x="45" y="4"/>
                  <a:pt x="48" y="12"/>
                </a:cubicBezTo>
                <a:cubicBezTo>
                  <a:pt x="49" y="10"/>
                  <a:pt x="52" y="9"/>
                  <a:pt x="54" y="9"/>
                </a:cubicBezTo>
                <a:cubicBezTo>
                  <a:pt x="59" y="9"/>
                  <a:pt x="64" y="14"/>
                  <a:pt x="64" y="19"/>
                </a:cubicBezTo>
                <a:cubicBezTo>
                  <a:pt x="64" y="21"/>
                  <a:pt x="63" y="23"/>
                  <a:pt x="62" y="24"/>
                </a:cubicBezTo>
                <a:cubicBezTo>
                  <a:pt x="69" y="26"/>
                  <a:pt x="73" y="32"/>
                  <a:pt x="73" y="38"/>
                </a:cubicBezTo>
                <a:cubicBezTo>
                  <a:pt x="73" y="46"/>
                  <a:pt x="67" y="53"/>
                  <a:pt x="59" y="53"/>
                </a:cubicBezTo>
                <a:close/>
                <a:moveTo>
                  <a:pt x="49" y="27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3"/>
                  <a:pt x="30" y="43"/>
                  <a:pt x="31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9" y="29"/>
                  <a:pt x="39" y="29"/>
                  <a:pt x="3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29"/>
                  <a:pt x="49" y="28"/>
                  <a:pt x="49" y="27"/>
                </a:cubicBezTo>
                <a:cubicBezTo>
                  <a:pt x="49" y="27"/>
                  <a:pt x="49" y="27"/>
                  <a:pt x="4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8916" tIns="44458" rIns="88916" bIns="44458" numCol="1" anchor="t" anchorCtr="0" compatLnSpc="1"/>
          <a:lstStyle/>
          <a:p>
            <a:pPr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122"/>
          <p:cNvSpPr>
            <a:spLocks noEditPoints="1"/>
          </p:cNvSpPr>
          <p:nvPr/>
        </p:nvSpPr>
        <p:spPr bwMode="auto">
          <a:xfrm>
            <a:off x="5310867" y="3735632"/>
            <a:ext cx="267465" cy="512918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8916" tIns="44458" rIns="88916" bIns="44458" numCol="1" anchor="t" anchorCtr="0" compatLnSpc="1"/>
          <a:lstStyle/>
          <a:p>
            <a:pPr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6971154" y="3769963"/>
            <a:ext cx="442189" cy="457332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8916" tIns="44458" rIns="88916" bIns="44458" numCol="1" anchor="t" anchorCtr="0" compatLnSpc="1"/>
          <a:lstStyle/>
          <a:p>
            <a:pPr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7554" y="364536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亮 点</a:t>
            </a:r>
          </a:p>
        </p:txBody>
      </p:sp>
      <p:grpSp>
        <p:nvGrpSpPr>
          <p:cNvPr id="2" name="Group 279"/>
          <p:cNvGrpSpPr/>
          <p:nvPr/>
        </p:nvGrpSpPr>
        <p:grpSpPr>
          <a:xfrm>
            <a:off x="7039791" y="3711696"/>
            <a:ext cx="482571" cy="643458"/>
            <a:chOff x="846989" y="1401020"/>
            <a:chExt cx="877416" cy="877416"/>
          </a:xfrm>
          <a:effectLst/>
        </p:grpSpPr>
        <p:sp>
          <p:nvSpPr>
            <p:cNvPr id="3" name="Teardrop 3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Oval 3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Chord 46"/>
          <p:cNvSpPr/>
          <p:nvPr/>
        </p:nvSpPr>
        <p:spPr>
          <a:xfrm rot="6745650">
            <a:off x="3354829" y="4990647"/>
            <a:ext cx="2205533" cy="1654059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Chord 49"/>
          <p:cNvSpPr/>
          <p:nvPr/>
        </p:nvSpPr>
        <p:spPr>
          <a:xfrm rot="6745650">
            <a:off x="6178157" y="4990647"/>
            <a:ext cx="2205533" cy="1654059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279"/>
          <p:cNvGrpSpPr/>
          <p:nvPr/>
        </p:nvGrpSpPr>
        <p:grpSpPr>
          <a:xfrm>
            <a:off x="1710081" y="3711093"/>
            <a:ext cx="482571" cy="643458"/>
            <a:chOff x="846989" y="1401020"/>
            <a:chExt cx="877416" cy="877416"/>
          </a:xfrm>
          <a:effectLst/>
        </p:grpSpPr>
        <p:sp>
          <p:nvSpPr>
            <p:cNvPr id="14" name="Teardrop 3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3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59" y="517812"/>
            <a:ext cx="3623282" cy="2898544"/>
          </a:xfrm>
          <a:prstGeom prst="hexagon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36054" y="486462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声 音</a:t>
            </a:r>
          </a:p>
        </p:txBody>
      </p:sp>
      <p:sp>
        <p:nvSpPr>
          <p:cNvPr id="18" name="矩形 17"/>
          <p:cNvSpPr/>
          <p:nvPr/>
        </p:nvSpPr>
        <p:spPr>
          <a:xfrm>
            <a:off x="3442639" y="486462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身 体</a:t>
            </a:r>
          </a:p>
        </p:txBody>
      </p:sp>
      <p:sp>
        <p:nvSpPr>
          <p:cNvPr id="19" name="矩形 18"/>
          <p:cNvSpPr/>
          <p:nvPr/>
        </p:nvSpPr>
        <p:spPr>
          <a:xfrm>
            <a:off x="6266216" y="486462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 具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376619" y="518109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4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56" grpId="0" bldLvl="0" animBg="1"/>
      <p:bldP spid="57" grpId="0" bldLvl="0" animBg="1"/>
      <p:bldP spid="58" grpId="0" bldLvl="0" animBg="1"/>
      <p:bldP spid="7" grpId="0" bldLvl="0" animBg="1"/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217445" y="3112349"/>
            <a:ext cx="1404742" cy="1873092"/>
            <a:chOff x="1969562" y="1927536"/>
            <a:chExt cx="1687296" cy="16872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969562" y="1927536"/>
              <a:ext cx="1687296" cy="16872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 Placeholder 33"/>
            <p:cNvSpPr txBox="1"/>
            <p:nvPr/>
          </p:nvSpPr>
          <p:spPr>
            <a:xfrm>
              <a:off x="2196579" y="2408465"/>
              <a:ext cx="1232356" cy="203073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AU" sz="2200" dirty="0">
                  <a:solidFill>
                    <a:schemeClr val="bg1"/>
                  </a:solidFill>
                  <a:latin typeface="Arial" panose="020B0604020202020204" pitchFamily="34" charset="0"/>
                  <a:ea typeface="方正正粗黑简体" panose="02000000000000000000" pitchFamily="2" charset="-122"/>
                  <a:sym typeface="Arial" panose="020B0604020202020204" pitchFamily="34" charset="0"/>
                </a:rPr>
                <a:t>有快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AU" sz="2200" dirty="0">
                  <a:solidFill>
                    <a:schemeClr val="bg1"/>
                  </a:solidFill>
                  <a:latin typeface="Arial" panose="020B0604020202020204" pitchFamily="34" charset="0"/>
                  <a:ea typeface="方正正粗黑简体" panose="02000000000000000000" pitchFamily="2" charset="-122"/>
                  <a:sym typeface="Arial" panose="020B0604020202020204" pitchFamily="34" charset="0"/>
                </a:rPr>
                <a:t>有慢</a:t>
              </a:r>
            </a:p>
          </p:txBody>
        </p:sp>
      </p:grpSp>
      <p:sp>
        <p:nvSpPr>
          <p:cNvPr id="53" name="Oval 52"/>
          <p:cNvSpPr>
            <a:spLocks noChangeAspect="1"/>
          </p:cNvSpPr>
          <p:nvPr/>
        </p:nvSpPr>
        <p:spPr>
          <a:xfrm>
            <a:off x="5175417" y="1772816"/>
            <a:ext cx="1404789" cy="1873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801" tIns="38401" rIns="76801" bIns="38401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2123728" y="1865790"/>
            <a:ext cx="1093776" cy="14584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有高</a:t>
            </a:r>
          </a:p>
          <a:p>
            <a:pPr algn="ctr"/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有低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98332" y="417557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0680" y="292528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声音</a:t>
            </a:r>
          </a:p>
        </p:txBody>
      </p:sp>
      <p:sp>
        <p:nvSpPr>
          <p:cNvPr id="10" name="Text Placeholder 33"/>
          <p:cNvSpPr txBox="1"/>
          <p:nvPr/>
        </p:nvSpPr>
        <p:spPr>
          <a:xfrm>
            <a:off x="5354233" y="2291230"/>
            <a:ext cx="1046706" cy="239037"/>
          </a:xfrm>
          <a:prstGeom prst="rect">
            <a:avLst/>
          </a:prstGeom>
          <a:noFill/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AU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有轻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AU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有重</a:t>
            </a:r>
          </a:p>
        </p:txBody>
      </p:sp>
    </p:spTree>
    <p:extLst>
      <p:ext uri="{BB962C8B-B14F-4D97-AF65-F5344CB8AC3E}">
        <p14:creationId xmlns:p14="http://schemas.microsoft.com/office/powerpoint/2010/main" val="1201785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0680" y="260648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身体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98332" y="417557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9712" y="1844824"/>
            <a:ext cx="5285006" cy="1766304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lang="en-US" altLang="zh-CN" sz="19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身体姿态，有些动作是可以加强你演讲的表现力的，但是肢体动作不能太过夸张，不能像歌手一样在舞台上来回蹿动，站在舞台的中间，自然的说出来就是最好的。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260095486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598332" y="417557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0680" y="260648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0658" y="2109182"/>
            <a:ext cx="5242560" cy="750642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sz="22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道具是吸引听众的杀手锏</a:t>
            </a:r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</a:rPr>
              <a:t>，</a:t>
            </a:r>
          </a:p>
          <a:p>
            <a:pPr defTabSz="970465"/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</a:rPr>
              <a:t>能够调动听众的好奇心。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1" y="1455895"/>
            <a:ext cx="4449628" cy="394621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1930767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48737" y="179227"/>
            <a:ext cx="3138676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互动技巧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8" name="直接连接符 12"/>
          <p:cNvCxnSpPr>
            <a:cxnSpLocks noChangeShapeType="1"/>
          </p:cNvCxnSpPr>
          <p:nvPr/>
        </p:nvCxnSpPr>
        <p:spPr bwMode="auto">
          <a:xfrm>
            <a:off x="2725331" y="702564"/>
            <a:ext cx="4626595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文本框 29"/>
          <p:cNvSpPr txBox="1"/>
          <p:nvPr/>
        </p:nvSpPr>
        <p:spPr>
          <a:xfrm>
            <a:off x="1547664" y="2493213"/>
            <a:ext cx="518615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大互动技巧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534266" y="1375323"/>
            <a:ext cx="13023" cy="4411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</p:cNvCxnSpPr>
          <p:nvPr/>
        </p:nvCxnSpPr>
        <p:spPr>
          <a:xfrm>
            <a:off x="2066279" y="3401154"/>
            <a:ext cx="467987" cy="615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534266" y="1388971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543518" y="5786651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547908" y="5235207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548296" y="3996089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548295" y="4666380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540777" y="3345044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534265" y="2641724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548297" y="1999903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38"/>
          <p:cNvSpPr txBox="1"/>
          <p:nvPr/>
        </p:nvSpPr>
        <p:spPr>
          <a:xfrm>
            <a:off x="3348731" y="1178549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设问</a:t>
            </a:r>
          </a:p>
        </p:txBody>
      </p:sp>
      <p:sp>
        <p:nvSpPr>
          <p:cNvPr id="82" name="文本框 39"/>
          <p:cNvSpPr txBox="1"/>
          <p:nvPr/>
        </p:nvSpPr>
        <p:spPr>
          <a:xfrm>
            <a:off x="3348111" y="5658565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游戏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文本框 40"/>
          <p:cNvSpPr txBox="1"/>
          <p:nvPr/>
        </p:nvSpPr>
        <p:spPr>
          <a:xfrm>
            <a:off x="3348111" y="5042484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角色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文本框 41"/>
          <p:cNvSpPr txBox="1"/>
          <p:nvPr/>
        </p:nvSpPr>
        <p:spPr>
          <a:xfrm>
            <a:off x="3348111" y="4412755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个案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5" name="文本框 42"/>
          <p:cNvSpPr txBox="1"/>
          <p:nvPr/>
        </p:nvSpPr>
        <p:spPr>
          <a:xfrm>
            <a:off x="3348111" y="3750390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研讨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6" name="文本框 43"/>
          <p:cNvSpPr txBox="1"/>
          <p:nvPr/>
        </p:nvSpPr>
        <p:spPr>
          <a:xfrm>
            <a:off x="3348111" y="3105810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举手</a:t>
            </a:r>
          </a:p>
        </p:txBody>
      </p:sp>
      <p:sp>
        <p:nvSpPr>
          <p:cNvPr id="87" name="文本框 44"/>
          <p:cNvSpPr txBox="1"/>
          <p:nvPr/>
        </p:nvSpPr>
        <p:spPr>
          <a:xfrm>
            <a:off x="3339614" y="2462171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引导</a:t>
            </a:r>
          </a:p>
        </p:txBody>
      </p:sp>
      <p:sp>
        <p:nvSpPr>
          <p:cNvPr id="88" name="文本框 45"/>
          <p:cNvSpPr txBox="1"/>
          <p:nvPr/>
        </p:nvSpPr>
        <p:spPr>
          <a:xfrm>
            <a:off x="3348731" y="1820360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疑问</a:t>
            </a:r>
          </a:p>
        </p:txBody>
      </p:sp>
    </p:spTree>
    <p:extLst>
      <p:ext uri="{BB962C8B-B14F-4D97-AF65-F5344CB8AC3E}">
        <p14:creationId xmlns:p14="http://schemas.microsoft.com/office/powerpoint/2010/main" val="19569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502045" y="1448342"/>
            <a:ext cx="8328795" cy="519809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marL="0" lvl="1"/>
            <a:r>
              <a:rPr lang="zh-CN" altLang="en-US" sz="29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请问下列哪位小伙伴，能够获得更好的职业发展？</a:t>
            </a:r>
          </a:p>
        </p:txBody>
      </p:sp>
      <p:sp>
        <p:nvSpPr>
          <p:cNvPr id="21" name="文本框 9"/>
          <p:cNvSpPr txBox="1"/>
          <p:nvPr/>
        </p:nvSpPr>
        <p:spPr>
          <a:xfrm>
            <a:off x="502130" y="2566783"/>
            <a:ext cx="751659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171" lvl="1" indent="-192171">
              <a:buFont typeface="Wingdings" panose="05000000000000000000" pitchFamily="2" charset="2"/>
              <a:buChar char="l"/>
            </a:pPr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A. 小A专业技能超强，工作勤勤恳恳，效率也不低，但就是“嘴笨”，不太会讲话，不知如何传达自己的想法。</a:t>
            </a:r>
          </a:p>
        </p:txBody>
      </p:sp>
      <p:sp>
        <p:nvSpPr>
          <p:cNvPr id="5" name="文本框 9"/>
          <p:cNvSpPr txBox="1"/>
          <p:nvPr/>
        </p:nvSpPr>
        <p:spPr>
          <a:xfrm>
            <a:off x="502130" y="3778223"/>
            <a:ext cx="751659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171" lvl="1" indent="-192171">
              <a:buFont typeface="Wingdings" panose="05000000000000000000" pitchFamily="2" charset="2"/>
              <a:buChar char="l"/>
            </a:pPr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B. 小B技能平平，工作产出虽不如小A但也不差，但就是会“说话”，会表达，知道如何把自己的想法传达到对方的脑子里。</a:t>
            </a:r>
          </a:p>
        </p:txBody>
      </p:sp>
      <p:sp>
        <p:nvSpPr>
          <p:cNvPr id="6" name="文本框 9"/>
          <p:cNvSpPr txBox="1"/>
          <p:nvPr/>
        </p:nvSpPr>
        <p:spPr>
          <a:xfrm>
            <a:off x="502130" y="5108277"/>
            <a:ext cx="751659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171" lvl="1" indent="-192171">
              <a:buFont typeface="Wingdings" panose="05000000000000000000" pitchFamily="2" charset="2"/>
              <a:buChar char="l"/>
            </a:pPr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C. 小C专业技能高超，工作产出高，效率高，还会讲话，会传达思想。</a:t>
            </a:r>
          </a:p>
        </p:txBody>
      </p:sp>
    </p:spTree>
    <p:extLst>
      <p:ext uri="{BB962C8B-B14F-4D97-AF65-F5344CB8AC3E}">
        <p14:creationId xmlns:p14="http://schemas.microsoft.com/office/powerpoint/2010/main" val="7659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 bwMode="auto">
          <a:xfrm>
            <a:off x="3608440" y="3712633"/>
            <a:ext cx="1993791" cy="2652184"/>
          </a:xfrm>
          <a:custGeom>
            <a:avLst/>
            <a:gdLst>
              <a:gd name="T0" fmla="*/ 627 w 1256"/>
              <a:gd name="T1" fmla="*/ 0 h 1253"/>
              <a:gd name="T2" fmla="*/ 1256 w 1256"/>
              <a:gd name="T3" fmla="*/ 626 h 1253"/>
              <a:gd name="T4" fmla="*/ 627 w 1256"/>
              <a:gd name="T5" fmla="*/ 1253 h 1253"/>
              <a:gd name="T6" fmla="*/ 0 w 1256"/>
              <a:gd name="T7" fmla="*/ 626 h 1253"/>
              <a:gd name="T8" fmla="*/ 627 w 1256"/>
              <a:gd name="T9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" h="1253">
                <a:moveTo>
                  <a:pt x="627" y="0"/>
                </a:moveTo>
                <a:lnTo>
                  <a:pt x="1256" y="626"/>
                </a:lnTo>
                <a:lnTo>
                  <a:pt x="627" y="1253"/>
                </a:lnTo>
                <a:lnTo>
                  <a:pt x="0" y="626"/>
                </a:lnTo>
                <a:lnTo>
                  <a:pt x="62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4097364" y="2135717"/>
            <a:ext cx="1012769" cy="1348317"/>
          </a:xfrm>
          <a:custGeom>
            <a:avLst/>
            <a:gdLst>
              <a:gd name="T0" fmla="*/ 319 w 638"/>
              <a:gd name="T1" fmla="*/ 0 h 637"/>
              <a:gd name="T2" fmla="*/ 638 w 638"/>
              <a:gd name="T3" fmla="*/ 319 h 637"/>
              <a:gd name="T4" fmla="*/ 319 w 638"/>
              <a:gd name="T5" fmla="*/ 637 h 637"/>
              <a:gd name="T6" fmla="*/ 0 w 638"/>
              <a:gd name="T7" fmla="*/ 319 h 637"/>
              <a:gd name="T8" fmla="*/ 319 w 638"/>
              <a:gd name="T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637">
                <a:moveTo>
                  <a:pt x="319" y="0"/>
                </a:moveTo>
                <a:lnTo>
                  <a:pt x="638" y="319"/>
                </a:lnTo>
                <a:lnTo>
                  <a:pt x="319" y="637"/>
                </a:lnTo>
                <a:lnTo>
                  <a:pt x="0" y="319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151407" y="2512484"/>
            <a:ext cx="450825" cy="596900"/>
          </a:xfrm>
          <a:custGeom>
            <a:avLst/>
            <a:gdLst>
              <a:gd name="T0" fmla="*/ 143 w 284"/>
              <a:gd name="T1" fmla="*/ 0 h 282"/>
              <a:gd name="T2" fmla="*/ 284 w 284"/>
              <a:gd name="T3" fmla="*/ 141 h 282"/>
              <a:gd name="T4" fmla="*/ 143 w 284"/>
              <a:gd name="T5" fmla="*/ 282 h 282"/>
              <a:gd name="T6" fmla="*/ 0 w 284"/>
              <a:gd name="T7" fmla="*/ 141 h 282"/>
              <a:gd name="T8" fmla="*/ 143 w 284"/>
              <a:gd name="T9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282">
                <a:moveTo>
                  <a:pt x="143" y="0"/>
                </a:moveTo>
                <a:lnTo>
                  <a:pt x="284" y="141"/>
                </a:lnTo>
                <a:lnTo>
                  <a:pt x="143" y="282"/>
                </a:lnTo>
                <a:lnTo>
                  <a:pt x="0" y="141"/>
                </a:lnTo>
                <a:lnTo>
                  <a:pt x="1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-42610" y="2116"/>
            <a:ext cx="4597148" cy="6862235"/>
          </a:xfrm>
          <a:custGeom>
            <a:avLst/>
            <a:gdLst>
              <a:gd name="T0" fmla="*/ 0 w 2896"/>
              <a:gd name="T1" fmla="*/ 0 h 3242"/>
              <a:gd name="T2" fmla="*/ 1194 w 2896"/>
              <a:gd name="T3" fmla="*/ 0 h 3242"/>
              <a:gd name="T4" fmla="*/ 2896 w 2896"/>
              <a:gd name="T5" fmla="*/ 1700 h 3242"/>
              <a:gd name="T6" fmla="*/ 1351 w 2896"/>
              <a:gd name="T7" fmla="*/ 3242 h 3242"/>
              <a:gd name="T8" fmla="*/ 0 w 2896"/>
              <a:gd name="T9" fmla="*/ 3242 h 3242"/>
              <a:gd name="T10" fmla="*/ 0 w 2896"/>
              <a:gd name="T11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6" h="3242">
                <a:moveTo>
                  <a:pt x="0" y="0"/>
                </a:moveTo>
                <a:lnTo>
                  <a:pt x="1194" y="0"/>
                </a:lnTo>
                <a:lnTo>
                  <a:pt x="2896" y="1700"/>
                </a:lnTo>
                <a:lnTo>
                  <a:pt x="1351" y="3242"/>
                </a:lnTo>
                <a:lnTo>
                  <a:pt x="0" y="324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r>
              <a:rPr lang="en-US" altLang="zh-CN" dirty="0" smtClean="0"/>
              <a:t>                                         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63484" y="0"/>
            <a:ext cx="3380516" cy="68643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748754" y="175214"/>
            <a:ext cx="3395246" cy="639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823" tIns="36411" rIns="72823" bIns="3641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者总结了很多演讲的技巧，总的来说就是3个有：有内容、有准备、有亮点。但所有的技巧都是辅助，对我们来说，最最重要的就是做回自己，传递好自己的思想，这也是成功演讲的最大秘密。每一个看起来自然的演讲背后都是下过苦功夫的，在这个过程里你能够倒逼自己，想明白平时很模糊的道理，还能从中体会到全力以赴，完成一件事情的快感，经历过这些以后，你自己也会得到升华，这就是演讲的力量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665512" y="17541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 结</a:t>
            </a:r>
          </a:p>
        </p:txBody>
      </p:sp>
    </p:spTree>
    <p:extLst>
      <p:ext uri="{BB962C8B-B14F-4D97-AF65-F5344CB8AC3E}">
        <p14:creationId xmlns:p14="http://schemas.microsoft.com/office/powerpoint/2010/main" val="9241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0908"/>
            <a:ext cx="9144000" cy="2215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是时候做出</a:t>
            </a:r>
            <a:r>
              <a:rPr lang="zh-CN" altLang="en-US" sz="13800" b="1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了</a:t>
            </a:r>
            <a:endParaRPr lang="zh-CN" altLang="en-US" sz="6600" b="1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3860" y="4777988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18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分钟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,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用你的演讲改变世界</a:t>
            </a:r>
            <a:endParaRPr lang="zh-CN" altLang="en-US" sz="2800" dirty="0">
              <a:solidFill>
                <a:srgbClr val="FF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6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2481281" y="283565"/>
            <a:ext cx="4034935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为什么要会演讲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77630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59" y="2770308"/>
            <a:ext cx="2253172" cy="19551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29" y="1851624"/>
            <a:ext cx="1766333" cy="217983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29510" y="1969676"/>
            <a:ext cx="2894418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演讲就是竞争力</a:t>
            </a:r>
            <a:endParaRPr lang="zh-CN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3729700" y="4199568"/>
            <a:ext cx="2354468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演讲就是工具</a:t>
            </a:r>
            <a:endParaRPr lang="zh-CN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3690730" y="4821605"/>
            <a:ext cx="388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i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天天在外喝酒，我们不要过了</a:t>
            </a:r>
            <a:endParaRPr lang="zh-CN" altLang="en-US" sz="2800" b="1" i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2" name="图片 7171" descr="演讲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64" y="2404340"/>
            <a:ext cx="1811551" cy="320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9688" y="2588155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矩形 6"/>
          <p:cNvSpPr>
            <a:spLocks noChangeArrowheads="1"/>
          </p:cNvSpPr>
          <p:nvPr/>
        </p:nvSpPr>
        <p:spPr bwMode="auto">
          <a:xfrm>
            <a:off x="9688" y="1722853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文本框 60"/>
          <p:cNvSpPr>
            <a:spLocks noChangeArrowheads="1"/>
          </p:cNvSpPr>
          <p:nvPr/>
        </p:nvSpPr>
        <p:spPr bwMode="auto">
          <a:xfrm>
            <a:off x="68468" y="107201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我与演讲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50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77630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组合 31"/>
          <p:cNvGrpSpPr/>
          <p:nvPr/>
        </p:nvGrpSpPr>
        <p:grpSpPr>
          <a:xfrm>
            <a:off x="1780818" y="1649982"/>
            <a:ext cx="6504089" cy="1779018"/>
            <a:chOff x="2020462" y="4408432"/>
            <a:chExt cx="8554319" cy="147658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188" y="4435933"/>
              <a:ext cx="1881593" cy="144908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462" y="4408432"/>
              <a:ext cx="1676634" cy="147658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096" y="4408432"/>
              <a:ext cx="1549489" cy="147658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992" y="4408432"/>
              <a:ext cx="1889532" cy="147658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24" y="4435932"/>
              <a:ext cx="1562318" cy="1449081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540002" y="3434079"/>
            <a:ext cx="8280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公司宣传</a:t>
            </a:r>
            <a:r>
              <a:rPr lang="zh-CN" altLang="en-US" sz="2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800" b="1" dirty="0" smtClean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员工激励 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凝聚团队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统一观点</a:t>
            </a:r>
            <a:r>
              <a:rPr lang="zh-CN" altLang="en-US" sz="28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主持会议 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会议营销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经验分享 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工作总结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员工培训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自我介绍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商务谈判  </a:t>
            </a:r>
            <a:r>
              <a:rPr lang="zh-CN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求婚告白</a:t>
            </a:r>
            <a:endParaRPr lang="zh-CN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9688" y="2588155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9688" y="1722853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文本框 60"/>
          <p:cNvSpPr>
            <a:spLocks noChangeArrowheads="1"/>
          </p:cNvSpPr>
          <p:nvPr/>
        </p:nvSpPr>
        <p:spPr bwMode="auto">
          <a:xfrm>
            <a:off x="68468" y="107201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我与讲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47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文本框 10"/>
          <p:cNvSpPr txBox="1">
            <a:spLocks noChangeArrowheads="1"/>
          </p:cNvSpPr>
          <p:nvPr/>
        </p:nvSpPr>
        <p:spPr bwMode="auto">
          <a:xfrm>
            <a:off x="2553289" y="283565"/>
            <a:ext cx="4034935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为什么要会演讲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0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77630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662417" y="2598467"/>
            <a:ext cx="415805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3200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人才不一定有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口才</a:t>
            </a:r>
            <a:endParaRPr lang="en-US" altLang="zh-CN" sz="3200" b="1" i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ct val="20000"/>
              </a:spcBef>
            </a:pPr>
            <a:endParaRPr lang="zh-CN" altLang="en-US" sz="3200" b="1" i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3200" b="1" i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有</a:t>
            </a:r>
            <a:r>
              <a:rPr lang="zh-CN" altLang="en-US" sz="3200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口才一定是人才</a:t>
            </a: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3671">
            <a:off x="1477655" y="2373530"/>
            <a:ext cx="3436144" cy="2864358"/>
          </a:xfrm>
          <a:prstGeom prst="rect">
            <a:avLst/>
          </a:prstGeom>
        </p:spPr>
      </p:pic>
      <p:sp>
        <p:nvSpPr>
          <p:cNvPr id="36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9688" y="1722853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文本框 60"/>
          <p:cNvSpPr>
            <a:spLocks noChangeArrowheads="1"/>
          </p:cNvSpPr>
          <p:nvPr/>
        </p:nvSpPr>
        <p:spPr bwMode="auto">
          <a:xfrm>
            <a:off x="68468" y="107201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我与演讲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0"/>
          <p:cNvSpPr txBox="1">
            <a:spLocks noChangeArrowheads="1"/>
          </p:cNvSpPr>
          <p:nvPr/>
        </p:nvSpPr>
        <p:spPr bwMode="auto">
          <a:xfrm>
            <a:off x="2553289" y="283565"/>
            <a:ext cx="4034935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为什么要会演讲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495086" y="2730209"/>
            <a:ext cx="1557711" cy="91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823" tIns="36411" rIns="72823" bIns="36411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4881655" y="2268418"/>
            <a:ext cx="3409690" cy="412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2823" tIns="36411" rIns="72823" bIns="36411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有内容</a:t>
            </a:r>
          </a:p>
        </p:txBody>
      </p:sp>
      <p:sp>
        <p:nvSpPr>
          <p:cNvPr id="9" name="TextBox 14"/>
          <p:cNvSpPr>
            <a:spLocks noChangeArrowheads="1"/>
          </p:cNvSpPr>
          <p:nvPr/>
        </p:nvSpPr>
        <p:spPr bwMode="auto">
          <a:xfrm>
            <a:off x="4881655" y="3007920"/>
            <a:ext cx="3409690" cy="412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2823" tIns="36411" rIns="72823" bIns="36411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有准备</a:t>
            </a:r>
          </a:p>
        </p:txBody>
      </p:sp>
      <p:sp>
        <p:nvSpPr>
          <p:cNvPr id="10" name="TextBox 15"/>
          <p:cNvSpPr>
            <a:spLocks noChangeArrowheads="1"/>
          </p:cNvSpPr>
          <p:nvPr/>
        </p:nvSpPr>
        <p:spPr bwMode="auto">
          <a:xfrm>
            <a:off x="4881655" y="3747421"/>
            <a:ext cx="3409690" cy="412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2823" tIns="36411" rIns="72823" bIns="36411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有亮点</a:t>
            </a:r>
          </a:p>
        </p:txBody>
      </p:sp>
      <p:sp>
        <p:nvSpPr>
          <p:cNvPr id="12" name="五边形 2"/>
          <p:cNvSpPr>
            <a:spLocks noChangeArrowheads="1"/>
          </p:cNvSpPr>
          <p:nvPr/>
        </p:nvSpPr>
        <p:spPr bwMode="auto">
          <a:xfrm>
            <a:off x="4404413" y="2268416"/>
            <a:ext cx="647425" cy="461792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lIns="72823" tIns="36411" rIns="72823" bIns="36411"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五边形 19"/>
          <p:cNvSpPr>
            <a:spLocks noChangeArrowheads="1"/>
          </p:cNvSpPr>
          <p:nvPr/>
        </p:nvSpPr>
        <p:spPr bwMode="auto">
          <a:xfrm>
            <a:off x="4404413" y="3007917"/>
            <a:ext cx="647425" cy="461792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lIns="72823" tIns="36411" rIns="72823" bIns="36411"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五边形 20"/>
          <p:cNvSpPr>
            <a:spLocks noChangeArrowheads="1"/>
          </p:cNvSpPr>
          <p:nvPr/>
        </p:nvSpPr>
        <p:spPr bwMode="auto">
          <a:xfrm>
            <a:off x="4404413" y="3747417"/>
            <a:ext cx="647425" cy="461792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lIns="72823" tIns="36411" rIns="72823" bIns="36411"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4404413" y="2184241"/>
            <a:ext cx="432403" cy="68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823" tIns="36411" rIns="72823" bIns="36411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4404413" y="2904700"/>
            <a:ext cx="432403" cy="68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823" tIns="36411" rIns="72823" bIns="36411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2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"/>
          <p:cNvSpPr>
            <a:spLocks noChangeArrowheads="1"/>
          </p:cNvSpPr>
          <p:nvPr/>
        </p:nvSpPr>
        <p:spPr bwMode="auto">
          <a:xfrm>
            <a:off x="4404413" y="3623570"/>
            <a:ext cx="432403" cy="68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823" tIns="36411" rIns="72823" bIns="36411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3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973720" y="2601921"/>
            <a:ext cx="215927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1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3419872" y="3381911"/>
            <a:ext cx="3443563" cy="56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72823" tIns="36411" rIns="72823" bIns="36411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1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655207" y="5102255"/>
            <a:ext cx="2121408" cy="785127"/>
            <a:chOff x="9263558" y="5374010"/>
            <a:chExt cx="2520001" cy="766597"/>
          </a:xfrm>
        </p:grpSpPr>
        <p:sp>
          <p:nvSpPr>
            <p:cNvPr id="43" name="TextBox 42">
              <a:hlinkClick r:id="" action="ppaction://hlinkshowjump?jump=nextslide"/>
            </p:cNvPr>
            <p:cNvSpPr txBox="1"/>
            <p:nvPr/>
          </p:nvSpPr>
          <p:spPr>
            <a:xfrm>
              <a:off x="9263558" y="5479480"/>
              <a:ext cx="2520001" cy="66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023565">
                <a:defRPr/>
              </a:pPr>
              <a:r>
                <a:rPr lang="en-US" altLang="zh-CN" sz="19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9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说点啥呢？？？</a:t>
              </a:r>
              <a:r>
                <a:rPr lang="zh-CN" altLang="en-US" sz="1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施</a:t>
              </a:r>
              <a:endParaRPr lang="en-US" altLang="zh-CN" sz="1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9276025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>
            <a:xfrm flipV="1">
              <a:off x="9263558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3504240" y="1437400"/>
            <a:ext cx="4352482" cy="15739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2823" tIns="36411" rIns="72823" bIns="36411">
            <a:spAutoFit/>
          </a:bodyPr>
          <a:lstStyle/>
          <a:p>
            <a:pPr defTabSz="970465">
              <a:lnSpc>
                <a:spcPct val="130000"/>
              </a:lnSpc>
              <a:spcBef>
                <a:spcPts val="159"/>
              </a:spcBef>
              <a:spcAft>
                <a:spcPts val="48"/>
              </a:spcAft>
            </a:pPr>
            <a:r>
              <a:rPr lang="zh-CN" altLang="en-US" sz="2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演讲的关键：</a:t>
            </a:r>
            <a:r>
              <a:rPr lang="zh-CN" altLang="en-US" sz="25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你得将自己的思想提炼出来，用别人能听得懂的方式说出来。</a:t>
            </a:r>
            <a:endParaRPr lang="zh-CN" altLang="en-US" sz="25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3836656" y="4116706"/>
            <a:ext cx="933042" cy="1853872"/>
          </a:xfrm>
          <a:prstGeom prst="roundRect">
            <a:avLst>
              <a:gd name="adj" fmla="val 14445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7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ounded Rectangle 31"/>
          <p:cNvSpPr/>
          <p:nvPr/>
        </p:nvSpPr>
        <p:spPr>
          <a:xfrm>
            <a:off x="4918859" y="4116706"/>
            <a:ext cx="933042" cy="1853872"/>
          </a:xfrm>
          <a:prstGeom prst="roundRect">
            <a:avLst>
              <a:gd name="adj" fmla="val 14445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7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ounded Rectangle 35"/>
          <p:cNvSpPr/>
          <p:nvPr/>
        </p:nvSpPr>
        <p:spPr>
          <a:xfrm>
            <a:off x="6001062" y="4116706"/>
            <a:ext cx="933042" cy="1853872"/>
          </a:xfrm>
          <a:prstGeom prst="roundRect">
            <a:avLst>
              <a:gd name="adj" fmla="val 14445"/>
            </a:avLst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7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7"/>
          <p:cNvSpPr txBox="1"/>
          <p:nvPr/>
        </p:nvSpPr>
        <p:spPr>
          <a:xfrm>
            <a:off x="4006942" y="4646514"/>
            <a:ext cx="591854" cy="627319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0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s-ES_tradnl" sz="29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故</a:t>
            </a:r>
          </a:p>
          <a:p>
            <a:pPr>
              <a:lnSpc>
                <a:spcPct val="120000"/>
              </a:lnSpc>
            </a:pPr>
            <a:r>
              <a:rPr lang="zh-CN" altLang="es-ES_tradnl" sz="29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事</a:t>
            </a:r>
          </a:p>
        </p:txBody>
      </p:sp>
      <p:sp>
        <p:nvSpPr>
          <p:cNvPr id="4" name="Text Placeholder 7"/>
          <p:cNvSpPr txBox="1"/>
          <p:nvPr/>
        </p:nvSpPr>
        <p:spPr>
          <a:xfrm>
            <a:off x="4929181" y="4547715"/>
            <a:ext cx="912142" cy="824887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0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s-ES_tradnl" sz="2900" b="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美好想象</a:t>
            </a:r>
          </a:p>
        </p:txBody>
      </p:sp>
      <p:sp>
        <p:nvSpPr>
          <p:cNvPr id="5" name="Text Placeholder 7"/>
          <p:cNvSpPr txBox="1"/>
          <p:nvPr/>
        </p:nvSpPr>
        <p:spPr>
          <a:xfrm>
            <a:off x="6011559" y="4630806"/>
            <a:ext cx="912142" cy="824887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0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s-ES_tradnl" sz="29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重要东西</a:t>
            </a:r>
          </a:p>
        </p:txBody>
      </p:sp>
      <p:pic>
        <p:nvPicPr>
          <p:cNvPr id="6" name="Picture 5" descr="C:\Documents and Settings\tdz\桌面\0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5208" y="933267"/>
            <a:ext cx="2121407" cy="3874138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3222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 bldLvl="0" animBg="1"/>
      <p:bldP spid="2" grpId="0" bldLvl="0" animBg="1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1136</Words>
  <Application>Microsoft Office PowerPoint</Application>
  <PresentationFormat>全屏显示(4:3)</PresentationFormat>
  <Paragraphs>148</Paragraphs>
  <Slides>31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37</cp:revision>
  <dcterms:created xsi:type="dcterms:W3CDTF">2018-10-14T11:43:43Z</dcterms:created>
  <dcterms:modified xsi:type="dcterms:W3CDTF">2018-10-28T01:35:24Z</dcterms:modified>
</cp:coreProperties>
</file>