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259" r:id="rId3"/>
    <p:sldId id="294" r:id="rId4"/>
    <p:sldId id="321" r:id="rId5"/>
    <p:sldId id="296" r:id="rId6"/>
    <p:sldId id="297" r:id="rId7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0"/>
    </p:embeddedFont>
    <p:embeddedFont>
      <p:font typeface="맑은 고딕" panose="020B0503020000020004" pitchFamily="34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757"/>
    <a:srgbClr val="FEAC02"/>
    <a:srgbClr val="446788"/>
    <a:srgbClr val="6DBAF3"/>
    <a:srgbClr val="844766"/>
    <a:srgbClr val="0F6CB1"/>
    <a:srgbClr val="4C4143"/>
    <a:srgbClr val="000000"/>
    <a:srgbClr val="222F64"/>
    <a:srgbClr val="206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792" autoAdjust="0"/>
  </p:normalViewPr>
  <p:slideViewPr>
    <p:cSldViewPr>
      <p:cViewPr varScale="1">
        <p:scale>
          <a:sx n="96" d="100"/>
          <a:sy n="96" d="100"/>
        </p:scale>
        <p:origin x="72" y="2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56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844872" y="5085184"/>
            <a:ext cx="7975600" cy="862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EAC02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FEAC02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84867"/>
            <a:ext cx="8485645" cy="4681603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67645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FEAC02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684867"/>
            <a:ext cx="8485645" cy="4681603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rgbClr val="FEA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0" y="4869160"/>
            <a:ext cx="9144000" cy="132194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FEAC02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907704" y="4841768"/>
            <a:ext cx="6912768" cy="862934"/>
          </a:xfrm>
        </p:spPr>
        <p:txBody>
          <a:bodyPr/>
          <a:lstStyle/>
          <a:p>
            <a:r>
              <a:rPr lang="en-GB" altLang="ko-KR" sz="5600" b="1" dirty="0">
                <a:latin typeface="+mj-lt"/>
              </a:rPr>
              <a:t>CAR ACCIDENTS IN VICTORIA</a:t>
            </a:r>
            <a:endParaRPr lang="ko-KR" altLang="en-US" sz="5600" b="1" dirty="0"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9712" y="5949280"/>
            <a:ext cx="6840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2016-2020</a:t>
            </a:r>
            <a:endParaRPr kumimoji="1" lang="en-US" altLang="ko-KR" sz="1000" dirty="0">
              <a:solidFill>
                <a:schemeClr val="bg1">
                  <a:lumMod val="7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57238" y="2062245"/>
            <a:ext cx="334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0" dirty="0">
                <a:effectLst/>
                <a:latin typeface="Söhne"/>
              </a:rPr>
              <a:t>Understanding </a:t>
            </a:r>
          </a:p>
          <a:p>
            <a:pPr algn="ctr"/>
            <a:r>
              <a:rPr lang="en-GB" sz="3200" b="1" i="0" dirty="0">
                <a:effectLst/>
                <a:latin typeface="Söhne"/>
              </a:rPr>
              <a:t>Car Crashes in </a:t>
            </a:r>
          </a:p>
          <a:p>
            <a:pPr algn="ctr"/>
            <a:r>
              <a:rPr lang="en-GB" sz="3200" b="1" i="0" dirty="0">
                <a:effectLst/>
                <a:latin typeface="Söhne"/>
              </a:rPr>
              <a:t>Victoria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049BE9-7CE5-4AF8-95AF-C23D829A5A31}"/>
              </a:ext>
            </a:extLst>
          </p:cNvPr>
          <p:cNvGrpSpPr/>
          <p:nvPr/>
        </p:nvGrpSpPr>
        <p:grpSpPr>
          <a:xfrm>
            <a:off x="5040188" y="2356818"/>
            <a:ext cx="3852292" cy="552044"/>
            <a:chOff x="5040188" y="2356818"/>
            <a:chExt cx="3852292" cy="552044"/>
          </a:xfrm>
        </p:grpSpPr>
        <p:grpSp>
          <p:nvGrpSpPr>
            <p:cNvPr id="29" name="그룹 65"/>
            <p:cNvGrpSpPr/>
            <p:nvPr/>
          </p:nvGrpSpPr>
          <p:grpSpPr>
            <a:xfrm>
              <a:off x="5040188" y="2356818"/>
              <a:ext cx="3852292" cy="552044"/>
              <a:chOff x="1077516" y="912912"/>
              <a:chExt cx="3852292" cy="552044"/>
            </a:xfrm>
          </p:grpSpPr>
          <p:sp>
            <p:nvSpPr>
              <p:cNvPr id="34" name="Text Box 5"/>
              <p:cNvSpPr txBox="1">
                <a:spLocks noChangeArrowheads="1"/>
              </p:cNvSpPr>
              <p:nvPr/>
            </p:nvSpPr>
            <p:spPr bwMode="auto">
              <a:xfrm>
                <a:off x="1758306" y="940225"/>
                <a:ext cx="2952750" cy="375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is the data about?</a:t>
                </a:r>
                <a:endParaRPr lang="en-A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11"/>
              <p:cNvSpPr txBox="1">
                <a:spLocks noChangeArrowheads="1"/>
              </p:cNvSpPr>
              <p:nvPr/>
            </p:nvSpPr>
            <p:spPr bwMode="auto">
              <a:xfrm>
                <a:off x="1761158" y="1246691"/>
                <a:ext cx="3168650" cy="218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AU" sz="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912912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FEAC02"/>
                    </a:solidFill>
                    <a:latin typeface="+mj-lt"/>
                    <a:ea typeface="맑은 고딕" pitchFamily="50" charset="-127"/>
                  </a:rPr>
                  <a:t>01</a:t>
                </a:r>
                <a:endParaRPr lang="ko-KR" altLang="en-US" sz="2500" b="1" dirty="0">
                  <a:solidFill>
                    <a:srgbClr val="FEAC02"/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cxnSp>
          <p:nvCxnSpPr>
            <p:cNvPr id="30" name="직선 연결선 2"/>
            <p:cNvCxnSpPr>
              <a:cxnSpLocks/>
              <a:endCxn id="50" idx="1"/>
            </p:cNvCxnSpPr>
            <p:nvPr/>
          </p:nvCxnSpPr>
          <p:spPr>
            <a:xfrm>
              <a:off x="5723830" y="2441032"/>
              <a:ext cx="0" cy="358698"/>
            </a:xfrm>
            <a:prstGeom prst="line">
              <a:avLst/>
            </a:prstGeom>
            <a:ln w="38100">
              <a:solidFill>
                <a:srgbClr val="FEAC0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5040188" y="3148906"/>
            <a:ext cx="3852292" cy="552044"/>
            <a:chOff x="1012131" y="1683971"/>
            <a:chExt cx="3852292" cy="552044"/>
          </a:xfrm>
        </p:grpSpPr>
        <p:grpSp>
          <p:nvGrpSpPr>
            <p:cNvPr id="53" name="그룹 66"/>
            <p:cNvGrpSpPr/>
            <p:nvPr/>
          </p:nvGrpSpPr>
          <p:grpSpPr>
            <a:xfrm>
              <a:off x="1012131" y="1683971"/>
              <a:ext cx="3852292" cy="552044"/>
              <a:chOff x="1077516" y="1832193"/>
              <a:chExt cx="3852292" cy="552044"/>
            </a:xfrm>
          </p:grpSpPr>
          <p:sp>
            <p:nvSpPr>
              <p:cNvPr id="55" name="Text Box 5"/>
              <p:cNvSpPr txBox="1">
                <a:spLocks noChangeArrowheads="1"/>
              </p:cNvSpPr>
              <p:nvPr/>
            </p:nvSpPr>
            <p:spPr bwMode="auto">
              <a:xfrm>
                <a:off x="1758306" y="1869064"/>
                <a:ext cx="2952750" cy="375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does the data contain?</a:t>
                </a:r>
                <a:endParaRPr lang="en-A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11"/>
              <p:cNvSpPr txBox="1">
                <a:spLocks noChangeArrowheads="1"/>
              </p:cNvSpPr>
              <p:nvPr/>
            </p:nvSpPr>
            <p:spPr bwMode="auto">
              <a:xfrm>
                <a:off x="1761158" y="2165972"/>
                <a:ext cx="3168650" cy="218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endParaRPr lang="en-AU" sz="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1832193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FEAC02"/>
                    </a:solidFill>
                    <a:latin typeface="+mj-lt"/>
                    <a:ea typeface="맑은 고딕" pitchFamily="50" charset="-127"/>
                  </a:rPr>
                  <a:t>02</a:t>
                </a:r>
                <a:endParaRPr lang="ko-KR" altLang="en-US" sz="2500" b="1" dirty="0">
                  <a:solidFill>
                    <a:srgbClr val="FEAC02"/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cxnSp>
          <p:nvCxnSpPr>
            <p:cNvPr id="54" name="직선 연결선 53"/>
            <p:cNvCxnSpPr>
              <a:cxnSpLocks/>
              <a:endCxn id="56" idx="1"/>
            </p:cNvCxnSpPr>
            <p:nvPr/>
          </p:nvCxnSpPr>
          <p:spPr>
            <a:xfrm>
              <a:off x="1695773" y="1750687"/>
              <a:ext cx="0" cy="376196"/>
            </a:xfrm>
            <a:prstGeom prst="line">
              <a:avLst/>
            </a:prstGeom>
            <a:ln w="38100">
              <a:solidFill>
                <a:srgbClr val="FEAC0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5040188" y="3940994"/>
            <a:ext cx="3849440" cy="572644"/>
            <a:chOff x="1012131" y="2615869"/>
            <a:chExt cx="3849440" cy="572644"/>
          </a:xfrm>
        </p:grpSpPr>
        <p:grpSp>
          <p:nvGrpSpPr>
            <p:cNvPr id="59" name="그룹 67"/>
            <p:cNvGrpSpPr/>
            <p:nvPr/>
          </p:nvGrpSpPr>
          <p:grpSpPr>
            <a:xfrm>
              <a:off x="1012131" y="2615869"/>
              <a:ext cx="3849440" cy="572644"/>
              <a:chOff x="1077516" y="2696289"/>
              <a:chExt cx="3849440" cy="572644"/>
            </a:xfrm>
          </p:grpSpPr>
          <p:sp>
            <p:nvSpPr>
              <p:cNvPr id="61" name="Text Box 5"/>
              <p:cNvSpPr txBox="1">
                <a:spLocks noChangeArrowheads="1"/>
              </p:cNvSpPr>
              <p:nvPr/>
            </p:nvSpPr>
            <p:spPr bwMode="auto">
              <a:xfrm>
                <a:off x="1760851" y="2723271"/>
                <a:ext cx="2952750" cy="375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Who is it for?</a:t>
                </a:r>
                <a:endParaRPr lang="en-A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 Box 11"/>
              <p:cNvSpPr txBox="1">
                <a:spLocks noChangeArrowheads="1"/>
              </p:cNvSpPr>
              <p:nvPr/>
            </p:nvSpPr>
            <p:spPr bwMode="auto">
              <a:xfrm>
                <a:off x="1758306" y="3050668"/>
                <a:ext cx="3168650" cy="218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AU" sz="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2696289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FEAC02"/>
                    </a:solidFill>
                    <a:latin typeface="+mj-lt"/>
                    <a:ea typeface="맑은 고딕" pitchFamily="50" charset="-127"/>
                  </a:rPr>
                  <a:t>03</a:t>
                </a:r>
                <a:endParaRPr lang="ko-KR" altLang="en-US" sz="2500" b="1" dirty="0">
                  <a:solidFill>
                    <a:srgbClr val="FEAC02"/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cxnSp>
          <p:nvCxnSpPr>
            <p:cNvPr id="60" name="직선 연결선 59"/>
            <p:cNvCxnSpPr>
              <a:cxnSpLocks/>
              <a:endCxn id="62" idx="1"/>
            </p:cNvCxnSpPr>
            <p:nvPr/>
          </p:nvCxnSpPr>
          <p:spPr>
            <a:xfrm flipH="1">
              <a:off x="1692921" y="2732837"/>
              <a:ext cx="10045" cy="346544"/>
            </a:xfrm>
            <a:prstGeom prst="line">
              <a:avLst/>
            </a:prstGeom>
            <a:ln w="38100">
              <a:solidFill>
                <a:srgbClr val="FEAC0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5040188" y="4782236"/>
            <a:ext cx="3849440" cy="678209"/>
            <a:chOff x="1012131" y="3547767"/>
            <a:chExt cx="3849440" cy="568540"/>
          </a:xfrm>
        </p:grpSpPr>
        <p:grpSp>
          <p:nvGrpSpPr>
            <p:cNvPr id="65" name="그룹 68"/>
            <p:cNvGrpSpPr/>
            <p:nvPr/>
          </p:nvGrpSpPr>
          <p:grpSpPr>
            <a:xfrm>
              <a:off x="1012131" y="3547767"/>
              <a:ext cx="3849440" cy="568540"/>
              <a:chOff x="1077516" y="3632393"/>
              <a:chExt cx="3849440" cy="568540"/>
            </a:xfrm>
          </p:grpSpPr>
          <p:sp>
            <p:nvSpPr>
              <p:cNvPr id="67" name="Text Box 5"/>
              <p:cNvSpPr txBox="1">
                <a:spLocks noChangeArrowheads="1"/>
              </p:cNvSpPr>
              <p:nvPr/>
            </p:nvSpPr>
            <p:spPr bwMode="auto">
              <a:xfrm>
                <a:off x="1769841" y="3648771"/>
                <a:ext cx="2952750" cy="314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Why is this data valuable?</a:t>
                </a:r>
                <a:endParaRPr lang="en-A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11"/>
              <p:cNvSpPr txBox="1">
                <a:spLocks noChangeArrowheads="1"/>
              </p:cNvSpPr>
              <p:nvPr/>
            </p:nvSpPr>
            <p:spPr bwMode="auto">
              <a:xfrm>
                <a:off x="1758306" y="4017962"/>
                <a:ext cx="3168650" cy="182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AU" sz="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3632393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FEAC02"/>
                    </a:solidFill>
                    <a:latin typeface="+mj-lt"/>
                    <a:ea typeface="맑은 고딕" pitchFamily="50" charset="-127"/>
                  </a:rPr>
                  <a:t>04</a:t>
                </a:r>
                <a:endParaRPr lang="ko-KR" altLang="en-US" sz="2500" b="1" dirty="0">
                  <a:solidFill>
                    <a:srgbClr val="FEAC02"/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cxnSp>
          <p:nvCxnSpPr>
            <p:cNvPr id="66" name="직선 연결선 65"/>
            <p:cNvCxnSpPr>
              <a:cxnSpLocks/>
            </p:cNvCxnSpPr>
            <p:nvPr/>
          </p:nvCxnSpPr>
          <p:spPr>
            <a:xfrm>
              <a:off x="1695773" y="3628039"/>
              <a:ext cx="8683" cy="305297"/>
            </a:xfrm>
            <a:prstGeom prst="line">
              <a:avLst/>
            </a:prstGeom>
            <a:ln w="38100">
              <a:solidFill>
                <a:srgbClr val="FEAC0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869031" y="2018513"/>
            <a:ext cx="3405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srgbClr val="FEAC02"/>
                </a:solidFill>
                <a:latin typeface="+mj-lt"/>
                <a:ea typeface="맑은 고딕" pitchFamily="50" charset="-127"/>
                <a:cs typeface="굴림" pitchFamily="50" charset="-127"/>
              </a:rPr>
              <a:t>TARGET AUDIENCE</a:t>
            </a:r>
            <a:endParaRPr kumimoji="1" lang="ko-KR" altLang="ko-KR" sz="3200" b="1" dirty="0">
              <a:solidFill>
                <a:srgbClr val="FEAC02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67544" y="2828021"/>
            <a:ext cx="806489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Upcoming business owners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Families planning to move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Government officials and planners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58151" y="5114857"/>
            <a:ext cx="5227698" cy="1292662"/>
            <a:chOff x="1115616" y="5114857"/>
            <a:chExt cx="5227698" cy="1292662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15616" y="5114857"/>
              <a:ext cx="2995450" cy="12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kumimoji="1" lang="ko-KR" altLang="ko-KR" sz="13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kumimoji="1" lang="en-US" altLang="ko-KR" sz="13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Insert text here</a:t>
              </a:r>
            </a:p>
            <a:p>
              <a:pPr marR="0"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kumimoji="1" lang="en-US" altLang="ko-KR" sz="13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Insert text here</a:t>
              </a:r>
            </a:p>
            <a:p>
              <a:pPr marR="0"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kumimoji="1" lang="en-US" altLang="ko-KR" sz="13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Insert text here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067944" y="5114857"/>
              <a:ext cx="2275370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13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4. </a:t>
              </a:r>
              <a:r>
                <a:rPr kumimoji="1" lang="ko-KR" altLang="ko-KR" sz="13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kumimoji="1" lang="en-US" altLang="ko-KR" sz="13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Insert text here</a:t>
              </a:r>
            </a:p>
            <a:p>
              <a:pPr marR="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13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5.  Insert text here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800" b="1" dirty="0">
                <a:solidFill>
                  <a:srgbClr val="FEAC02"/>
                </a:solidFill>
                <a:latin typeface="+mj-lt"/>
                <a:ea typeface="맑은 고딕" pitchFamily="50" charset="-127"/>
                <a:cs typeface="굴림" pitchFamily="50" charset="-127"/>
              </a:rPr>
              <a:t>THE VALUE OF CAR CRASH DATA</a:t>
            </a:r>
            <a:endParaRPr kumimoji="1" lang="ko-KR" altLang="ko-KR" sz="2800" b="1" dirty="0">
              <a:solidFill>
                <a:srgbClr val="FEAC02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Informed decision-making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Government planning for safety measures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Enhanced data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Yearly filtering for trends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Focus on Local Government Areas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en-US" sz="2800" dirty="0"/>
              <a:t>BENEFIT FOR COMMUNITIES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Raised awareness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Potential for safer roads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4941168"/>
            <a:ext cx="9144000" cy="1321940"/>
          </a:xfrm>
        </p:spPr>
        <p:txBody>
          <a:bodyPr/>
          <a:lstStyle/>
          <a:p>
            <a:br>
              <a:rPr lang="en-US" altLang="ko-KR" sz="4500" dirty="0">
                <a:latin typeface="+mj-lt"/>
              </a:rPr>
            </a:br>
            <a:br>
              <a:rPr lang="en-US" altLang="ko-KR" sz="4500" dirty="0">
                <a:latin typeface="+mj-lt"/>
              </a:rPr>
            </a:br>
            <a:r>
              <a:rPr lang="en-US" altLang="ko-KR" sz="4500" dirty="0">
                <a:latin typeface="+mj-lt"/>
              </a:rPr>
              <a:t>THANK YOU</a:t>
            </a:r>
            <a:br>
              <a:rPr lang="en-US" altLang="ko-KR" sz="4500" dirty="0">
                <a:latin typeface="+mj-lt"/>
              </a:rPr>
            </a:br>
            <a:r>
              <a:rPr lang="en-GB" altLang="en-US" sz="1800" dirty="0"/>
              <a:t>Project Team 9: Jack Hastings, Eric Tran, Akbar Fadillah and Katharine Tamas</a:t>
            </a:r>
            <a:br>
              <a:rPr lang="en-GB" sz="11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altLang="ko-KR" sz="4500" dirty="0">
                <a:latin typeface="+mj-lt"/>
              </a:rPr>
            </a:br>
            <a:endParaRPr lang="ko-KR" altLang="en-US" sz="45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10121</TotalTime>
  <Words>129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 Light</vt:lpstr>
      <vt:lpstr>Arial</vt:lpstr>
      <vt:lpstr>Calibri</vt:lpstr>
      <vt:lpstr>-apple-system</vt:lpstr>
      <vt:lpstr>굴림체</vt:lpstr>
      <vt:lpstr>맑은 고딕</vt:lpstr>
      <vt:lpstr>Söhne</vt:lpstr>
      <vt:lpstr>Office 테마</vt:lpstr>
      <vt:lpstr>CAR ACCIDENTS IN VICTORIA</vt:lpstr>
      <vt:lpstr>PowerPoint Presentation</vt:lpstr>
      <vt:lpstr>PowerPoint Presentation</vt:lpstr>
      <vt:lpstr>THE VALUE OF CAR CRASH DATA</vt:lpstr>
      <vt:lpstr>BENEFIT FOR COMMUNITIES</vt:lpstr>
      <vt:lpstr>  THANK YOU Project Team 9: Jack Hastings, Eric Tran, Akbar Fadillah and Katharine Tamas  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akbar fadillah</cp:lastModifiedBy>
  <cp:revision>6</cp:revision>
  <dcterms:created xsi:type="dcterms:W3CDTF">2010-02-01T08:03:16Z</dcterms:created>
  <dcterms:modified xsi:type="dcterms:W3CDTF">2023-09-17T08:24:05Z</dcterms:modified>
  <cp:category>www.slidemembers.com</cp:category>
</cp:coreProperties>
</file>