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5" r:id="rId5"/>
    <p:sldId id="269" r:id="rId6"/>
    <p:sldId id="266" r:id="rId7"/>
    <p:sldId id="270" r:id="rId8"/>
    <p:sldId id="267" r:id="rId9"/>
    <p:sldId id="268" r:id="rId10"/>
    <p:sldId id="271" r:id="rId11"/>
    <p:sldId id="273" r:id="rId12"/>
    <p:sldId id="274" r:id="rId13"/>
    <p:sldId id="264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111921 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__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亞柏特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53174" y="5160607"/>
            <a:ext cx="1930100" cy="513031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9F4AA8D-523F-4B83-45EC-60E160F0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5" y="2350799"/>
            <a:ext cx="5564126" cy="135406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128564F-EC45-0B21-AAA4-69F94312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5" y="3574135"/>
            <a:ext cx="5564126" cy="140249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A0A7E21-67B7-F238-72D1-D97FFD9E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5" y="4933612"/>
            <a:ext cx="5564128" cy="137716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168D7E8-9C13-B8D1-83F9-69DB828D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210" y="2330595"/>
            <a:ext cx="5628840" cy="13944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917D00-33C3-645A-8AB5-E71658456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99" y="3589938"/>
            <a:ext cx="5564126" cy="135056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4D1AF7C-0103-CDD1-6FBC-1AE8A7276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199" y="4940499"/>
            <a:ext cx="5564126" cy="136339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559387B-CA4F-15BC-FE25-8D2DBFF5302E}"/>
              </a:ext>
            </a:extLst>
          </p:cNvPr>
          <p:cNvSpPr txBox="1"/>
          <p:nvPr/>
        </p:nvSpPr>
        <p:spPr>
          <a:xfrm>
            <a:off x="838200" y="1271452"/>
            <a:ext cx="1017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、以預測結果分布狀況，輔以前述步驟六計算之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，挑選各預測目標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下的最佳模型。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28F1DC-376D-203B-C051-BFBCCF83209D}"/>
              </a:ext>
            </a:extLst>
          </p:cNvPr>
          <p:cNvSpPr/>
          <p:nvPr/>
        </p:nvSpPr>
        <p:spPr>
          <a:xfrm>
            <a:off x="219075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5472BE-5930-B37C-71DD-A7347D4A8EDC}"/>
              </a:ext>
            </a:extLst>
          </p:cNvPr>
          <p:cNvSpPr/>
          <p:nvPr/>
        </p:nvSpPr>
        <p:spPr>
          <a:xfrm>
            <a:off x="1306285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60B6F3-19DF-7A54-ED71-4A63F31E34FF}"/>
              </a:ext>
            </a:extLst>
          </p:cNvPr>
          <p:cNvSpPr txBox="1"/>
          <p:nvPr/>
        </p:nvSpPr>
        <p:spPr>
          <a:xfrm>
            <a:off x="0" y="1985593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8E0B64-D7E5-FC0C-F1C1-FD5DA63F06F9}"/>
              </a:ext>
            </a:extLst>
          </p:cNvPr>
          <p:cNvSpPr txBox="1"/>
          <p:nvPr/>
        </p:nvSpPr>
        <p:spPr>
          <a:xfrm>
            <a:off x="1487760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F864FB-3D0D-C0CC-3BFF-5E7E99A02D26}"/>
              </a:ext>
            </a:extLst>
          </p:cNvPr>
          <p:cNvSpPr txBox="1"/>
          <p:nvPr/>
        </p:nvSpPr>
        <p:spPr>
          <a:xfrm>
            <a:off x="2768999" y="173996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預測值與實際值差異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5D39F6-BE71-6BE7-17A9-8DF71054109E}"/>
              </a:ext>
            </a:extLst>
          </p:cNvPr>
          <p:cNvSpPr/>
          <p:nvPr/>
        </p:nvSpPr>
        <p:spPr>
          <a:xfrm>
            <a:off x="3086221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521BF3-EEF4-23E7-4D44-163005727ADA}"/>
              </a:ext>
            </a:extLst>
          </p:cNvPr>
          <p:cNvSpPr/>
          <p:nvPr/>
        </p:nvSpPr>
        <p:spPr>
          <a:xfrm>
            <a:off x="3954801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A0A532-9D36-D497-DDF4-E45422D63E93}"/>
              </a:ext>
            </a:extLst>
          </p:cNvPr>
          <p:cNvSpPr txBox="1"/>
          <p:nvPr/>
        </p:nvSpPr>
        <p:spPr>
          <a:xfrm>
            <a:off x="4136276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77B137-81F8-4879-2F18-7D1B77B18DF6}"/>
              </a:ext>
            </a:extLst>
          </p:cNvPr>
          <p:cNvSpPr/>
          <p:nvPr/>
        </p:nvSpPr>
        <p:spPr>
          <a:xfrm>
            <a:off x="6067157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42D10-58F3-A0D9-0787-033E1B8FC26F}"/>
              </a:ext>
            </a:extLst>
          </p:cNvPr>
          <p:cNvSpPr/>
          <p:nvPr/>
        </p:nvSpPr>
        <p:spPr>
          <a:xfrm>
            <a:off x="7154367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8239F2-BBDE-562D-9F2E-36AA1216DC63}"/>
              </a:ext>
            </a:extLst>
          </p:cNvPr>
          <p:cNvSpPr txBox="1"/>
          <p:nvPr/>
        </p:nvSpPr>
        <p:spPr>
          <a:xfrm>
            <a:off x="5848082" y="1985593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5B733-574E-9943-70B2-86F6BEBE80EF}"/>
              </a:ext>
            </a:extLst>
          </p:cNvPr>
          <p:cNvSpPr txBox="1"/>
          <p:nvPr/>
        </p:nvSpPr>
        <p:spPr>
          <a:xfrm>
            <a:off x="7335842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E5E2ED-6010-9CF5-21C4-39539820FA29}"/>
              </a:ext>
            </a:extLst>
          </p:cNvPr>
          <p:cNvSpPr txBox="1"/>
          <p:nvPr/>
        </p:nvSpPr>
        <p:spPr>
          <a:xfrm>
            <a:off x="8650295" y="173996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預測值與實際值差異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08EC35-2F7A-6AFF-B744-F75F52E597A4}"/>
              </a:ext>
            </a:extLst>
          </p:cNvPr>
          <p:cNvSpPr/>
          <p:nvPr/>
        </p:nvSpPr>
        <p:spPr>
          <a:xfrm>
            <a:off x="8967517" y="2351905"/>
            <a:ext cx="523875" cy="3858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1124B8-42FE-DCE2-472C-35278F2EA906}"/>
              </a:ext>
            </a:extLst>
          </p:cNvPr>
          <p:cNvSpPr/>
          <p:nvPr/>
        </p:nvSpPr>
        <p:spPr>
          <a:xfrm>
            <a:off x="9836097" y="6096001"/>
            <a:ext cx="1427539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773DE5-AD2C-3559-1FE5-9A43E8FD3F5F}"/>
              </a:ext>
            </a:extLst>
          </p:cNvPr>
          <p:cNvSpPr txBox="1"/>
          <p:nvPr/>
        </p:nvSpPr>
        <p:spPr>
          <a:xfrm>
            <a:off x="10017572" y="6336102"/>
            <a:ext cx="9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19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DD1A43-AF06-98D8-E499-2A02ADF3AF8E}"/>
              </a:ext>
            </a:extLst>
          </p:cNvPr>
          <p:cNvSpPr txBox="1"/>
          <p:nvPr/>
        </p:nvSpPr>
        <p:spPr>
          <a:xfrm>
            <a:off x="838200" y="1271452"/>
            <a:ext cx="10178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八、經前述步驟挑選各預測目標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下的最佳模型如下表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B48838D-D5E7-811B-9A2D-0A0D3F10F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14458"/>
              </p:ext>
            </p:extLst>
          </p:nvPr>
        </p:nvGraphicFramePr>
        <p:xfrm>
          <a:off x="457200" y="1750424"/>
          <a:ext cx="11277600" cy="4807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4152">
                  <a:extLst>
                    <a:ext uri="{9D8B030D-6E8A-4147-A177-3AD203B41FA5}">
                      <a16:colId xmlns:a16="http://schemas.microsoft.com/office/drawing/2014/main" val="1864281531"/>
                    </a:ext>
                  </a:extLst>
                </a:gridCol>
                <a:gridCol w="2567549">
                  <a:extLst>
                    <a:ext uri="{9D8B030D-6E8A-4147-A177-3AD203B41FA5}">
                      <a16:colId xmlns:a16="http://schemas.microsoft.com/office/drawing/2014/main" val="2171617667"/>
                    </a:ext>
                  </a:extLst>
                </a:gridCol>
                <a:gridCol w="5785899">
                  <a:extLst>
                    <a:ext uri="{9D8B030D-6E8A-4147-A177-3AD203B41FA5}">
                      <a16:colId xmlns:a16="http://schemas.microsoft.com/office/drawing/2014/main" val="3171847045"/>
                    </a:ext>
                  </a:extLst>
                </a:gridCol>
              </a:tblGrid>
              <a:tr h="3589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預測目標</a:t>
                      </a:r>
                      <a:r>
                        <a:rPr lang="en-US" altLang="zh-TW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Y)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最佳模型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超參數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304626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sensor_point5_i_value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{'depth': 8,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eval_metric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'RMSE', 'iterations': 500, 'l2_leaf_reg': 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learning_rate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0.03,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random_state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46554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sensor_point6_i_value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{'depth': 2,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eval_metric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'RMSE', 'iterations': 1000, 'l2_leaf_reg': 0.5,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learning_rate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0.03, '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random_state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959922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sensor_point7_i_value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KNeighborsRegressor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leaf_size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20,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n_neighbors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7, 'weights': 'distance'}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45440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sensor_point8_i_value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KNeighborsRegressor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leaf_size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20,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n_neighbors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7, 'weights': 'distance'}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60780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sensor_point9_i_value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AdaBoostRegressor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0.2,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n_estimators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300,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1}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35982"/>
                  </a:ext>
                </a:extLst>
              </a:tr>
              <a:tr h="741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sensor_point10_i_value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CatBoostRegressor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{'depth': 8,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eval_metric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'RMSE', 'iterations': 500, 'l2_leaf_reg': 0.5,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0.03, '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': 1}}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72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DD1A43-AF06-98D8-E499-2A02ADF3AF8E}"/>
              </a:ext>
            </a:extLst>
          </p:cNvPr>
          <p:cNvSpPr txBox="1"/>
          <p:nvPr/>
        </p:nvSpPr>
        <p:spPr>
          <a:xfrm>
            <a:off x="838200" y="1271452"/>
            <a:ext cx="10178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、考量預測目標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之間可能具有一定程度之相依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性，採依序訓練的方式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RegressorChain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，先以模型預測第一個預測目標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，再將第一個預測目標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的預測結果放入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變數中，進行第二個模型預測，以此類推，逐一預測，再將預測結果作為新變數供下個模型進行預測。並採用遞迴方式，選取合計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最低的預測順序。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7F18C9-7849-4969-4674-0C5834E7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91" y="2621280"/>
            <a:ext cx="8331884" cy="35406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CD066-6D62-F9BD-1704-046694F5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8130"/>
              </p:ext>
            </p:extLst>
          </p:nvPr>
        </p:nvGraphicFramePr>
        <p:xfrm>
          <a:off x="204948" y="2839216"/>
          <a:ext cx="3173978" cy="204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612">
                  <a:extLst>
                    <a:ext uri="{9D8B030D-6E8A-4147-A177-3AD203B41FA5}">
                      <a16:colId xmlns:a16="http://schemas.microsoft.com/office/drawing/2014/main" val="3276719616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404942470"/>
                    </a:ext>
                  </a:extLst>
                </a:gridCol>
              </a:tblGrid>
              <a:tr h="1519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預測目標</a:t>
                      </a:r>
                      <a:r>
                        <a:rPr lang="en-US" altLang="zh-TW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Y)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預測順序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12501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sensor_point5_i_value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902733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sensor_point6_i_value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277021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sensor_point7_i_value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83124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sensor_point8_i_value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81752"/>
                  </a:ext>
                </a:extLst>
              </a:tr>
              <a:tr h="1635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sensor_point9_i_value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954727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sensor_point10_i_value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7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1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四、補充說明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其他或自行定義項目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040D90-2C46-AE43-C77F-E31CC68CA4B4}"/>
              </a:ext>
            </a:extLst>
          </p:cNvPr>
          <p:cNvSpPr txBox="1"/>
          <p:nvPr/>
        </p:nvSpPr>
        <p:spPr>
          <a:xfrm>
            <a:off x="838200" y="1271452"/>
            <a:ext cx="681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一、模型預測目標變數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：共計以下六組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B6E764-DC43-6ECE-926F-5A1D96B8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37813"/>
              </p:ext>
            </p:extLst>
          </p:nvPr>
        </p:nvGraphicFramePr>
        <p:xfrm>
          <a:off x="1340575" y="1640784"/>
          <a:ext cx="30861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42951823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sensor_point5_i_value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6479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sensor_point6_i_value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66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sensor_point7_i_value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6658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sensor_point8_i_value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427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sensor_point9_i_value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751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sensor_point10_i_value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6116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FEB2CB4-BDC1-D527-5BA5-F83D3C2F26A3}"/>
              </a:ext>
            </a:extLst>
          </p:cNvPr>
          <p:cNvSpPr txBox="1"/>
          <p:nvPr/>
        </p:nvSpPr>
        <p:spPr>
          <a:xfrm>
            <a:off x="838200" y="3753395"/>
            <a:ext cx="8741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預備模型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：經個別訓練後，篩選以下六組模型預測效度較佳，作為後續訓練模型之預備模型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D446D3B-D074-5E44-1CEF-CC447C01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96426"/>
              </p:ext>
            </p:extLst>
          </p:nvPr>
        </p:nvGraphicFramePr>
        <p:xfrm>
          <a:off x="1340575" y="4520788"/>
          <a:ext cx="448545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5459">
                  <a:extLst>
                    <a:ext uri="{9D8B030D-6E8A-4147-A177-3AD203B41FA5}">
                      <a16:colId xmlns:a16="http://schemas.microsoft.com/office/drawing/2014/main" val="39435594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Lasso Regression(L1)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36705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Ridge Regression(L2)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209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674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KNeighborsRegressor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055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eXtreme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Gradient Boosting(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7129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CatBoostRegressor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3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D02DBD-D3FA-6390-A8EE-507653F8C958}"/>
              </a:ext>
            </a:extLst>
          </p:cNvPr>
          <p:cNvSpPr txBox="1"/>
          <p:nvPr/>
        </p:nvSpPr>
        <p:spPr>
          <a:xfrm>
            <a:off x="838200" y="1271452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、透過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方式進行交叉驗證，計算各模型在不同目標變數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下的最佳超參數，考量訓練資料筆數較少，交叉驗證以五折交叉驗證進行訓練，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Scoring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neg_root_mean_squared_error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A859315-FE94-C703-CCAF-08543104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7" y="1917783"/>
            <a:ext cx="7420540" cy="38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24D5B1-4CF3-C7CF-287C-071AAAC1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2" y="1917783"/>
            <a:ext cx="7692624" cy="49402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F30E0D3-2B82-63F3-EEF1-40CF9576C716}"/>
              </a:ext>
            </a:extLst>
          </p:cNvPr>
          <p:cNvSpPr txBox="1"/>
          <p:nvPr/>
        </p:nvSpPr>
        <p:spPr>
          <a:xfrm>
            <a:off x="838200" y="1271452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、透過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方式進行交叉驗證，計算各模型在不同目標變數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下的最佳超參數，考量訓練資料筆數較少，交叉驗證以五折交叉驗證進行訓練，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Scoring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neg_root_mean_squared_error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59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9A8ED-6B8A-F641-191A-2A473237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" y="2316481"/>
            <a:ext cx="11353800" cy="30086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64A4338-1A12-04F6-24BB-D39DE78B6A72}"/>
              </a:ext>
            </a:extLst>
          </p:cNvPr>
          <p:cNvSpPr txBox="1"/>
          <p:nvPr/>
        </p:nvSpPr>
        <p:spPr>
          <a:xfrm>
            <a:off x="838200" y="1271452"/>
            <a:ext cx="10178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四、以遞迴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方式進行循環交叉驗證，分別取得六個目標變數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在六組模型下的最佳超參數。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6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4A4338-1A12-04F6-24BB-D39DE78B6A72}"/>
              </a:ext>
            </a:extLst>
          </p:cNvPr>
          <p:cNvSpPr txBox="1"/>
          <p:nvPr/>
        </p:nvSpPr>
        <p:spPr>
          <a:xfrm>
            <a:off x="838200" y="1271452"/>
            <a:ext cx="10178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四、以遞迴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方式進行循環交叉驗證，分別取得六個目標變數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在六組模型下的最佳超參數。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79143A-A828-348A-70F2-C31ECB2B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4" y="2316481"/>
            <a:ext cx="11667781" cy="2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8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39A54-94E9-07C2-C01C-A23C795A63AD}"/>
              </a:ext>
            </a:extLst>
          </p:cNvPr>
          <p:cNvSpPr txBox="1"/>
          <p:nvPr/>
        </p:nvSpPr>
        <p:spPr>
          <a:xfrm>
            <a:off x="838200" y="1271452"/>
            <a:ext cx="1017814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、建立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，訓練模型執行步驟如下：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多元回歸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(Polynomial)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：經測試後，以多元二次多項式預測結果最佳，故設定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degree =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標準化：將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變數進行標準化，提高模型訓練效率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及變數精準度。</a:t>
            </a:r>
            <a:endParaRPr lang="en-US" altLang="zh-TW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4375" indent="-269875" algn="l">
              <a:spcBef>
                <a:spcPts val="600"/>
              </a:spcBef>
              <a:buFont typeface="+mj-lt"/>
              <a:buAutoNum type="arabicPeriod"/>
            </a:pP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訓練模型將前述步驟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四計算得出之超參數放入模型後進行訓練。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44500" algn="l">
              <a:spcBef>
                <a:spcPts val="600"/>
              </a:spcBef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語法範例如下，以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750094-8EEB-FEA0-7884-45EC7E26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6" y="3552642"/>
            <a:ext cx="11030315" cy="11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CDFB94-2F2E-8F06-A184-6DB96433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685812"/>
            <a:ext cx="9981570" cy="290073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4B7C33-230E-AD66-1940-DC7357A95A8F}"/>
              </a:ext>
            </a:extLst>
          </p:cNvPr>
          <p:cNvSpPr txBox="1"/>
          <p:nvPr/>
        </p:nvSpPr>
        <p:spPr>
          <a:xfrm>
            <a:off x="838200" y="1271452"/>
            <a:ext cx="10178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l"/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六、透過遞迴方式，以五折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cross_val_score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(k-folder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計算六個目標變數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的在六組模型下的平均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，計算後之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分布如下，透過下表可透過個別模型的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初步評估各目標變數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的最佳預測模型主要為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Lasso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四組模型。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228C2C-9AFE-67B4-8E50-B1893E6671FF}"/>
              </a:ext>
            </a:extLst>
          </p:cNvPr>
          <p:cNvSpPr/>
          <p:nvPr/>
        </p:nvSpPr>
        <p:spPr>
          <a:xfrm>
            <a:off x="379095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49870F-0572-7A29-8C34-99973B794D54}"/>
              </a:ext>
            </a:extLst>
          </p:cNvPr>
          <p:cNvSpPr/>
          <p:nvPr/>
        </p:nvSpPr>
        <p:spPr>
          <a:xfrm>
            <a:off x="762000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C4EBA1-DCE4-F245-8F18-949B34963E6F}"/>
              </a:ext>
            </a:extLst>
          </p:cNvPr>
          <p:cNvSpPr/>
          <p:nvPr/>
        </p:nvSpPr>
        <p:spPr>
          <a:xfrm>
            <a:off x="9848220" y="3181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0D7A42-C740-6769-54C9-D1921D64FD15}"/>
              </a:ext>
            </a:extLst>
          </p:cNvPr>
          <p:cNvSpPr/>
          <p:nvPr/>
        </p:nvSpPr>
        <p:spPr>
          <a:xfrm>
            <a:off x="762000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3E51B3-EFBB-3034-FE26-BD490B505309}"/>
              </a:ext>
            </a:extLst>
          </p:cNvPr>
          <p:cNvSpPr/>
          <p:nvPr/>
        </p:nvSpPr>
        <p:spPr>
          <a:xfrm>
            <a:off x="984822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29D0E0-7D81-B384-8934-E1D63AC3D29B}"/>
              </a:ext>
            </a:extLst>
          </p:cNvPr>
          <p:cNvSpPr/>
          <p:nvPr/>
        </p:nvSpPr>
        <p:spPr>
          <a:xfrm>
            <a:off x="9848220" y="3943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E037D6-6654-1683-D76F-80185B1AB45A}"/>
              </a:ext>
            </a:extLst>
          </p:cNvPr>
          <p:cNvSpPr/>
          <p:nvPr/>
        </p:nvSpPr>
        <p:spPr>
          <a:xfrm>
            <a:off x="3790950" y="3943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C0647C-DE05-17BC-59BA-813C84DE18D7}"/>
              </a:ext>
            </a:extLst>
          </p:cNvPr>
          <p:cNvSpPr/>
          <p:nvPr/>
        </p:nvSpPr>
        <p:spPr>
          <a:xfrm>
            <a:off x="7620000" y="3943349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0206273-224B-1905-B323-C8D55799F8F8}"/>
              </a:ext>
            </a:extLst>
          </p:cNvPr>
          <p:cNvSpPr/>
          <p:nvPr/>
        </p:nvSpPr>
        <p:spPr>
          <a:xfrm>
            <a:off x="8734110" y="356235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65263B-2223-750A-4315-031C79EC4B5B}"/>
              </a:ext>
            </a:extLst>
          </p:cNvPr>
          <p:cNvSpPr/>
          <p:nvPr/>
        </p:nvSpPr>
        <p:spPr>
          <a:xfrm>
            <a:off x="379095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80873C-90BC-3DE0-60C6-65EEF904DD77}"/>
              </a:ext>
            </a:extLst>
          </p:cNvPr>
          <p:cNvSpPr/>
          <p:nvPr/>
        </p:nvSpPr>
        <p:spPr>
          <a:xfrm>
            <a:off x="762000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6A0892-A1BF-501E-4A9A-7526847AF69D}"/>
              </a:ext>
            </a:extLst>
          </p:cNvPr>
          <p:cNvSpPr/>
          <p:nvPr/>
        </p:nvSpPr>
        <p:spPr>
          <a:xfrm>
            <a:off x="8734110" y="4352925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DC9CD3-E4CA-D6C0-41B7-1289AFC123FF}"/>
              </a:ext>
            </a:extLst>
          </p:cNvPr>
          <p:cNvSpPr/>
          <p:nvPr/>
        </p:nvSpPr>
        <p:spPr>
          <a:xfrm>
            <a:off x="873411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6CF0DE1-5E2E-26D3-FCFE-836F7062B9DF}"/>
              </a:ext>
            </a:extLst>
          </p:cNvPr>
          <p:cNvSpPr/>
          <p:nvPr/>
        </p:nvSpPr>
        <p:spPr>
          <a:xfrm>
            <a:off x="762000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B4266D-2DCE-08ED-6458-67F841D2E0ED}"/>
              </a:ext>
            </a:extLst>
          </p:cNvPr>
          <p:cNvSpPr/>
          <p:nvPr/>
        </p:nvSpPr>
        <p:spPr>
          <a:xfrm>
            <a:off x="9848220" y="4762500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32F55D-7D42-BBF4-C5CD-95961EC177A7}"/>
              </a:ext>
            </a:extLst>
          </p:cNvPr>
          <p:cNvSpPr/>
          <p:nvPr/>
        </p:nvSpPr>
        <p:spPr>
          <a:xfrm>
            <a:off x="984822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8E7502-E46D-5117-9D30-D06D11A42FD2}"/>
              </a:ext>
            </a:extLst>
          </p:cNvPr>
          <p:cNvSpPr/>
          <p:nvPr/>
        </p:nvSpPr>
        <p:spPr>
          <a:xfrm>
            <a:off x="873411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928059-C1CE-E8A8-B8C6-02C4A7074B1C}"/>
              </a:ext>
            </a:extLst>
          </p:cNvPr>
          <p:cNvSpPr/>
          <p:nvPr/>
        </p:nvSpPr>
        <p:spPr>
          <a:xfrm>
            <a:off x="3790950" y="5164998"/>
            <a:ext cx="10668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寬螢幕</PresentationFormat>
  <Paragraphs>100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報名序號：111921    團隊名稱： __ 亞柏特 __</vt:lpstr>
      <vt:lpstr>一、資料前處理(說明資料前處理過程)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二、演算法和模型介紹(介紹方法細節)</vt:lpstr>
      <vt:lpstr>三、預測結果</vt:lpstr>
      <vt:lpstr>四、補充說明(其他或自行定義項目)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2021-08-30T01:21:15Z</dcterms:created>
  <dcterms:modified xsi:type="dcterms:W3CDTF">2022-09-14T12:39:47Z</dcterms:modified>
</cp:coreProperties>
</file>