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5" r:id="rId4"/>
    <p:sldId id="276" r:id="rId5"/>
    <p:sldId id="259" r:id="rId6"/>
    <p:sldId id="277" r:id="rId7"/>
    <p:sldId id="278" r:id="rId8"/>
    <p:sldId id="264" r:id="rId9"/>
    <p:sldId id="265" r:id="rId10"/>
    <p:sldId id="269" r:id="rId11"/>
    <p:sldId id="266" r:id="rId12"/>
    <p:sldId id="270" r:id="rId13"/>
    <p:sldId id="267" r:id="rId14"/>
    <p:sldId id="268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3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8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6423"/>
            <a:ext cx="10515600" cy="104502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6362-2EFF-4CD2-A816-F3AA5AF4C3C2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111921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__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亞柏特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文件撰寫團隊程式說明，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</a:t>
            </a:r>
            <a:r>
              <a:rPr lang="zh-TW" altLang="zh-TW" dirty="0" smtClean="0">
                <a:cs typeface="Arial" panose="020B0604020202020204" pitchFamily="34" charset="0"/>
              </a:rPr>
              <a:t>、</a:t>
            </a:r>
            <a:r>
              <a:rPr lang="zh-TW" altLang="en-US" dirty="0"/>
              <a:t>補充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-</a:t>
            </a:r>
            <a:r>
              <a:rPr lang="zh-TW" altLang="zh-TW" dirty="0" smtClean="0">
                <a:cs typeface="Arial" panose="020B0604020202020204" pitchFamily="34" charset="0"/>
              </a:rPr>
              <a:t>演算法</a:t>
            </a:r>
            <a:r>
              <a:rPr lang="zh-TW" altLang="zh-TW" dirty="0">
                <a:cs typeface="Arial" panose="020B0604020202020204" pitchFamily="34" charset="0"/>
              </a:rPr>
              <a:t>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24D5B1-4CF3-C7CF-287C-071AAAC1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12" y="1917783"/>
            <a:ext cx="7692624" cy="49402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F30E0D3-2B82-63F3-EEF1-40CF9576C716}"/>
              </a:ext>
            </a:extLst>
          </p:cNvPr>
          <p:cNvSpPr txBox="1"/>
          <p:nvPr/>
        </p:nvSpPr>
        <p:spPr>
          <a:xfrm>
            <a:off x="838200" y="1271452"/>
            <a:ext cx="10805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方式進行交叉驗證，計算各模型在不同目標變數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下的最佳超參數，考量訓練資料筆數較少，交叉驗證以五折交叉驗證進行訓練，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Scoring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neg_root_mean_squared_error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59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</a:t>
            </a:r>
            <a:r>
              <a:rPr lang="zh-TW" altLang="zh-TW" dirty="0" smtClean="0">
                <a:cs typeface="Arial" panose="020B0604020202020204" pitchFamily="34" charset="0"/>
              </a:rPr>
              <a:t>、</a:t>
            </a:r>
            <a:r>
              <a:rPr lang="zh-TW" altLang="en-US" dirty="0"/>
              <a:t>補充說明</a:t>
            </a:r>
            <a:r>
              <a:rPr lang="en-US" altLang="zh-TW" dirty="0"/>
              <a:t>-</a:t>
            </a:r>
            <a:r>
              <a:rPr lang="zh-TW" altLang="zh-TW" dirty="0" smtClean="0">
                <a:cs typeface="Arial" panose="020B0604020202020204" pitchFamily="34" charset="0"/>
              </a:rPr>
              <a:t>演算法</a:t>
            </a:r>
            <a:r>
              <a:rPr lang="zh-TW" altLang="zh-TW" dirty="0">
                <a:cs typeface="Arial" panose="020B0604020202020204" pitchFamily="34" charset="0"/>
              </a:rPr>
              <a:t>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19A8ED-6B8A-F641-191A-2A473237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" y="2316481"/>
            <a:ext cx="11353800" cy="300867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64A4338-1A12-04F6-24BB-D39DE78B6A72}"/>
              </a:ext>
            </a:extLst>
          </p:cNvPr>
          <p:cNvSpPr txBox="1"/>
          <p:nvPr/>
        </p:nvSpPr>
        <p:spPr>
          <a:xfrm>
            <a:off x="838200" y="1271452"/>
            <a:ext cx="10178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以遞迴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方式進行循環交叉驗證，分別取得六個目標變數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在六組模型下的最佳超參數。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69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</a:t>
            </a:r>
            <a:r>
              <a:rPr lang="zh-TW" altLang="zh-TW" dirty="0" smtClean="0">
                <a:cs typeface="Arial" panose="020B0604020202020204" pitchFamily="34" charset="0"/>
              </a:rPr>
              <a:t>、</a:t>
            </a:r>
            <a:r>
              <a:rPr lang="zh-TW" altLang="en-US" dirty="0"/>
              <a:t>補充說明</a:t>
            </a:r>
            <a:r>
              <a:rPr lang="en-US" altLang="zh-TW" dirty="0"/>
              <a:t>-</a:t>
            </a:r>
            <a:r>
              <a:rPr lang="zh-TW" altLang="zh-TW" dirty="0" smtClean="0">
                <a:cs typeface="Arial" panose="020B0604020202020204" pitchFamily="34" charset="0"/>
              </a:rPr>
              <a:t>演算法</a:t>
            </a:r>
            <a:r>
              <a:rPr lang="zh-TW" altLang="zh-TW" dirty="0">
                <a:cs typeface="Arial" panose="020B0604020202020204" pitchFamily="34" charset="0"/>
              </a:rPr>
              <a:t>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4A4338-1A12-04F6-24BB-D39DE78B6A72}"/>
              </a:ext>
            </a:extLst>
          </p:cNvPr>
          <p:cNvSpPr txBox="1"/>
          <p:nvPr/>
        </p:nvSpPr>
        <p:spPr>
          <a:xfrm>
            <a:off x="838200" y="1271452"/>
            <a:ext cx="10178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以遞迴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方式進行循環交叉驗證，分別取得六個目標變數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在六組模型下的最佳超參數。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79143A-A828-348A-70F2-C31ECB2B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4" y="2316481"/>
            <a:ext cx="11667781" cy="28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8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</a:t>
            </a:r>
            <a:r>
              <a:rPr lang="zh-TW" altLang="zh-TW" dirty="0" smtClean="0">
                <a:cs typeface="Arial" panose="020B0604020202020204" pitchFamily="34" charset="0"/>
              </a:rPr>
              <a:t>、</a:t>
            </a:r>
            <a:r>
              <a:rPr lang="zh-TW" altLang="zh-TW" dirty="0">
                <a:cs typeface="Arial" panose="020B0604020202020204" pitchFamily="34" charset="0"/>
              </a:rPr>
              <a:t>演算法和模型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739A54-94E9-07C2-C01C-A23C795A63AD}"/>
              </a:ext>
            </a:extLst>
          </p:cNvPr>
          <p:cNvSpPr txBox="1"/>
          <p:nvPr/>
        </p:nvSpPr>
        <p:spPr>
          <a:xfrm>
            <a:off x="838200" y="1271452"/>
            <a:ext cx="1017814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，訓練模型執行步驟如下：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4375" indent="-269875" algn="l">
              <a:spcBef>
                <a:spcPts val="600"/>
              </a:spcBef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多元回歸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(Polynomial)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：經測試後，以多元二次多項式預測結果最佳，故設定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degree =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4375" indent="-269875" algn="l">
              <a:spcBef>
                <a:spcPts val="600"/>
              </a:spcBef>
              <a:buFont typeface="+mj-lt"/>
              <a:buAutoNum type="arabicPeriod"/>
            </a:pP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標準化：將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變數進行標準化，提高模型訓練效率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及變數精準度。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4375" indent="-269875" algn="l">
              <a:spcBef>
                <a:spcPts val="600"/>
              </a:spcBef>
              <a:buFont typeface="+mj-lt"/>
              <a:buAutoNum type="arabicPeriod"/>
            </a:pP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訓練模型將前述步驟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四計算得出之超參數放入模型後進行訓練。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44500" algn="l">
              <a:spcBef>
                <a:spcPts val="6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語法範例如下，以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750094-8EEB-FEA0-7884-45EC7E26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6" y="3552642"/>
            <a:ext cx="11030315" cy="11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Arial" panose="020B0604020202020204" pitchFamily="34" charset="0"/>
              </a:rPr>
              <a:t>四</a:t>
            </a:r>
            <a:r>
              <a:rPr lang="zh-TW" altLang="zh-TW" dirty="0" smtClean="0">
                <a:cs typeface="Arial" panose="020B0604020202020204" pitchFamily="34" charset="0"/>
              </a:rPr>
              <a:t>、</a:t>
            </a:r>
            <a:r>
              <a:rPr lang="zh-TW" altLang="en-US" dirty="0"/>
              <a:t>補充說明</a:t>
            </a:r>
            <a:r>
              <a:rPr lang="en-US" altLang="zh-TW" dirty="0"/>
              <a:t>-</a:t>
            </a:r>
            <a:r>
              <a:rPr lang="zh-TW" altLang="zh-TW" dirty="0" smtClean="0">
                <a:cs typeface="Arial" panose="020B0604020202020204" pitchFamily="34" charset="0"/>
              </a:rPr>
              <a:t>演算法</a:t>
            </a:r>
            <a:r>
              <a:rPr lang="zh-TW" altLang="zh-TW" dirty="0">
                <a:cs typeface="Arial" panose="020B0604020202020204" pitchFamily="34" charset="0"/>
              </a:rPr>
              <a:t>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CDFB94-2F2E-8F06-A184-6DB96433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685812"/>
            <a:ext cx="9981570" cy="2900735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4B7C33-230E-AD66-1940-DC7357A95A8F}"/>
              </a:ext>
            </a:extLst>
          </p:cNvPr>
          <p:cNvSpPr txBox="1"/>
          <p:nvPr/>
        </p:nvSpPr>
        <p:spPr>
          <a:xfrm>
            <a:off x="838200" y="1271452"/>
            <a:ext cx="10178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透過遞迴方式，以五折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cross_val_score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(k-folder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計算六個目標變數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的在六組模型下的平均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，計算後之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分布如下，透過下表可透過個別模型的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初步評估各目標變數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的最佳預測模型主要為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Lasso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KN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四組模型。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228C2C-9AFE-67B4-8E50-B1893E6671FF}"/>
              </a:ext>
            </a:extLst>
          </p:cNvPr>
          <p:cNvSpPr/>
          <p:nvPr/>
        </p:nvSpPr>
        <p:spPr>
          <a:xfrm>
            <a:off x="3790950" y="3181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49870F-0572-7A29-8C34-99973B794D54}"/>
              </a:ext>
            </a:extLst>
          </p:cNvPr>
          <p:cNvSpPr/>
          <p:nvPr/>
        </p:nvSpPr>
        <p:spPr>
          <a:xfrm>
            <a:off x="7620000" y="3181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C4EBA1-DCE4-F245-8F18-949B34963E6F}"/>
              </a:ext>
            </a:extLst>
          </p:cNvPr>
          <p:cNvSpPr/>
          <p:nvPr/>
        </p:nvSpPr>
        <p:spPr>
          <a:xfrm>
            <a:off x="9848220" y="3181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0D7A42-C740-6769-54C9-D1921D64FD15}"/>
              </a:ext>
            </a:extLst>
          </p:cNvPr>
          <p:cNvSpPr/>
          <p:nvPr/>
        </p:nvSpPr>
        <p:spPr>
          <a:xfrm>
            <a:off x="7620000" y="3562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3E51B3-EFBB-3034-FE26-BD490B505309}"/>
              </a:ext>
            </a:extLst>
          </p:cNvPr>
          <p:cNvSpPr/>
          <p:nvPr/>
        </p:nvSpPr>
        <p:spPr>
          <a:xfrm>
            <a:off x="9848220" y="3562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29D0E0-7D81-B384-8934-E1D63AC3D29B}"/>
              </a:ext>
            </a:extLst>
          </p:cNvPr>
          <p:cNvSpPr/>
          <p:nvPr/>
        </p:nvSpPr>
        <p:spPr>
          <a:xfrm>
            <a:off x="9848220" y="3943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E037D6-6654-1683-D76F-80185B1AB45A}"/>
              </a:ext>
            </a:extLst>
          </p:cNvPr>
          <p:cNvSpPr/>
          <p:nvPr/>
        </p:nvSpPr>
        <p:spPr>
          <a:xfrm>
            <a:off x="3790950" y="3943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CC0647C-DE05-17BC-59BA-813C84DE18D7}"/>
              </a:ext>
            </a:extLst>
          </p:cNvPr>
          <p:cNvSpPr/>
          <p:nvPr/>
        </p:nvSpPr>
        <p:spPr>
          <a:xfrm>
            <a:off x="7620000" y="3943349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0206273-224B-1905-B323-C8D55799F8F8}"/>
              </a:ext>
            </a:extLst>
          </p:cNvPr>
          <p:cNvSpPr/>
          <p:nvPr/>
        </p:nvSpPr>
        <p:spPr>
          <a:xfrm>
            <a:off x="8734110" y="3562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65263B-2223-750A-4315-031C79EC4B5B}"/>
              </a:ext>
            </a:extLst>
          </p:cNvPr>
          <p:cNvSpPr/>
          <p:nvPr/>
        </p:nvSpPr>
        <p:spPr>
          <a:xfrm>
            <a:off x="3790950" y="4352925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80873C-90BC-3DE0-60C6-65EEF904DD77}"/>
              </a:ext>
            </a:extLst>
          </p:cNvPr>
          <p:cNvSpPr/>
          <p:nvPr/>
        </p:nvSpPr>
        <p:spPr>
          <a:xfrm>
            <a:off x="7620000" y="4352925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E6A0892-A1BF-501E-4A9A-7526847AF69D}"/>
              </a:ext>
            </a:extLst>
          </p:cNvPr>
          <p:cNvSpPr/>
          <p:nvPr/>
        </p:nvSpPr>
        <p:spPr>
          <a:xfrm>
            <a:off x="8734110" y="4352925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DC9CD3-E4CA-D6C0-41B7-1289AFC123FF}"/>
              </a:ext>
            </a:extLst>
          </p:cNvPr>
          <p:cNvSpPr/>
          <p:nvPr/>
        </p:nvSpPr>
        <p:spPr>
          <a:xfrm>
            <a:off x="8734110" y="476250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6CF0DE1-5E2E-26D3-FCFE-836F7062B9DF}"/>
              </a:ext>
            </a:extLst>
          </p:cNvPr>
          <p:cNvSpPr/>
          <p:nvPr/>
        </p:nvSpPr>
        <p:spPr>
          <a:xfrm>
            <a:off x="7620000" y="476250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B4266D-2DCE-08ED-6458-67F841D2E0ED}"/>
              </a:ext>
            </a:extLst>
          </p:cNvPr>
          <p:cNvSpPr/>
          <p:nvPr/>
        </p:nvSpPr>
        <p:spPr>
          <a:xfrm>
            <a:off x="9848220" y="476250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32F55D-7D42-BBF4-C5CD-95961EC177A7}"/>
              </a:ext>
            </a:extLst>
          </p:cNvPr>
          <p:cNvSpPr/>
          <p:nvPr/>
        </p:nvSpPr>
        <p:spPr>
          <a:xfrm>
            <a:off x="9848220" y="5164998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8E7502-E46D-5117-9D30-D06D11A42FD2}"/>
              </a:ext>
            </a:extLst>
          </p:cNvPr>
          <p:cNvSpPr/>
          <p:nvPr/>
        </p:nvSpPr>
        <p:spPr>
          <a:xfrm>
            <a:off x="8734110" y="5164998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928059-C1CE-E8A8-B8C6-02C4A7074B1C}"/>
              </a:ext>
            </a:extLst>
          </p:cNvPr>
          <p:cNvSpPr/>
          <p:nvPr/>
        </p:nvSpPr>
        <p:spPr>
          <a:xfrm>
            <a:off x="3790950" y="5164998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四</a:t>
            </a:r>
            <a:r>
              <a:rPr lang="zh-TW" altLang="zh-TW" dirty="0" smtClean="0">
                <a:cs typeface="Arial" panose="020B0604020202020204" pitchFamily="34" charset="0"/>
              </a:rPr>
              <a:t>、</a:t>
            </a:r>
            <a:r>
              <a:rPr lang="zh-TW" altLang="en-US" dirty="0"/>
              <a:t>補充說明</a:t>
            </a:r>
            <a:r>
              <a:rPr lang="en-US" altLang="zh-TW" dirty="0"/>
              <a:t>-</a:t>
            </a:r>
            <a:r>
              <a:rPr lang="zh-TW" altLang="zh-TW" dirty="0" smtClean="0">
                <a:cs typeface="Arial" panose="020B0604020202020204" pitchFamily="34" charset="0"/>
              </a:rPr>
              <a:t>演算法</a:t>
            </a:r>
            <a:r>
              <a:rPr lang="zh-TW" altLang="zh-TW" dirty="0">
                <a:cs typeface="Arial" panose="020B0604020202020204" pitchFamily="34" charset="0"/>
              </a:rPr>
              <a:t>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53174" y="5160607"/>
            <a:ext cx="1930100" cy="513031"/>
          </a:xfrm>
        </p:spPr>
        <p:txBody>
          <a:bodyPr/>
          <a:lstStyle/>
          <a:p>
            <a:fld id="{B386CFD2-0AD6-4F60-A1EA-3E4A485A23E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9F4AA8D-523F-4B83-45EC-60E160F0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5" y="2350799"/>
            <a:ext cx="5564126" cy="135406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128564F-EC45-0B21-AAA4-69F94312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5" y="3574135"/>
            <a:ext cx="5564126" cy="140249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A0A7E21-67B7-F238-72D1-D97FFD9E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75" y="4933612"/>
            <a:ext cx="5564128" cy="137716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168D7E8-9C13-B8D1-83F9-69DB828DC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210" y="2330595"/>
            <a:ext cx="5628840" cy="13944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B917D00-33C3-645A-8AB5-E71658456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199" y="3589938"/>
            <a:ext cx="5564126" cy="135056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4D1AF7C-0103-CDD1-6FBC-1AE8A7276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199" y="4940499"/>
            <a:ext cx="5564126" cy="136339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559387B-CA4F-15BC-FE25-8D2DBFF5302E}"/>
              </a:ext>
            </a:extLst>
          </p:cNvPr>
          <p:cNvSpPr txBox="1"/>
          <p:nvPr/>
        </p:nvSpPr>
        <p:spPr>
          <a:xfrm>
            <a:off x="838200" y="1271452"/>
            <a:ext cx="1017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以預測結果分布狀況，輔以前述步驟六計算之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，挑選各預測目標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下的最佳模型。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28F1DC-376D-203B-C051-BFBCCF83209D}"/>
              </a:ext>
            </a:extLst>
          </p:cNvPr>
          <p:cNvSpPr/>
          <p:nvPr/>
        </p:nvSpPr>
        <p:spPr>
          <a:xfrm>
            <a:off x="219075" y="2351905"/>
            <a:ext cx="523875" cy="3858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5472BE-5930-B37C-71DD-A7347D4A8EDC}"/>
              </a:ext>
            </a:extLst>
          </p:cNvPr>
          <p:cNvSpPr/>
          <p:nvPr/>
        </p:nvSpPr>
        <p:spPr>
          <a:xfrm>
            <a:off x="1306285" y="6096001"/>
            <a:ext cx="1427539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60B6F3-19DF-7A54-ED71-4A63F31E34FF}"/>
              </a:ext>
            </a:extLst>
          </p:cNvPr>
          <p:cNvSpPr txBox="1"/>
          <p:nvPr/>
        </p:nvSpPr>
        <p:spPr>
          <a:xfrm>
            <a:off x="0" y="1985593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8E0B64-D7E5-FC0C-F1C1-FD5DA63F06F9}"/>
              </a:ext>
            </a:extLst>
          </p:cNvPr>
          <p:cNvSpPr txBox="1"/>
          <p:nvPr/>
        </p:nvSpPr>
        <p:spPr>
          <a:xfrm>
            <a:off x="1487760" y="6336102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F864FB-3D0D-C0CC-3BFF-5E7E99A02D26}"/>
              </a:ext>
            </a:extLst>
          </p:cNvPr>
          <p:cNvSpPr txBox="1"/>
          <p:nvPr/>
        </p:nvSpPr>
        <p:spPr>
          <a:xfrm>
            <a:off x="2768999" y="1739963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預測值與實際值差異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5D39F6-BE71-6BE7-17A9-8DF71054109E}"/>
              </a:ext>
            </a:extLst>
          </p:cNvPr>
          <p:cNvSpPr/>
          <p:nvPr/>
        </p:nvSpPr>
        <p:spPr>
          <a:xfrm>
            <a:off x="3086221" y="2351905"/>
            <a:ext cx="523875" cy="3858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521BF3-EEF4-23E7-4D44-163005727ADA}"/>
              </a:ext>
            </a:extLst>
          </p:cNvPr>
          <p:cNvSpPr/>
          <p:nvPr/>
        </p:nvSpPr>
        <p:spPr>
          <a:xfrm>
            <a:off x="3954801" y="6096001"/>
            <a:ext cx="1427539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A0A532-9D36-D497-DDF4-E45422D63E93}"/>
              </a:ext>
            </a:extLst>
          </p:cNvPr>
          <p:cNvSpPr txBox="1"/>
          <p:nvPr/>
        </p:nvSpPr>
        <p:spPr>
          <a:xfrm>
            <a:off x="4136276" y="6336102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77B137-81F8-4879-2F18-7D1B77B18DF6}"/>
              </a:ext>
            </a:extLst>
          </p:cNvPr>
          <p:cNvSpPr/>
          <p:nvPr/>
        </p:nvSpPr>
        <p:spPr>
          <a:xfrm>
            <a:off x="6067157" y="2351905"/>
            <a:ext cx="523875" cy="3858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C42D10-58F3-A0D9-0787-033E1B8FC26F}"/>
              </a:ext>
            </a:extLst>
          </p:cNvPr>
          <p:cNvSpPr/>
          <p:nvPr/>
        </p:nvSpPr>
        <p:spPr>
          <a:xfrm>
            <a:off x="7154367" y="6096001"/>
            <a:ext cx="1427539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8239F2-BBDE-562D-9F2E-36AA1216DC63}"/>
              </a:ext>
            </a:extLst>
          </p:cNvPr>
          <p:cNvSpPr txBox="1"/>
          <p:nvPr/>
        </p:nvSpPr>
        <p:spPr>
          <a:xfrm>
            <a:off x="5848082" y="1985593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25B733-574E-9943-70B2-86F6BEBE80EF}"/>
              </a:ext>
            </a:extLst>
          </p:cNvPr>
          <p:cNvSpPr txBox="1"/>
          <p:nvPr/>
        </p:nvSpPr>
        <p:spPr>
          <a:xfrm>
            <a:off x="7335842" y="6336102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8E5E2ED-6010-9CF5-21C4-39539820FA29}"/>
              </a:ext>
            </a:extLst>
          </p:cNvPr>
          <p:cNvSpPr txBox="1"/>
          <p:nvPr/>
        </p:nvSpPr>
        <p:spPr>
          <a:xfrm>
            <a:off x="8650295" y="1739963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預測值與實際值差異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08EC35-2F7A-6AFF-B744-F75F52E597A4}"/>
              </a:ext>
            </a:extLst>
          </p:cNvPr>
          <p:cNvSpPr/>
          <p:nvPr/>
        </p:nvSpPr>
        <p:spPr>
          <a:xfrm>
            <a:off x="8967517" y="2351905"/>
            <a:ext cx="523875" cy="3858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1124B8-42FE-DCE2-472C-35278F2EA906}"/>
              </a:ext>
            </a:extLst>
          </p:cNvPr>
          <p:cNvSpPr/>
          <p:nvPr/>
        </p:nvSpPr>
        <p:spPr>
          <a:xfrm>
            <a:off x="9836097" y="6096001"/>
            <a:ext cx="1427539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773DE5-AD2C-3559-1FE5-9A43E8FD3F5F}"/>
              </a:ext>
            </a:extLst>
          </p:cNvPr>
          <p:cNvSpPr txBox="1"/>
          <p:nvPr/>
        </p:nvSpPr>
        <p:spPr>
          <a:xfrm>
            <a:off x="10017572" y="6336102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619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四</a:t>
            </a:r>
            <a:r>
              <a:rPr lang="zh-TW" altLang="zh-TW" dirty="0" smtClean="0">
                <a:cs typeface="Arial" panose="020B0604020202020204" pitchFamily="34" charset="0"/>
              </a:rPr>
              <a:t>、</a:t>
            </a:r>
            <a:r>
              <a:rPr lang="zh-TW" altLang="en-US" dirty="0"/>
              <a:t>補充說明</a:t>
            </a:r>
            <a:r>
              <a:rPr lang="en-US" altLang="zh-TW" dirty="0"/>
              <a:t>-</a:t>
            </a:r>
            <a:r>
              <a:rPr lang="zh-TW" altLang="zh-TW" dirty="0" smtClean="0">
                <a:cs typeface="Arial" panose="020B0604020202020204" pitchFamily="34" charset="0"/>
              </a:rPr>
              <a:t>演算法</a:t>
            </a:r>
            <a:r>
              <a:rPr lang="zh-TW" altLang="zh-TW" dirty="0">
                <a:cs typeface="Arial" panose="020B0604020202020204" pitchFamily="34" charset="0"/>
              </a:rPr>
              <a:t>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DD1A43-AF06-98D8-E499-2A02ADF3AF8E}"/>
              </a:ext>
            </a:extLst>
          </p:cNvPr>
          <p:cNvSpPr txBox="1"/>
          <p:nvPr/>
        </p:nvSpPr>
        <p:spPr>
          <a:xfrm>
            <a:off x="838200" y="1271452"/>
            <a:ext cx="1017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經前述步驟挑選各預測目標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下的最佳模型如下表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B48838D-D5E7-811B-9A2D-0A0D3F10F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14458"/>
              </p:ext>
            </p:extLst>
          </p:nvPr>
        </p:nvGraphicFramePr>
        <p:xfrm>
          <a:off x="457200" y="1750424"/>
          <a:ext cx="11277600" cy="48071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4152">
                  <a:extLst>
                    <a:ext uri="{9D8B030D-6E8A-4147-A177-3AD203B41FA5}">
                      <a16:colId xmlns:a16="http://schemas.microsoft.com/office/drawing/2014/main" val="1864281531"/>
                    </a:ext>
                  </a:extLst>
                </a:gridCol>
                <a:gridCol w="2567549">
                  <a:extLst>
                    <a:ext uri="{9D8B030D-6E8A-4147-A177-3AD203B41FA5}">
                      <a16:colId xmlns:a16="http://schemas.microsoft.com/office/drawing/2014/main" val="2171617667"/>
                    </a:ext>
                  </a:extLst>
                </a:gridCol>
                <a:gridCol w="5785899">
                  <a:extLst>
                    <a:ext uri="{9D8B030D-6E8A-4147-A177-3AD203B41FA5}">
                      <a16:colId xmlns:a16="http://schemas.microsoft.com/office/drawing/2014/main" val="3171847045"/>
                    </a:ext>
                  </a:extLst>
                </a:gridCol>
              </a:tblGrid>
              <a:tr h="3589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預測目標</a:t>
                      </a:r>
                      <a:r>
                        <a:rPr lang="en-US" altLang="zh-TW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Y)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最佳模型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超參數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304626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sensor_point5_i_value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CatBoostRegressor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{'depth': 8,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eval_metric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'RMSE', 'iterations': 500, 'l2_leaf_reg': 3,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learning_rate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0.03,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random_state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1}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246554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sensor_point6_i_value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CatBoostRegressor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{'depth': 2,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eval_metric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'RMSE', 'iterations': 1000, 'l2_leaf_reg': 0.5,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learning_rate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0.03,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random_state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1}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959922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sensor_point7_i_value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KNeighborsRegressor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leaf_size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20,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n_neighbors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7, 'weights': 'distance'}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45440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sensor_point8_i_value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KNeighborsRegressor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leaf_size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20,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n_neighbors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7, 'weights': 'distance'}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60780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sensor_point9_i_value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AdaBoostRegressor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learning_rate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0.2,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n_estimators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300,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random_state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1}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35982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sensor_point10_i_value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CatBoostRegressor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{'depth': 8,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eval_metric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'RMSE', 'iterations': 500, 'l2_leaf_reg': 0.5,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learning_rate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0.03,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random_state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1}}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72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6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四</a:t>
            </a:r>
            <a:r>
              <a:rPr lang="zh-TW" altLang="zh-TW" dirty="0" smtClean="0">
                <a:cs typeface="Arial" panose="020B0604020202020204" pitchFamily="34" charset="0"/>
              </a:rPr>
              <a:t>、</a:t>
            </a:r>
            <a:r>
              <a:rPr lang="zh-TW" altLang="en-US" dirty="0" smtClean="0"/>
              <a:t>補充</a:t>
            </a:r>
            <a:r>
              <a:rPr lang="zh-TW" altLang="en-US" dirty="0"/>
              <a:t>說明</a:t>
            </a:r>
            <a:r>
              <a:rPr lang="en-US" altLang="zh-TW" dirty="0"/>
              <a:t>-</a:t>
            </a:r>
            <a:r>
              <a:rPr lang="zh-TW" altLang="zh-TW" dirty="0" smtClean="0">
                <a:cs typeface="Arial" panose="020B0604020202020204" pitchFamily="34" charset="0"/>
              </a:rPr>
              <a:t>演算法</a:t>
            </a:r>
            <a:r>
              <a:rPr lang="zh-TW" altLang="zh-TW" dirty="0">
                <a:cs typeface="Arial" panose="020B0604020202020204" pitchFamily="34" charset="0"/>
              </a:rPr>
              <a:t>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DD1A43-AF06-98D8-E499-2A02ADF3AF8E}"/>
              </a:ext>
            </a:extLst>
          </p:cNvPr>
          <p:cNvSpPr txBox="1"/>
          <p:nvPr/>
        </p:nvSpPr>
        <p:spPr>
          <a:xfrm>
            <a:off x="838200" y="1271452"/>
            <a:ext cx="10178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考量預測目標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之間可能具有一定程度之相依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性，採依序訓練的方式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RegressorChain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，先以模型預測第一個預測目標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，再將第一個預測目標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的預測結果放入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變數中，進行第二個模型預測，以此類推，逐一預測，再將預測結果作為新變數供下個模型進行預測。並採用遞迴方式，選取合計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最低的預測順序。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7F18C9-7849-4969-4674-0C5834E7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91" y="2621280"/>
            <a:ext cx="8331884" cy="35406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0CD066-6D62-F9BD-1704-046694F50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8130"/>
              </p:ext>
            </p:extLst>
          </p:nvPr>
        </p:nvGraphicFramePr>
        <p:xfrm>
          <a:off x="204948" y="2839216"/>
          <a:ext cx="3173978" cy="2045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612">
                  <a:extLst>
                    <a:ext uri="{9D8B030D-6E8A-4147-A177-3AD203B41FA5}">
                      <a16:colId xmlns:a16="http://schemas.microsoft.com/office/drawing/2014/main" val="3276719616"/>
                    </a:ext>
                  </a:extLst>
                </a:gridCol>
                <a:gridCol w="1184366">
                  <a:extLst>
                    <a:ext uri="{9D8B030D-6E8A-4147-A177-3AD203B41FA5}">
                      <a16:colId xmlns:a16="http://schemas.microsoft.com/office/drawing/2014/main" val="404942470"/>
                    </a:ext>
                  </a:extLst>
                </a:gridCol>
              </a:tblGrid>
              <a:tr h="1519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預測目標</a:t>
                      </a:r>
                      <a:r>
                        <a:rPr lang="en-US" altLang="zh-TW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Y)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預測順序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912501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sensor_point5_i_value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902733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sensor_point6_i_value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277021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sensor_point7_i_value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983124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sensor_point8_i_value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681752"/>
                  </a:ext>
                </a:extLst>
              </a:tr>
              <a:tr h="1635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sensor_point9_i_value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954727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sensor_point10_i_value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07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01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zh-TW" altLang="zh-TW" dirty="0">
                <a:cs typeface="Arial" panose="020B0604020202020204" pitchFamily="34" charset="0"/>
              </a:rPr>
              <a:t>資料</a:t>
            </a:r>
            <a:r>
              <a:rPr lang="zh-TW" altLang="zh-TW" dirty="0" smtClean="0">
                <a:cs typeface="Arial" panose="020B0604020202020204" pitchFamily="34" charset="0"/>
              </a:rPr>
              <a:t>前處理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</a:rPr>
              <a:t>探索性分析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由於篇幅過多</a:t>
            </a:r>
            <a:r>
              <a:rPr lang="zh-TW" altLang="en-US" dirty="0" smtClean="0">
                <a:latin typeface="微軟正黑體" panose="020B0604030504040204" pitchFamily="34" charset="-120"/>
              </a:rPr>
              <a:t>，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請看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./Code/</a:t>
            </a:r>
            <a:r>
              <a:rPr lang="en-US" altLang="zh-TW" sz="2000" smtClean="0">
                <a:latin typeface="微軟正黑體" panose="020B0604030504040204" pitchFamily="34" charset="-120"/>
              </a:rPr>
              <a:t>EDA.ipynb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</a:rPr>
              <a:t>遺失</a:t>
            </a:r>
            <a:r>
              <a:rPr lang="zh-TW" altLang="en-US" dirty="0" smtClean="0">
                <a:latin typeface="微軟正黑體" panose="020B0604030504040204" pitchFamily="34" charset="-120"/>
              </a:rPr>
              <a:t>值補值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找到遺失值有存在的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row</a:t>
            </a: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，並透過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KNN</a:t>
            </a: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演算法，取得相近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row</a:t>
            </a: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的特徵進補值</a:t>
            </a:r>
            <a:endParaRPr lang="en-US" altLang="zh-TW" dirty="0" smtClean="0">
              <a:solidFill>
                <a:srgbClr val="C00000"/>
              </a:solidFill>
              <a:latin typeface="微軟正黑體" panose="020B0604030504040204" pitchFamily="34" charset="-120"/>
            </a:endParaRPr>
          </a:p>
          <a:p>
            <a:pPr lvl="1"/>
            <a:r>
              <a:rPr lang="zh-TW" altLang="en-US" dirty="0"/>
              <a:t>直接刪除有遺失值的</a:t>
            </a:r>
            <a:r>
              <a:rPr lang="en-US" altLang="zh-TW" dirty="0" smtClean="0"/>
              <a:t>row</a:t>
            </a:r>
          </a:p>
          <a:p>
            <a:pPr lvl="1"/>
            <a:r>
              <a:rPr lang="zh-TW" altLang="en-US" dirty="0"/>
              <a:t>差補法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異常值</a:t>
            </a:r>
            <a:r>
              <a:rPr lang="zh-TW" altLang="en-US" dirty="0" smtClean="0"/>
              <a:t>偵測</a:t>
            </a:r>
            <a:endParaRPr lang="en-US" altLang="zh-TW" dirty="0"/>
          </a:p>
          <a:p>
            <a:pPr lvl="1"/>
            <a:r>
              <a:rPr lang="en-US" altLang="zh-TW" sz="2000" dirty="0" smtClean="0">
                <a:solidFill>
                  <a:srgbClr val="C00000"/>
                </a:solidFill>
              </a:rPr>
              <a:t>SUOD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: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Accelerating </a:t>
            </a:r>
            <a:r>
              <a:rPr lang="en-US" altLang="zh-TW" sz="2000" dirty="0">
                <a:solidFill>
                  <a:srgbClr val="C00000"/>
                </a:solidFill>
              </a:rPr>
              <a:t>Large-scale Unsupervised Heterogeneous Outlier </a:t>
            </a:r>
            <a:r>
              <a:rPr lang="en-US" altLang="zh-TW" sz="2000" dirty="0" smtClean="0">
                <a:solidFill>
                  <a:srgbClr val="C00000"/>
                </a:solidFill>
              </a:rPr>
              <a:t>Detection</a:t>
            </a:r>
          </a:p>
          <a:p>
            <a:pPr lvl="1"/>
            <a:r>
              <a:rPr lang="en-US" altLang="zh-TW" sz="2000" dirty="0" smtClean="0"/>
              <a:t>ECOD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Unsupervised </a:t>
            </a:r>
            <a:r>
              <a:rPr lang="en-US" altLang="zh-TW" sz="2000" dirty="0"/>
              <a:t>Outlier Detection Using Empirical Cumulative Distribution </a:t>
            </a:r>
            <a:r>
              <a:rPr lang="en-US" altLang="zh-TW" sz="2000" dirty="0" smtClean="0"/>
              <a:t>Functions</a:t>
            </a:r>
          </a:p>
          <a:p>
            <a:pPr lvl="1"/>
            <a:r>
              <a:rPr lang="en-US" altLang="zh-TW" sz="2000" dirty="0" err="1" smtClean="0"/>
              <a:t>EllipticEnvelope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An object for detecting outliers in a Gaussian distributed dataset.</a:t>
            </a:r>
          </a:p>
          <a:p>
            <a:pPr lvl="1"/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62406" y="1086786"/>
            <a:ext cx="24950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紅字為最終使用的方法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zh-TW" altLang="zh-TW" dirty="0">
                <a:cs typeface="Arial" panose="020B0604020202020204" pitchFamily="34" charset="0"/>
              </a:rPr>
              <a:t>資料</a:t>
            </a:r>
            <a:r>
              <a:rPr lang="zh-TW" altLang="zh-TW" dirty="0" smtClean="0">
                <a:cs typeface="Arial" panose="020B0604020202020204" pitchFamily="34" charset="0"/>
              </a:rPr>
              <a:t>前處理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>
                <a:latin typeface="微軟正黑體" panose="020B0604030504040204" pitchFamily="34" charset="-120"/>
              </a:rPr>
              <a:t>變數</a:t>
            </a:r>
            <a:r>
              <a:rPr lang="zh-TW" altLang="en-US" dirty="0" smtClean="0">
                <a:latin typeface="微軟正黑體" panose="020B0604030504040204" pitchFamily="34" charset="-120"/>
              </a:rPr>
              <a:t>轉換</a:t>
            </a:r>
            <a:r>
              <a:rPr lang="en-US" altLang="zh-TW" dirty="0" smtClean="0">
                <a:latin typeface="微軟正黑體" panose="020B0604030504040204" pitchFamily="34" charset="-120"/>
              </a:rPr>
              <a:t>:</a:t>
            </a:r>
          </a:p>
          <a:p>
            <a:pPr marL="457200" lvl="1" indent="0">
              <a:buNone/>
            </a:pPr>
            <a:r>
              <a:rPr lang="zh-TW" altLang="en-US" sz="2000" dirty="0" smtClean="0"/>
              <a:t>根據偏態係數將變數轉換成常態分配</a:t>
            </a:r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rgbClr val="C00000"/>
                </a:solidFill>
              </a:rPr>
              <a:t>Yeo-Johnson</a:t>
            </a:r>
          </a:p>
          <a:p>
            <a:pPr lvl="1"/>
            <a:r>
              <a:rPr lang="en-US" altLang="zh-TW" sz="2000" dirty="0" smtClean="0"/>
              <a:t>Box-cox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dirty="0" smtClean="0"/>
              <a:t>創建分群特徵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sz="1800" dirty="0" smtClean="0"/>
              <a:t>因為我們發現雖然資料是數值變數，但有很多特徵都集中在特定數值上，所以我們認為將數值資料轉換成類別有助於模型的訓練，所以我們分別對單一欄位和所有欄位做分群產出數個類別型資料</a:t>
            </a:r>
            <a:endParaRPr lang="en-US" altLang="zh-TW" sz="1800" dirty="0"/>
          </a:p>
          <a:p>
            <a:pPr lvl="1"/>
            <a:r>
              <a:rPr lang="en-US" altLang="zh-TW" sz="2000" dirty="0" smtClean="0">
                <a:solidFill>
                  <a:srgbClr val="C00000"/>
                </a:solidFill>
              </a:rPr>
              <a:t>K-means: </a:t>
            </a:r>
            <a:r>
              <a:rPr lang="zh-TW" altLang="en-US" sz="2000" dirty="0" smtClean="0">
                <a:solidFill>
                  <a:srgbClr val="C00000"/>
                </a:solidFill>
              </a:rPr>
              <a:t>透過自訂的函數，算出最適當的分群數 </a:t>
            </a:r>
            <a:r>
              <a:rPr lang="en-US" altLang="zh-TW" sz="2000" dirty="0" smtClean="0">
                <a:solidFill>
                  <a:srgbClr val="C00000"/>
                </a:solidFill>
              </a:rPr>
              <a:t>k</a:t>
            </a:r>
            <a:r>
              <a:rPr lang="zh-TW" altLang="en-US" sz="2000" dirty="0" smtClean="0">
                <a:solidFill>
                  <a:srgbClr val="C00000"/>
                </a:solidFill>
              </a:rPr>
              <a:t>，講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kmeans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zh-TW" altLang="en-US" sz="2000" dirty="0" smtClean="0">
                <a:solidFill>
                  <a:srgbClr val="C00000"/>
                </a:solidFill>
              </a:rPr>
              <a:t>流程自動化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變數標準化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</a:rPr>
              <a:t>我們發現同時對特徵和目標變數做標準化有助於模型訓練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Z-score</a:t>
            </a:r>
          </a:p>
          <a:p>
            <a:pPr lvl="1"/>
            <a:r>
              <a:rPr lang="en-US" altLang="zh-TW" sz="2000" dirty="0" err="1">
                <a:latin typeface="微軟正黑體" panose="020B0604030504040204" pitchFamily="34" charset="-120"/>
              </a:rPr>
              <a:t>MinMax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000" dirty="0" smtClean="0">
              <a:solidFill>
                <a:srgbClr val="C00000"/>
              </a:solidFill>
            </a:endParaRPr>
          </a:p>
          <a:p>
            <a:pPr lvl="1"/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62406" y="1086786"/>
            <a:ext cx="24950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紅字為最終使用的方法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480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zh-TW" altLang="zh-TW" dirty="0">
                <a:cs typeface="Arial" panose="020B0604020202020204" pitchFamily="34" charset="0"/>
              </a:rPr>
              <a:t>資料</a:t>
            </a:r>
            <a:r>
              <a:rPr lang="zh-TW" altLang="zh-TW" dirty="0" smtClean="0">
                <a:cs typeface="Arial" panose="020B0604020202020204" pitchFamily="34" charset="0"/>
              </a:rPr>
              <a:t>前處理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dirty="0" smtClean="0">
                <a:latin typeface="微軟正黑體" panose="020B0604030504040204" pitchFamily="34" charset="-120"/>
              </a:rPr>
              <a:t>變數篩選</a:t>
            </a:r>
            <a:r>
              <a:rPr lang="en-US" altLang="zh-TW" dirty="0" smtClean="0">
                <a:latin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剔除變異數太小的變數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透過 </a:t>
            </a:r>
            <a:r>
              <a:rPr lang="en-US" altLang="zh-TW" dirty="0" err="1" smtClean="0">
                <a:solidFill>
                  <a:srgbClr val="C00000"/>
                </a:solidFill>
              </a:rPr>
              <a:t>XGBoost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rgbClr val="C00000"/>
                </a:solidFill>
              </a:rPr>
              <a:t>對 </a:t>
            </a:r>
            <a:r>
              <a:rPr lang="en-US" altLang="zh-TW" dirty="0" smtClean="0">
                <a:solidFill>
                  <a:srgbClr val="C00000"/>
                </a:solidFill>
              </a:rPr>
              <a:t>raw data</a:t>
            </a:r>
            <a:r>
              <a:rPr lang="zh-TW" altLang="en-US" dirty="0" smtClean="0">
                <a:solidFill>
                  <a:srgbClr val="C00000"/>
                </a:solidFill>
              </a:rPr>
              <a:t> 進行訓練，剔除最不好的變數，在對剃除該變數後的資料集做訓練，再剔除最不好的變數，以上不斷循環，直到剩下</a:t>
            </a:r>
            <a:r>
              <a:rPr lang="en-US" altLang="zh-TW" dirty="0" smtClean="0">
                <a:solidFill>
                  <a:srgbClr val="C00000"/>
                </a:solidFill>
              </a:rPr>
              <a:t>50</a:t>
            </a:r>
            <a:r>
              <a:rPr lang="zh-TW" altLang="en-US" dirty="0" smtClean="0">
                <a:solidFill>
                  <a:srgbClr val="C00000"/>
                </a:solidFill>
              </a:rPr>
              <a:t>個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可自定義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Mutual information</a:t>
            </a:r>
          </a:p>
          <a:p>
            <a:pPr lvl="1"/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Tree model 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importance weight</a:t>
            </a:r>
          </a:p>
          <a:p>
            <a:pPr marL="457200" lvl="1" indent="0">
              <a:buNone/>
            </a:pPr>
            <a:endParaRPr lang="en-US" altLang="zh-TW" sz="2000" dirty="0" smtClean="0">
              <a:solidFill>
                <a:srgbClr val="C00000"/>
              </a:solidFill>
            </a:endParaRPr>
          </a:p>
          <a:p>
            <a:pPr lvl="1"/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62406" y="1086786"/>
            <a:ext cx="24950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紅字為最終使用的方法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37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040D90-2C46-AE43-C77F-E31CC68CA4B4}"/>
              </a:ext>
            </a:extLst>
          </p:cNvPr>
          <p:cNvSpPr txBox="1"/>
          <p:nvPr/>
        </p:nvSpPr>
        <p:spPr>
          <a:xfrm>
            <a:off x="838200" y="1271452"/>
            <a:ext cx="6816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：共計以下六組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2B6E764-DC43-6ECE-926F-5A1D96B8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37813"/>
              </p:ext>
            </p:extLst>
          </p:nvPr>
        </p:nvGraphicFramePr>
        <p:xfrm>
          <a:off x="1340575" y="1640784"/>
          <a:ext cx="30861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42951823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sensor_point5_i_value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6479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sensor_point6_i_value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664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sensor_point7_i_value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6658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sensor_point8_i_value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427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sensor_point9_i_value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751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sensor_point10_i_value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61168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FEB2CB4-BDC1-D527-5BA5-F83D3C2F26A3}"/>
              </a:ext>
            </a:extLst>
          </p:cNvPr>
          <p:cNvSpPr txBox="1"/>
          <p:nvPr/>
        </p:nvSpPr>
        <p:spPr>
          <a:xfrm>
            <a:off x="838200" y="3753395"/>
            <a:ext cx="8741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：經個別訓練後，篩選以下六組模型預測效度較佳，作為後續訓練模型之預備模型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D446D3B-D074-5E44-1CEF-CC447C01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96426"/>
              </p:ext>
            </p:extLst>
          </p:nvPr>
        </p:nvGraphicFramePr>
        <p:xfrm>
          <a:off x="1340575" y="4520788"/>
          <a:ext cx="4485459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5459">
                  <a:extLst>
                    <a:ext uri="{9D8B030D-6E8A-4147-A177-3AD203B41FA5}">
                      <a16:colId xmlns:a16="http://schemas.microsoft.com/office/drawing/2014/main" val="39435594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Lasso Regression(L1)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670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Ridge Regression(L2)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2099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AdaBoostRegressor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6674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KNeighborsRegressor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55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eXtreme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Gradient Boosting(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7129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CatBoostRegressor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33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8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65405" y="6321134"/>
            <a:ext cx="2743200" cy="365125"/>
          </a:xfrm>
        </p:spPr>
        <p:txBody>
          <a:bodyPr/>
          <a:lstStyle/>
          <a:p>
            <a:fld id="{B386CFD2-0AD6-4F60-A1EA-3E4A485A23E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D02DBD-D3FA-6390-A8EE-507653F8C958}"/>
              </a:ext>
            </a:extLst>
          </p:cNvPr>
          <p:cNvSpPr txBox="1"/>
          <p:nvPr/>
        </p:nvSpPr>
        <p:spPr>
          <a:xfrm>
            <a:off x="1047206" y="1271452"/>
            <a:ext cx="1080516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CatBoos</a:t>
            </a:r>
            <a:r>
              <a:rPr lang="en-US" altLang="zh-TW" sz="2800" dirty="0" err="1" smtClean="0"/>
              <a:t>t</a:t>
            </a:r>
            <a:endParaRPr lang="en-US" altLang="zh-TW" sz="2800" dirty="0" smtClean="0"/>
          </a:p>
          <a:p>
            <a:pPr marL="444500" indent="-44450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444500" indent="-444500">
              <a:buFont typeface="Arial" panose="020B0604020202020204" pitchFamily="34" charset="0"/>
              <a:buChar char="•"/>
            </a:pPr>
            <a:r>
              <a:rPr lang="zh-TW" altLang="en-US" sz="2800" dirty="0"/>
              <a:t>超</a:t>
            </a:r>
            <a:r>
              <a:rPr lang="zh-TW" altLang="en-US" sz="2800" dirty="0" smtClean="0"/>
              <a:t>參數選擇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search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44500" indent="-4445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44500" indent="-4445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robust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根據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validation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/>
              <a:t>決定最佳模型，並免過擬和</a:t>
            </a:r>
          </a:p>
        </p:txBody>
      </p:sp>
    </p:spTree>
    <p:extLst>
      <p:ext uri="{BB962C8B-B14F-4D97-AF65-F5344CB8AC3E}">
        <p14:creationId xmlns:p14="http://schemas.microsoft.com/office/powerpoint/2010/main" val="364227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</a:t>
            </a:r>
            <a:r>
              <a:rPr lang="zh-TW" altLang="zh-TW" dirty="0" smtClean="0">
                <a:cs typeface="Arial" panose="020B0604020202020204" pitchFamily="34" charset="0"/>
              </a:rPr>
              <a:t>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D02DBD-D3FA-6390-A8EE-507653F8C958}"/>
              </a:ext>
            </a:extLst>
          </p:cNvPr>
          <p:cNvSpPr txBox="1"/>
          <p:nvPr/>
        </p:nvSpPr>
        <p:spPr>
          <a:xfrm>
            <a:off x="1047206" y="1271452"/>
            <a:ext cx="10805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Arial" panose="020B0604020202020204" pitchFamily="34" charset="0"/>
              <a:buChar char="•"/>
            </a:pPr>
            <a:r>
              <a:rPr lang="zh-TW" altLang="en-US" sz="280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模型架構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7156" y="2885222"/>
            <a:ext cx="1378741" cy="61395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CatBoost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單維輸出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4417" y="1610006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sensor_point5_i_value</a:t>
            </a: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24417" y="2137999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sensor_point6_i_value</a:t>
            </a: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24417" y="261733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sensor_point7_i_value</a:t>
            </a: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4417" y="314132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sensor_point8_i_value</a:t>
            </a: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24417" y="362066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sensor_point9_i_value</a:t>
            </a: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24417" y="410000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sensor_point10_i_value</a:t>
            </a: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264" y="3982764"/>
            <a:ext cx="129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Raw data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>
            <a:stCxn id="6" idx="3"/>
            <a:endCxn id="8" idx="1"/>
          </p:cNvCxnSpPr>
          <p:nvPr/>
        </p:nvCxnSpPr>
        <p:spPr>
          <a:xfrm flipV="1">
            <a:off x="3937941" y="1794672"/>
            <a:ext cx="1486476" cy="1409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3"/>
            <a:endCxn id="9" idx="1"/>
          </p:cNvCxnSpPr>
          <p:nvPr/>
        </p:nvCxnSpPr>
        <p:spPr>
          <a:xfrm flipV="1">
            <a:off x="3937941" y="2322665"/>
            <a:ext cx="1486476" cy="881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6" idx="3"/>
            <a:endCxn id="10" idx="1"/>
          </p:cNvCxnSpPr>
          <p:nvPr/>
        </p:nvCxnSpPr>
        <p:spPr>
          <a:xfrm flipV="1">
            <a:off x="3937941" y="2802004"/>
            <a:ext cx="1486476" cy="401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6" idx="3"/>
            <a:endCxn id="12" idx="1"/>
          </p:cNvCxnSpPr>
          <p:nvPr/>
        </p:nvCxnSpPr>
        <p:spPr>
          <a:xfrm>
            <a:off x="3937941" y="3203683"/>
            <a:ext cx="1486476" cy="122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3"/>
            <a:endCxn id="13" idx="1"/>
          </p:cNvCxnSpPr>
          <p:nvPr/>
        </p:nvCxnSpPr>
        <p:spPr>
          <a:xfrm>
            <a:off x="3937941" y="3203683"/>
            <a:ext cx="1486476" cy="60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937940" y="3211163"/>
            <a:ext cx="1558948" cy="12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8" idx="3"/>
          </p:cNvCxnSpPr>
          <p:nvPr/>
        </p:nvCxnSpPr>
        <p:spPr>
          <a:xfrm>
            <a:off x="7699399" y="1794672"/>
            <a:ext cx="1131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872554" y="1591158"/>
            <a:ext cx="97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model1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872554" y="2183353"/>
            <a:ext cx="97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model2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7699399" y="2369235"/>
            <a:ext cx="1131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699398" y="2821996"/>
            <a:ext cx="1131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699397" y="3343799"/>
            <a:ext cx="1131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7699396" y="3805333"/>
            <a:ext cx="1131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7767585" y="4284672"/>
            <a:ext cx="1131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8872554" y="2672450"/>
            <a:ext cx="97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model3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8830489" y="3184002"/>
            <a:ext cx="97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model4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872552" y="3606476"/>
            <a:ext cx="97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model5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872553" y="4109986"/>
            <a:ext cx="97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model6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987257" y="3478082"/>
            <a:ext cx="399052" cy="15331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特徵工程</a:t>
            </a:r>
          </a:p>
        </p:txBody>
      </p:sp>
      <p:cxnSp>
        <p:nvCxnSpPr>
          <p:cNvPr id="85" name="直線單箭頭接點 84"/>
          <p:cNvCxnSpPr>
            <a:stCxn id="34" idx="3"/>
          </p:cNvCxnSpPr>
          <p:nvPr/>
        </p:nvCxnSpPr>
        <p:spPr>
          <a:xfrm>
            <a:off x="9848293" y="1775824"/>
            <a:ext cx="5889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>
            <a:off x="9792238" y="2334762"/>
            <a:ext cx="5889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9806228" y="2851288"/>
            <a:ext cx="5889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9847043" y="3368668"/>
            <a:ext cx="5889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9806228" y="3783186"/>
            <a:ext cx="5889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9847043" y="4296266"/>
            <a:ext cx="5889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0556830" y="160614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Output1 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0556830" y="216147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Output2 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0556830" y="265728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Output3 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0556830" y="321116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Output4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10580915" y="362066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Output5 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10580915" y="404680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Output6 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559200" y="4884021"/>
            <a:ext cx="1378740" cy="61395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CatBoost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多維輸出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>
            <a:stCxn id="50" idx="3"/>
          </p:cNvCxnSpPr>
          <p:nvPr/>
        </p:nvCxnSpPr>
        <p:spPr>
          <a:xfrm>
            <a:off x="3937940" y="5190999"/>
            <a:ext cx="111990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151132" y="5022170"/>
            <a:ext cx="208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Muti</a:t>
            </a:r>
            <a:r>
              <a:rPr lang="en-US" altLang="zh-TW" dirty="0" smtClean="0"/>
              <a:t>-output model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7072789" y="5235819"/>
            <a:ext cx="1119905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8263769" y="5035122"/>
            <a:ext cx="208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Output_all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96097" y="5817637"/>
            <a:ext cx="4982098" cy="457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Model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Stacking: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580915" y="1294655"/>
            <a:ext cx="1073195" cy="3275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8263769" y="4920677"/>
            <a:ext cx="1240274" cy="592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62" idx="2"/>
          </p:cNvCxnSpPr>
          <p:nvPr/>
        </p:nvCxnSpPr>
        <p:spPr>
          <a:xfrm>
            <a:off x="8883906" y="5513411"/>
            <a:ext cx="14772" cy="292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8" idx="2"/>
          </p:cNvCxnSpPr>
          <p:nvPr/>
        </p:nvCxnSpPr>
        <p:spPr>
          <a:xfrm flipH="1">
            <a:off x="10435973" y="4569855"/>
            <a:ext cx="681540" cy="1246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6" idx="1"/>
          </p:cNvCxnSpPr>
          <p:nvPr/>
        </p:nvCxnSpPr>
        <p:spPr>
          <a:xfrm flipH="1">
            <a:off x="5721531" y="6046620"/>
            <a:ext cx="9745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668774" y="5784230"/>
            <a:ext cx="224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 output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向右箭號 64"/>
          <p:cNvSpPr/>
          <p:nvPr/>
        </p:nvSpPr>
        <p:spPr>
          <a:xfrm>
            <a:off x="1297916" y="4129626"/>
            <a:ext cx="665256" cy="2300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78"/>
          <p:cNvSpPr/>
          <p:nvPr/>
        </p:nvSpPr>
        <p:spPr>
          <a:xfrm rot="19590235">
            <a:off x="2428982" y="3715497"/>
            <a:ext cx="665256" cy="230020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向右箭號 79"/>
          <p:cNvSpPr/>
          <p:nvPr/>
        </p:nvSpPr>
        <p:spPr>
          <a:xfrm rot="1610809">
            <a:off x="2384812" y="4497467"/>
            <a:ext cx="665256" cy="230020"/>
          </a:xfrm>
          <a:prstGeom prst="righ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90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26423"/>
            <a:ext cx="10794023" cy="1045029"/>
          </a:xfrm>
        </p:spPr>
        <p:txBody>
          <a:bodyPr/>
          <a:lstStyle/>
          <a:p>
            <a:r>
              <a:rPr lang="zh-TW" altLang="en-US" dirty="0"/>
              <a:t>三、預測結果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540" y="1456118"/>
            <a:ext cx="3619500" cy="1600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29543" y="1271452"/>
            <a:ext cx="30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訓練資料集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RMSE: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29543" y="3730842"/>
            <a:ext cx="30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12" y="3699512"/>
            <a:ext cx="7562850" cy="26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0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</a:t>
            </a:r>
            <a:r>
              <a:rPr lang="zh-TW" altLang="en-US" dirty="0"/>
              <a:t>、補充說明</a:t>
            </a:r>
            <a:r>
              <a:rPr lang="en-US" altLang="zh-TW" dirty="0" smtClean="0">
                <a:cs typeface="Arial" panose="020B0604020202020204" pitchFamily="34" charset="0"/>
              </a:rPr>
              <a:t>-Chain Model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D02DBD-D3FA-6390-A8EE-507653F8C958}"/>
              </a:ext>
            </a:extLst>
          </p:cNvPr>
          <p:cNvSpPr txBox="1"/>
          <p:nvPr/>
        </p:nvSpPr>
        <p:spPr>
          <a:xfrm>
            <a:off x="548640" y="1870687"/>
            <a:ext cx="10805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方式進行交叉驗證，計算各模型在不同目標變數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下的最佳超參數，考量訓練資料筆數較少，交叉驗證以五折交叉驗證進行訓練，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Scoring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neg_root_mean_squared_error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A859315-FE94-C703-CCAF-08543104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45" y="2659609"/>
            <a:ext cx="7420540" cy="38793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81945" y="1013933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進行中的解決方法，但因為時間因素，還未將流程自動化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554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Microsoft Office PowerPoint</Application>
  <PresentationFormat>寬螢幕</PresentationFormat>
  <Paragraphs>178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報名序號：111921    團隊名稱： __ 亞柏特 __</vt:lpstr>
      <vt:lpstr>一、資料前處理</vt:lpstr>
      <vt:lpstr>一、資料前處理</vt:lpstr>
      <vt:lpstr>一、資料前處理</vt:lpstr>
      <vt:lpstr>二、演算法和模型介紹</vt:lpstr>
      <vt:lpstr>二、演算法和模型介紹</vt:lpstr>
      <vt:lpstr>二、演算法和模型介紹</vt:lpstr>
      <vt:lpstr>三、預測結果</vt:lpstr>
      <vt:lpstr>四、補充說明-Chain Model</vt:lpstr>
      <vt:lpstr>四、補充說明-演算法和模型介紹</vt:lpstr>
      <vt:lpstr>四、補充說明-演算法和模型介紹</vt:lpstr>
      <vt:lpstr>四、補充說明-演算法和模型介紹</vt:lpstr>
      <vt:lpstr>四、演算法和模型介紹</vt:lpstr>
      <vt:lpstr>四、補充說明-演算法和模型介紹</vt:lpstr>
      <vt:lpstr>四、補充說明-演算法和模型介紹(介紹方法細節)</vt:lpstr>
      <vt:lpstr>四、補充說明-演算法和模型介紹</vt:lpstr>
      <vt:lpstr>四、補充說明-演算法和模型介紹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2021-08-30T01:21:15Z</dcterms:created>
  <dcterms:modified xsi:type="dcterms:W3CDTF">2022-09-15T13:39:35Z</dcterms:modified>
</cp:coreProperties>
</file>