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Julius Sans One"/>
      <p:regular r:id="rId32"/>
    </p:embeddedFont>
    <p:embeddedFont>
      <p:font typeface="Didact Gothic"/>
      <p:regular r:id="rId33"/>
    </p:embeddedFont>
    <p:embeddedFont>
      <p:font typeface="Questrial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DidactGothic-regular.fntdata"/><Relationship Id="rId10" Type="http://schemas.openxmlformats.org/officeDocument/2006/relationships/slide" Target="slides/slide5.xml"/><Relationship Id="rId32" Type="http://schemas.openxmlformats.org/officeDocument/2006/relationships/font" Target="fonts/JuliusSans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Questrial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124289a2e_1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124289a2e_1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124289a2e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124289a2e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首先run time較小可能的原因應該是Icache的miss rate稍微低一點，因為他可以存兩個指令。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指令短，空間小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因為使用decompressor或decoder所以面積較大，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合成的部分，sdc和tb的差距有點大，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但extension的performance不是重點，所以我們沒有深入研究這個問題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11de8ae5c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11de8ae5c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我們的作法是在IF使用decompressor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 increment: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當我拿到一條32bit的指令，我先把指令切一半，判斷前16和後16bit，取名叫cp，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如果cp=1那這16bit就會是compression，如果是0，</a:t>
            </a:r>
            <a:r>
              <a:rPr lang="zh-TW"/>
              <a:t>前16和後16的範圍</a:t>
            </a:r>
            <a:r>
              <a:rPr lang="zh-TW"/>
              <a:t>就是32bit指令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只有當cp=11, 1x且cut時會PC+2其他皆為PC+4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x為don’t care, x可能會32bit指令的後16bit中的imme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所以cp=0下一個一定是x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當遇到cp=01,0x時會buffer後16bit，在下一個cycle之後concat這後16bit和新的前16bit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124289a2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124289a2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split讀後半段的RVC，只當cp=(1,1).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這邊是我們的電路圖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我們可以大概跑一下下面的指令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首先遇到cp=11，因此PC+2，再PC+2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6f2f6af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6f2f6af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124289a2e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124289a2e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那現在來介紹我們在Branch prediction這部份做的研究，我們分別做了兩種2-bit predictor 以及pattern history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124289a2e_1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124289a2e_1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首先是 第一種2-bit predictor, 他的特色是必須要累積錯誤達到兩次才會從taken變成not taken以及從not taken變成taken 在原生的測資中，利用這種機制所測得的wasted cycle數量是125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124289a2e_1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124289a2e_1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這是在extension中講義的2-bit predictor 的另一種機制，在與前一種機制相同的情況下，測得wasted cycles有113個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124289a2e_1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124289a2e_1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接下來是比較特別的 叫做pattern-history table，他會根據四種不同的branch taken或 not taken sequence各安排一個predictor，我們在predictor部份選擇了1-bit predictor以及 前面提到的第二種2-bit predictor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6f2f6af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6f2f6af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接下來以 1-bit predictor的 pattern-history-table機制來做說明，下圖紅色箭頭的部份是wrong prediction發生的地方 並將更新他相對應的前兩個 sequence的predictor。 在第一個箭頭的地方 Actual sequence 是 NNT 但是此時predictor 00 預測的是not taken predictor00 將會更新成 branch taken。那接下來藉著Actual sequence來說明助教提供的測資 測資共有三段branch 第一段全部都是not taken, 第二段是taken, not taken 交錯出現 第三段則全部都是branch taken 使用前面說明的2-bit predictor v1, 將initial state設定為 not taken, 第一段會全對，第二段則因為在not taken 跟 taken 之間跳動 會全錯， 而第三段錯三次之後會全對， 若是使用前面說明的2-bit predictor v2, 在第一段會全對，第二段會兩個錯一次，第三段則會錯三次之後全對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6f2f6af3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6f2f6af3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124289a2e_1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124289a2e_1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以下是兩種predictor下的 pattern-history table 的 波形 我們可以發現1-bit predictor快了20 nano seconds.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124289a2e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124289a2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a, b, c </a:t>
            </a:r>
            <a:r>
              <a:rPr lang="zh-TW"/>
              <a:t>分別 10, 30, 50 的排列組合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總共 27 種 case 取平均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ㄇ字形 2-bit predictor 的最低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2-bit 印錯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124289a2e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124289a2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設定衡量標準、測資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單位 words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交錯組合出不同設定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124289a2e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124289a2e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tb 是</a:t>
            </a:r>
            <a:r>
              <a:rPr lang="zh-TW"/>
              <a:t>計算肺部納西數列，在用數列建構出一個陣列來做 bubble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nb 是要算到第幾個肺部納西數列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incre 是在建構數列的時候會從每個數字循序往上插入遞增的數字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124289a2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124289a2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教授剛剛講到、分析 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TODO: duration overflow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124289a2e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e124289a2e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 種</a:t>
            </a:r>
            <a:r>
              <a:rPr lang="zh-TW"/>
              <a:t>設定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r>
              <a:rPr lang="zh-TW"/>
              <a:t>、2 比較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3、5 比較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6f2f6af3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6f2f6af3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124289a2e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124289a2e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124289a2e_1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124289a2e_1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note: v2 為</a:t>
            </a:r>
            <a:r>
              <a:rPr lang="zh-TW"/>
              <a:t>舊版本的 code，所以 cycles 比較多。為了顯示出最後修改時間我們使用舊版。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在報告後code沒有作任何更動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tb time/cycle time, </a:t>
            </a:r>
            <a:r>
              <a:rPr lang="zh-TW"/>
              <a:t>不是看duration 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我們的baseine 設計總共有xx個cycle,包含reset，最後合成結果sdc可以河道2.6ns，不過tb只能河道2.99ns，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這部份是hw3也有遇到同樣的問題，sdc cycle和tb cycle對不起來，可能的原因是有些input沒有擋好flip flop，不同的sdc cycle跟tb差距不同，大概差0.4~1ns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最後面積三十多萬，at直大概為這個數字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6f2f6af3d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6f2f6af3d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note: </a:t>
            </a:r>
            <a:r>
              <a:rPr lang="zh-TW"/>
              <a:t>在聽完今天報告後發現我們之前也有做過一樣的技巧，但當不知道哪邊有問題所以合成沒成功，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報告完後發現套用技巧成功了，在此附上AT值。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tb time/cycle time, 不是看duration 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我們的baseine 設計總共有xx個cycle,包含reset，最後合成結果sdc可以河道2.6ns，不過tb只能河道2.99ns，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這部份是hw3也有遇到同樣的問題，sdc cycle和tb cycle對不起來，可能的原因是有些input沒有擋好flip flop，不同的sdc cycle跟tb差距不同，大概差0.4~1ns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最後面積三十多萬，at直大概為這個數字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124289a2e_1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124289a2e_1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我們的cache使用的都是2-way，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但以Icache來說，2-way和fully差距只有3個miss penaly，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改善的空間有限，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且真正實作完整的fully需要設計replacement policy，像是lru，會用到太大的面積，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因此我們決定不使用fully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兩個cache捨去write back mem的部分因為用不到，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捨去cache 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有prefetch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block input: 在reset完後的下個posedge才開始讀instructiion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k-map化簡的省去很多面積跟critical path，其中我們發現邏輯化簡的順序，gate level，也會影響critical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24289a2e_1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124289a2e_1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branch 和 jump在ID</a:t>
            </a:r>
            <a:r>
              <a:rPr lang="zh-TW"/>
              <a:t>作判斷，每次有jump或branch就會刷掉IF的instruction，浪費一個cycle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如果branch或jump需要用到的rs是在Ex stage中的rd，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那麼我們不能把rd在ex算完後拿來用這樣critical path會太長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我們的作法是遇到這種情況就bubble一個cycle，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如果jump或branch成立的話總共會浪費兩個cycle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 register比較直覺的作法是用sequential circuit存入值，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但這樣mux會在裡面，mem stage 的 critical path會比較長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124289a2e_1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124289a2e_1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branch 和 jump在ID作判斷，每次有jump或branch就會刷掉IF的instruction，浪費一個cycle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如果branch或jump需要用到的rs是在Ex stage中的rd，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那麼我們不能把rd在ex算完後拿來用這樣critical path會太長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我們的作法是遇到這種情況就bubble一個cycle，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如果jump或branch成立的話總共會浪費兩個cycle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write register比較直覺的作法是用sequential circuit存入值，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但這樣mux會在裡面，mem stage 的 critical path會比較長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124289a2e_1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124289a2e_1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有沒有擋input或擋的位置不一樣對sdc cycle time都有影響</a:t>
            </a:r>
            <a:br>
              <a:rPr lang="zh-TW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 register, forwarding的部分就是剛剛介紹過的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6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" type="titleOnly">
  <p:cSld name="TITLE_ONLY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訂版面配置 1">
  <p:cSld name="CUSTOM_3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3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6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7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9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6" name="Google Shape;206;p30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9" name="Google Shape;209;p30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zh-TW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zh-TW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zh-TW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0" name="Google Shape;210;p30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1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5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RISC-V G5</a:t>
            </a:r>
            <a:endParaRPr/>
          </a:p>
        </p:txBody>
      </p:sp>
      <p:sp>
        <p:nvSpPr>
          <p:cNvPr id="223" name="Google Shape;223;p33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宋家齊 田昀曜 林書宇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Compression 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064050" y="2289075"/>
            <a:ext cx="30159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RVC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2481000" y="254450"/>
            <a:ext cx="41820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Overview of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 RVC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903900" y="1079625"/>
            <a:ext cx="73362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Less run time</a:t>
            </a:r>
            <a:endParaRPr sz="17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decompress: 418 cycles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compress: 391 cycles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Less memory usage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Larger area, for the use of decompressor.</a:t>
            </a:r>
            <a:endParaRPr sz="17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decompress: 294,020 um^2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compress: 313,457 um^2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700"/>
              <a:t>Synthesis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sdc cycle time = 3ns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tb cycle time = 4.2ns</a:t>
            </a:r>
            <a:endParaRPr sz="17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700"/>
              <a:t>A*T = (313457 - 294020)*1728.3 = 541,747,733 um^2*ns ≈ 5.8*10^8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2090700" y="4053525"/>
            <a:ext cx="20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estrial"/>
                <a:ea typeface="Questrial"/>
                <a:cs typeface="Questrial"/>
                <a:sym typeface="Questrial"/>
              </a:rPr>
              <a:t>decomp  -  comp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/>
        </p:nvSpPr>
        <p:spPr>
          <a:xfrm>
            <a:off x="903900" y="820488"/>
            <a:ext cx="7336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Decompressor at IF stage.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PC increment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determine RVC by upper and lower 16 bit, cp2 and cp1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cp=1 if RVC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al</a:t>
            </a:r>
            <a:r>
              <a:rPr lang="zh-TW" sz="1700"/>
              <a:t>ways PC+4, except when cp=(1,1), (1,x)&amp;cut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without any PC stall.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Address alignment: 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b</a:t>
            </a:r>
            <a:r>
              <a:rPr lang="zh-TW" sz="1700"/>
              <a:t>uffer upper 16bit when cp2=0.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cut: concatenate buffered</a:t>
            </a:r>
            <a:endParaRPr sz="1700"/>
          </a:p>
        </p:txBody>
      </p:sp>
      <p:pic>
        <p:nvPicPr>
          <p:cNvPr id="301" name="Google Shape;3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21" y="3740741"/>
            <a:ext cx="4272528" cy="79234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/>
        </p:nvSpPr>
        <p:spPr>
          <a:xfrm>
            <a:off x="476891" y="4118878"/>
            <a:ext cx="56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/>
              <a:t>inst</a:t>
            </a:r>
            <a:endParaRPr b="1" sz="1700"/>
          </a:p>
        </p:txBody>
      </p:sp>
      <p:sp>
        <p:nvSpPr>
          <p:cNvPr id="303" name="Google Shape;303;p44"/>
          <p:cNvSpPr txBox="1"/>
          <p:nvPr/>
        </p:nvSpPr>
        <p:spPr>
          <a:xfrm>
            <a:off x="568459" y="3547142"/>
            <a:ext cx="38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31</a:t>
            </a:r>
            <a:endParaRPr b="1" sz="1300"/>
          </a:p>
        </p:txBody>
      </p:sp>
      <p:sp>
        <p:nvSpPr>
          <p:cNvPr id="304" name="Google Shape;304;p44"/>
          <p:cNvSpPr txBox="1"/>
          <p:nvPr/>
        </p:nvSpPr>
        <p:spPr>
          <a:xfrm>
            <a:off x="1932489" y="3547142"/>
            <a:ext cx="38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17</a:t>
            </a:r>
            <a:endParaRPr b="1" sz="1300"/>
          </a:p>
        </p:txBody>
      </p:sp>
      <p:sp>
        <p:nvSpPr>
          <p:cNvPr id="305" name="Google Shape;305;p44"/>
          <p:cNvSpPr txBox="1"/>
          <p:nvPr/>
        </p:nvSpPr>
        <p:spPr>
          <a:xfrm>
            <a:off x="2296490" y="3547142"/>
            <a:ext cx="38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16</a:t>
            </a:r>
            <a:endParaRPr b="1" sz="1300"/>
          </a:p>
        </p:txBody>
      </p:sp>
      <p:sp>
        <p:nvSpPr>
          <p:cNvPr id="306" name="Google Shape;306;p44"/>
          <p:cNvSpPr txBox="1"/>
          <p:nvPr/>
        </p:nvSpPr>
        <p:spPr>
          <a:xfrm>
            <a:off x="4104749" y="3547142"/>
            <a:ext cx="38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1</a:t>
            </a:r>
            <a:endParaRPr b="1" sz="1300"/>
          </a:p>
        </p:txBody>
      </p:sp>
      <p:sp>
        <p:nvSpPr>
          <p:cNvPr id="307" name="Google Shape;307;p44"/>
          <p:cNvSpPr txBox="1"/>
          <p:nvPr/>
        </p:nvSpPr>
        <p:spPr>
          <a:xfrm>
            <a:off x="4409983" y="3547142"/>
            <a:ext cx="38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0</a:t>
            </a:r>
            <a:endParaRPr b="1" sz="1300"/>
          </a:p>
        </p:txBody>
      </p:sp>
      <p:sp>
        <p:nvSpPr>
          <p:cNvPr id="308" name="Google Shape;308;p44"/>
          <p:cNvSpPr txBox="1"/>
          <p:nvPr/>
        </p:nvSpPr>
        <p:spPr>
          <a:xfrm>
            <a:off x="2681862" y="3547142"/>
            <a:ext cx="38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15</a:t>
            </a:r>
            <a:endParaRPr b="1" sz="1300"/>
          </a:p>
        </p:txBody>
      </p:sp>
      <p:sp>
        <p:nvSpPr>
          <p:cNvPr id="309" name="Google Shape;309;p44"/>
          <p:cNvSpPr txBox="1"/>
          <p:nvPr/>
        </p:nvSpPr>
        <p:spPr>
          <a:xfrm>
            <a:off x="1974298" y="4548950"/>
            <a:ext cx="155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/>
              <a:t>cp=(cp2,cp1)</a:t>
            </a:r>
            <a:endParaRPr b="1" sz="1700"/>
          </a:p>
        </p:txBody>
      </p:sp>
      <p:sp>
        <p:nvSpPr>
          <p:cNvPr id="310" name="Google Shape;310;p44"/>
          <p:cNvSpPr txBox="1"/>
          <p:nvPr/>
        </p:nvSpPr>
        <p:spPr>
          <a:xfrm>
            <a:off x="4863250" y="4720375"/>
            <a:ext cx="155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X: Don’t care</a:t>
            </a:r>
            <a:endParaRPr b="1" sz="1600"/>
          </a:p>
        </p:txBody>
      </p:sp>
      <p:sp>
        <p:nvSpPr>
          <p:cNvPr id="311" name="Google Shape;311;p44"/>
          <p:cNvSpPr txBox="1"/>
          <p:nvPr>
            <p:ph type="title"/>
          </p:nvPr>
        </p:nvSpPr>
        <p:spPr>
          <a:xfrm>
            <a:off x="1974300" y="291900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Method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44"/>
          <p:cNvCxnSpPr/>
          <p:nvPr/>
        </p:nvCxnSpPr>
        <p:spPr>
          <a:xfrm flipH="1">
            <a:off x="8430475" y="2571750"/>
            <a:ext cx="1500" cy="4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4"/>
          <p:cNvCxnSpPr>
            <a:endCxn id="314" idx="2"/>
          </p:cNvCxnSpPr>
          <p:nvPr/>
        </p:nvCxnSpPr>
        <p:spPr>
          <a:xfrm rot="10800000">
            <a:off x="8431225" y="4777875"/>
            <a:ext cx="17100" cy="31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5" name="Google Shape;315;p44"/>
          <p:cNvGrpSpPr/>
          <p:nvPr/>
        </p:nvGrpSpPr>
        <p:grpSpPr>
          <a:xfrm>
            <a:off x="4863250" y="2947125"/>
            <a:ext cx="4073325" cy="1830750"/>
            <a:chOff x="4863250" y="2947125"/>
            <a:chExt cx="4073325" cy="1830750"/>
          </a:xfrm>
        </p:grpSpPr>
        <p:pic>
          <p:nvPicPr>
            <p:cNvPr id="316" name="Google Shape;316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63250" y="3267373"/>
              <a:ext cx="4073324" cy="3818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63250" y="4186925"/>
              <a:ext cx="4073325" cy="346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44"/>
            <p:cNvSpPr txBox="1"/>
            <p:nvPr/>
          </p:nvSpPr>
          <p:spPr>
            <a:xfrm>
              <a:off x="8027875" y="2947125"/>
              <a:ext cx="9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cp=(1,1)</a:t>
              </a:r>
              <a:endParaRPr b="1"/>
            </a:p>
          </p:txBody>
        </p:sp>
        <p:sp>
          <p:nvSpPr>
            <p:cNvPr id="319" name="Google Shape;319;p44"/>
            <p:cNvSpPr txBox="1"/>
            <p:nvPr/>
          </p:nvSpPr>
          <p:spPr>
            <a:xfrm>
              <a:off x="7007325" y="2947125"/>
              <a:ext cx="9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cp=(x,0)</a:t>
              </a:r>
              <a:endParaRPr b="1"/>
            </a:p>
          </p:txBody>
        </p:sp>
        <p:sp>
          <p:nvSpPr>
            <p:cNvPr id="320" name="Google Shape;320;p44"/>
            <p:cNvSpPr txBox="1"/>
            <p:nvPr/>
          </p:nvSpPr>
          <p:spPr>
            <a:xfrm>
              <a:off x="5986775" y="2947125"/>
              <a:ext cx="9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cp=(0,1)</a:t>
              </a:r>
              <a:endParaRPr b="1"/>
            </a:p>
          </p:txBody>
        </p:sp>
        <p:sp>
          <p:nvSpPr>
            <p:cNvPr id="321" name="Google Shape;321;p44"/>
            <p:cNvSpPr txBox="1"/>
            <p:nvPr/>
          </p:nvSpPr>
          <p:spPr>
            <a:xfrm>
              <a:off x="4863250" y="2947125"/>
              <a:ext cx="9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cp=(0,x)</a:t>
              </a:r>
              <a:endParaRPr b="1"/>
            </a:p>
          </p:txBody>
        </p:sp>
        <p:sp>
          <p:nvSpPr>
            <p:cNvPr id="322" name="Google Shape;322;p44"/>
            <p:cNvSpPr txBox="1"/>
            <p:nvPr/>
          </p:nvSpPr>
          <p:spPr>
            <a:xfrm>
              <a:off x="8027875" y="3864813"/>
              <a:ext cx="9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cp=(1,x)</a:t>
              </a:r>
              <a:endParaRPr b="1"/>
            </a:p>
          </p:txBody>
        </p:sp>
        <p:sp>
          <p:nvSpPr>
            <p:cNvPr id="323" name="Google Shape;323;p44"/>
            <p:cNvSpPr txBox="1"/>
            <p:nvPr/>
          </p:nvSpPr>
          <p:spPr>
            <a:xfrm>
              <a:off x="7007325" y="3864825"/>
              <a:ext cx="9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cp=(1,1)</a:t>
              </a:r>
              <a:endParaRPr b="1"/>
            </a:p>
          </p:txBody>
        </p:sp>
        <p:sp>
          <p:nvSpPr>
            <p:cNvPr id="324" name="Google Shape;324;p44"/>
            <p:cNvSpPr txBox="1"/>
            <p:nvPr/>
          </p:nvSpPr>
          <p:spPr>
            <a:xfrm>
              <a:off x="5922138" y="3864813"/>
              <a:ext cx="9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cp=(x,0)</a:t>
              </a:r>
              <a:endParaRPr b="1"/>
            </a:p>
          </p:txBody>
        </p:sp>
        <p:sp>
          <p:nvSpPr>
            <p:cNvPr id="325" name="Google Shape;325;p44"/>
            <p:cNvSpPr txBox="1"/>
            <p:nvPr/>
          </p:nvSpPr>
          <p:spPr>
            <a:xfrm>
              <a:off x="4934900" y="3864825"/>
              <a:ext cx="9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cp=(1,1)</a:t>
              </a:r>
              <a:endParaRPr b="1"/>
            </a:p>
          </p:txBody>
        </p:sp>
        <p:sp>
          <p:nvSpPr>
            <p:cNvPr id="326" name="Google Shape;326;p44"/>
            <p:cNvSpPr txBox="1"/>
            <p:nvPr/>
          </p:nvSpPr>
          <p:spPr>
            <a:xfrm>
              <a:off x="7708800" y="3553725"/>
              <a:ext cx="5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PC+4</a:t>
              </a:r>
              <a:endParaRPr sz="1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27" name="Google Shape;327;p44"/>
            <p:cNvSpPr txBox="1"/>
            <p:nvPr/>
          </p:nvSpPr>
          <p:spPr>
            <a:xfrm>
              <a:off x="6663000" y="3553725"/>
              <a:ext cx="5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PC+4</a:t>
              </a:r>
              <a:endParaRPr sz="1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28" name="Google Shape;328;p44"/>
            <p:cNvSpPr txBox="1"/>
            <p:nvPr/>
          </p:nvSpPr>
          <p:spPr>
            <a:xfrm>
              <a:off x="5617200" y="3553725"/>
              <a:ext cx="5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PC+4</a:t>
              </a:r>
              <a:endParaRPr sz="1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29" name="Google Shape;329;p44"/>
            <p:cNvSpPr txBox="1"/>
            <p:nvPr/>
          </p:nvSpPr>
          <p:spPr>
            <a:xfrm>
              <a:off x="6634262" y="4439175"/>
              <a:ext cx="5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PC+4</a:t>
              </a:r>
              <a:endParaRPr sz="1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30" name="Google Shape;330;p44"/>
            <p:cNvSpPr txBox="1"/>
            <p:nvPr/>
          </p:nvSpPr>
          <p:spPr>
            <a:xfrm>
              <a:off x="5634225" y="4439175"/>
              <a:ext cx="5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PC+4</a:t>
              </a:r>
              <a:endParaRPr sz="1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31" name="Google Shape;331;p44"/>
            <p:cNvSpPr txBox="1"/>
            <p:nvPr/>
          </p:nvSpPr>
          <p:spPr>
            <a:xfrm>
              <a:off x="8165575" y="3553725"/>
              <a:ext cx="5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PC+2</a:t>
              </a:r>
              <a:endParaRPr sz="1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4" name="Google Shape;314;p44"/>
            <p:cNvSpPr txBox="1"/>
            <p:nvPr/>
          </p:nvSpPr>
          <p:spPr>
            <a:xfrm>
              <a:off x="8165575" y="4439175"/>
              <a:ext cx="5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PC+2</a:t>
              </a:r>
              <a:endParaRPr sz="1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32" name="Google Shape;332;p44"/>
            <p:cNvSpPr txBox="1"/>
            <p:nvPr/>
          </p:nvSpPr>
          <p:spPr>
            <a:xfrm>
              <a:off x="7634275" y="4439175"/>
              <a:ext cx="5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PC+2</a:t>
              </a:r>
              <a:endParaRPr sz="1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33" name="Google Shape;333;p44"/>
            <p:cNvSpPr txBox="1"/>
            <p:nvPr/>
          </p:nvSpPr>
          <p:spPr>
            <a:xfrm>
              <a:off x="7194300" y="4439175"/>
              <a:ext cx="5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PC+2</a:t>
              </a:r>
              <a:endParaRPr sz="1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25" y="818176"/>
            <a:ext cx="8593951" cy="32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5"/>
          <p:cNvSpPr txBox="1"/>
          <p:nvPr/>
        </p:nvSpPr>
        <p:spPr>
          <a:xfrm>
            <a:off x="5247875" y="3870875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buffer</a:t>
            </a: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" name="Google Shape;340;p45"/>
          <p:cNvSpPr txBox="1"/>
          <p:nvPr>
            <p:ph type="title"/>
          </p:nvPr>
        </p:nvSpPr>
        <p:spPr>
          <a:xfrm>
            <a:off x="361500" y="148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Arial"/>
                <a:ea typeface="Arial"/>
                <a:cs typeface="Arial"/>
                <a:sym typeface="Arial"/>
              </a:rPr>
              <a:t>Design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6620875" y="3485025"/>
            <a:ext cx="259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split: read upper RVC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cut: concat buffered</a:t>
            </a:r>
            <a:endParaRPr sz="1600"/>
          </a:p>
        </p:txBody>
      </p:sp>
      <p:sp>
        <p:nvSpPr>
          <p:cNvPr id="342" name="Google Shape;342;p45"/>
          <p:cNvSpPr txBox="1"/>
          <p:nvPr/>
        </p:nvSpPr>
        <p:spPr>
          <a:xfrm>
            <a:off x="5874352" y="4865105"/>
            <a:ext cx="22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525" y="4533684"/>
            <a:ext cx="4468272" cy="35104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 txBox="1"/>
          <p:nvPr/>
        </p:nvSpPr>
        <p:spPr>
          <a:xfrm>
            <a:off x="7525442" y="4213363"/>
            <a:ext cx="56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/>
              <a:t>s=1</a:t>
            </a:r>
            <a:endParaRPr b="1" sz="1700"/>
          </a:p>
        </p:txBody>
      </p:sp>
      <p:sp>
        <p:nvSpPr>
          <p:cNvPr id="345" name="Google Shape;345;p45"/>
          <p:cNvSpPr/>
          <p:nvPr/>
        </p:nvSpPr>
        <p:spPr>
          <a:xfrm>
            <a:off x="8538387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"/>
          <p:cNvSpPr/>
          <p:nvPr/>
        </p:nvSpPr>
        <p:spPr>
          <a:xfrm>
            <a:off x="7978669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7418950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5"/>
          <p:cNvSpPr/>
          <p:nvPr/>
        </p:nvSpPr>
        <p:spPr>
          <a:xfrm>
            <a:off x="6299501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"/>
          <p:cNvSpPr/>
          <p:nvPr/>
        </p:nvSpPr>
        <p:spPr>
          <a:xfrm>
            <a:off x="5185881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8736775" y="4770150"/>
            <a:ext cx="4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PC</a:t>
            </a:r>
            <a:endParaRPr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4454805" y="4213363"/>
            <a:ext cx="7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/>
              <a:t>cut=1</a:t>
            </a:r>
            <a:endParaRPr b="1" sz="1700"/>
          </a:p>
        </p:txBody>
      </p:sp>
      <p:sp>
        <p:nvSpPr>
          <p:cNvPr id="352" name="Google Shape;352;p45"/>
          <p:cNvSpPr/>
          <p:nvPr/>
        </p:nvSpPr>
        <p:spPr>
          <a:xfrm>
            <a:off x="4131056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5"/>
          <p:cNvSpPr/>
          <p:nvPr/>
        </p:nvSpPr>
        <p:spPr>
          <a:xfrm>
            <a:off x="3076231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50" y="4533687"/>
            <a:ext cx="4082395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5"/>
          <p:cNvSpPr/>
          <p:nvPr/>
        </p:nvSpPr>
        <p:spPr>
          <a:xfrm>
            <a:off x="2577456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5"/>
          <p:cNvSpPr/>
          <p:nvPr/>
        </p:nvSpPr>
        <p:spPr>
          <a:xfrm>
            <a:off x="2078681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5"/>
          <p:cNvSpPr/>
          <p:nvPr/>
        </p:nvSpPr>
        <p:spPr>
          <a:xfrm>
            <a:off x="1081131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5"/>
          <p:cNvSpPr/>
          <p:nvPr/>
        </p:nvSpPr>
        <p:spPr>
          <a:xfrm>
            <a:off x="540406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5"/>
          <p:cNvSpPr txBox="1"/>
          <p:nvPr/>
        </p:nvSpPr>
        <p:spPr>
          <a:xfrm>
            <a:off x="2222067" y="4213363"/>
            <a:ext cx="56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/>
              <a:t>s=1</a:t>
            </a:r>
            <a:endParaRPr b="1" sz="1700"/>
          </a:p>
        </p:txBody>
      </p:sp>
      <p:sp>
        <p:nvSpPr>
          <p:cNvPr id="360" name="Google Shape;360;p45"/>
          <p:cNvSpPr txBox="1"/>
          <p:nvPr/>
        </p:nvSpPr>
        <p:spPr>
          <a:xfrm>
            <a:off x="90767" y="4213363"/>
            <a:ext cx="56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/>
              <a:t>s=1</a:t>
            </a:r>
            <a:endParaRPr b="1" sz="1700"/>
          </a:p>
        </p:txBody>
      </p:sp>
      <p:sp>
        <p:nvSpPr>
          <p:cNvPr id="361" name="Google Shape;361;p45"/>
          <p:cNvSpPr txBox="1"/>
          <p:nvPr/>
        </p:nvSpPr>
        <p:spPr>
          <a:xfrm>
            <a:off x="3304555" y="4213363"/>
            <a:ext cx="7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/>
              <a:t>cut=1</a:t>
            </a:r>
            <a:endParaRPr b="1" sz="1700"/>
          </a:p>
        </p:txBody>
      </p:sp>
      <p:sp>
        <p:nvSpPr>
          <p:cNvPr id="362" name="Google Shape;362;p45"/>
          <p:cNvSpPr/>
          <p:nvPr/>
        </p:nvSpPr>
        <p:spPr>
          <a:xfrm flipH="1" rot="10800000">
            <a:off x="5462850" y="4162114"/>
            <a:ext cx="201600" cy="446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 txBox="1"/>
          <p:nvPr/>
        </p:nvSpPr>
        <p:spPr>
          <a:xfrm>
            <a:off x="4114125" y="3870875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buffer</a:t>
            </a: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3614381" y="4865105"/>
            <a:ext cx="143400" cy="21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 flipH="1" rot="10800000">
            <a:off x="4353363" y="4162114"/>
            <a:ext cx="201600" cy="446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type="title"/>
          </p:nvPr>
        </p:nvSpPr>
        <p:spPr>
          <a:xfrm>
            <a:off x="6524325" y="1242025"/>
            <a:ext cx="2523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Decompressor</a:t>
            </a:r>
            <a:endParaRPr sz="2400"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28425"/>
            <a:ext cx="6302849" cy="48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Branch Prediction</a:t>
            </a:r>
            <a:endParaRPr/>
          </a:p>
        </p:txBody>
      </p:sp>
      <p:sp>
        <p:nvSpPr>
          <p:cNvPr id="377" name="Google Shape;377;p47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/>
              <a:t>2-bit predictor v1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/>
              <a:t>2-bit predictor v2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/>
              <a:t>Pattern-History-Table w/ 1-bit predictor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/>
              <a:t>Pattern-History-Table w/ 2-bit predictor v2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type="title"/>
          </p:nvPr>
        </p:nvSpPr>
        <p:spPr>
          <a:xfrm>
            <a:off x="2091750" y="290600"/>
            <a:ext cx="49605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Branch Prediction - 2-bit predictor v1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8"/>
          <p:cNvSpPr txBox="1"/>
          <p:nvPr/>
        </p:nvSpPr>
        <p:spPr>
          <a:xfrm>
            <a:off x="903900" y="954400"/>
            <a:ext cx="7336200" cy="3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FSM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Performance: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zh-TW" sz="1700"/>
              <a:t>wasted cycle: 125  (a,b,c)=(9,15,18)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84" name="Google Shape;3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175" y="1050625"/>
            <a:ext cx="3793675" cy="20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/>
        </p:nvSpPr>
        <p:spPr>
          <a:xfrm>
            <a:off x="903900" y="954400"/>
            <a:ext cx="7336200" cy="3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FSM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Performance: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zh-TW" sz="1700"/>
              <a:t>wasted cycles: 113 </a:t>
            </a:r>
            <a:r>
              <a:rPr lang="zh-TW" sz="1700"/>
              <a:t>(a,b,c)=(9,15,18)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90" name="Google Shape;3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13" y="1059325"/>
            <a:ext cx="33242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9"/>
          <p:cNvSpPr txBox="1"/>
          <p:nvPr>
            <p:ph type="title"/>
          </p:nvPr>
        </p:nvSpPr>
        <p:spPr>
          <a:xfrm>
            <a:off x="2091750" y="290600"/>
            <a:ext cx="49605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Branch Prediction - 2-bit predictor v2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Branch Prediction -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Pattern-History-Table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0"/>
          <p:cNvSpPr txBox="1"/>
          <p:nvPr/>
        </p:nvSpPr>
        <p:spPr>
          <a:xfrm>
            <a:off x="903900" y="1312025"/>
            <a:ext cx="73362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Mechanism: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we take n = 2, store 4 predictors for 4 cases of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	branch history pattern (00,01,10,11)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for predictors, we have 1-bit predictor and 2-bit counter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98" name="Google Shape;3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825" y="1360325"/>
            <a:ext cx="2685225" cy="19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Branch Prediction -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Pattern-History-Table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1"/>
          <p:cNvSpPr txBox="1"/>
          <p:nvPr/>
        </p:nvSpPr>
        <p:spPr>
          <a:xfrm>
            <a:off x="712800" y="2402475"/>
            <a:ext cx="75393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Predict Sequence:	NNNNNNN NNNTTNTNTNT TNNTTTT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Actual Sequence:	NNNNNNT TNTNTNTNTNN TTTTTTT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predictor 00: 	NNNNNNN </a:t>
            </a:r>
            <a:r>
              <a:rPr lang="zh-TW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TTTTTTTTTT TTTTTTT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predictor 01:		NNNNNNN N</a:t>
            </a:r>
            <a:r>
              <a:rPr lang="zh-TW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zh-TW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NNNNNN NNN</a:t>
            </a:r>
            <a:r>
              <a:rPr lang="zh-TW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predictor 10:		NNNNNNN NNN</a:t>
            </a:r>
            <a:r>
              <a:rPr lang="zh-TW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TTTTTTT </a:t>
            </a:r>
            <a:r>
              <a:rPr lang="zh-TW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NNNNNN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predictor 11: 	NNNNNNN NNNNNNNNNNN NNNN</a:t>
            </a:r>
            <a:r>
              <a:rPr lang="zh-TW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TT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51"/>
          <p:cNvSpPr/>
          <p:nvPr/>
        </p:nvSpPr>
        <p:spPr>
          <a:xfrm>
            <a:off x="3426450" y="2571750"/>
            <a:ext cx="80400" cy="13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6" name="Google Shape;406;p51"/>
          <p:cNvSpPr/>
          <p:nvPr/>
        </p:nvSpPr>
        <p:spPr>
          <a:xfrm>
            <a:off x="3542350" y="2571750"/>
            <a:ext cx="80400" cy="13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7" name="Google Shape;407;p51"/>
          <p:cNvSpPr/>
          <p:nvPr/>
        </p:nvSpPr>
        <p:spPr>
          <a:xfrm>
            <a:off x="3789575" y="2571750"/>
            <a:ext cx="80400" cy="13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8" name="Google Shape;408;p51"/>
          <p:cNvSpPr/>
          <p:nvPr/>
        </p:nvSpPr>
        <p:spPr>
          <a:xfrm>
            <a:off x="3920125" y="2571750"/>
            <a:ext cx="80400" cy="13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9" name="Google Shape;409;p51"/>
          <p:cNvSpPr/>
          <p:nvPr/>
        </p:nvSpPr>
        <p:spPr>
          <a:xfrm>
            <a:off x="4632275" y="2571750"/>
            <a:ext cx="80400" cy="13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4819050" y="2571750"/>
            <a:ext cx="80400" cy="13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1" name="Google Shape;411;p51"/>
          <p:cNvSpPr/>
          <p:nvPr/>
        </p:nvSpPr>
        <p:spPr>
          <a:xfrm>
            <a:off x="4958950" y="2571750"/>
            <a:ext cx="80400" cy="13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2" name="Google Shape;412;p51"/>
          <p:cNvSpPr txBox="1"/>
          <p:nvPr/>
        </p:nvSpPr>
        <p:spPr>
          <a:xfrm>
            <a:off x="1167325" y="1494400"/>
            <a:ext cx="6165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For example, Pattern-History-Table w/ 1-bit predictor ( N stands for branch not taken, T stands for taken)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3" name="Google Shape;413;p51"/>
          <p:cNvSpPr txBox="1"/>
          <p:nvPr/>
        </p:nvSpPr>
        <p:spPr>
          <a:xfrm>
            <a:off x="2870775" y="417037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estrial"/>
                <a:ea typeface="Questrial"/>
                <a:cs typeface="Questrial"/>
                <a:sym typeface="Questrial"/>
              </a:rPr>
              <a:t>A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4" name="Google Shape;414;p51"/>
          <p:cNvSpPr txBox="1"/>
          <p:nvPr/>
        </p:nvSpPr>
        <p:spPr>
          <a:xfrm>
            <a:off x="3828763" y="417037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estrial"/>
                <a:ea typeface="Questrial"/>
                <a:cs typeface="Questrial"/>
                <a:sym typeface="Questrial"/>
              </a:rPr>
              <a:t>B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5" name="Google Shape;415;p51"/>
          <p:cNvSpPr txBox="1"/>
          <p:nvPr/>
        </p:nvSpPr>
        <p:spPr>
          <a:xfrm>
            <a:off x="4867600" y="417037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estrial"/>
                <a:ea typeface="Questrial"/>
                <a:cs typeface="Questrial"/>
                <a:sym typeface="Questrial"/>
              </a:rPr>
              <a:t>C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r>
              <a:rPr lang="zh-TW"/>
              <a:t> 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064050" y="2289075"/>
            <a:ext cx="30159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 cache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BrPred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Branch Prediction -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Pattern-History-Table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2"/>
          <p:cNvSpPr txBox="1"/>
          <p:nvPr/>
        </p:nvSpPr>
        <p:spPr>
          <a:xfrm>
            <a:off x="903900" y="1312025"/>
            <a:ext cx="73362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	4. Performance Comparison: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		a. 1-bit predictor: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b. 2-bit predictor v2: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422" name="Google Shape;422;p52"/>
          <p:cNvPicPr preferRelativeResize="0"/>
          <p:nvPr/>
        </p:nvPicPr>
        <p:blipFill rotWithShape="1">
          <a:blip r:embed="rId3">
            <a:alphaModFix/>
          </a:blip>
          <a:srcRect b="0" l="31773" r="20274" t="0"/>
          <a:stretch/>
        </p:blipFill>
        <p:spPr>
          <a:xfrm>
            <a:off x="3590462" y="2057513"/>
            <a:ext cx="4652874" cy="10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2"/>
          <p:cNvPicPr preferRelativeResize="0"/>
          <p:nvPr/>
        </p:nvPicPr>
        <p:blipFill rotWithShape="1">
          <a:blip r:embed="rId4">
            <a:alphaModFix/>
          </a:blip>
          <a:srcRect b="0" l="35404" r="16732" t="0"/>
          <a:stretch/>
        </p:blipFill>
        <p:spPr>
          <a:xfrm>
            <a:off x="3590450" y="3874700"/>
            <a:ext cx="4423898" cy="97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52"/>
          <p:cNvCxnSpPr/>
          <p:nvPr/>
        </p:nvCxnSpPr>
        <p:spPr>
          <a:xfrm rot="10800000">
            <a:off x="7630075" y="1710950"/>
            <a:ext cx="0" cy="62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52"/>
          <p:cNvCxnSpPr/>
          <p:nvPr/>
        </p:nvCxnSpPr>
        <p:spPr>
          <a:xfrm rot="10800000">
            <a:off x="7414500" y="3482450"/>
            <a:ext cx="0" cy="62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52"/>
          <p:cNvSpPr txBox="1"/>
          <p:nvPr/>
        </p:nvSpPr>
        <p:spPr>
          <a:xfrm>
            <a:off x="7270275" y="1408050"/>
            <a:ext cx="10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estrial"/>
                <a:ea typeface="Questrial"/>
                <a:cs typeface="Questrial"/>
                <a:sym typeface="Questrial"/>
              </a:rPr>
              <a:t>2335ns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7026000" y="3155825"/>
            <a:ext cx="10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estrial"/>
                <a:ea typeface="Questrial"/>
                <a:cs typeface="Questrial"/>
                <a:sym typeface="Questrial"/>
              </a:rPr>
              <a:t>2355ns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Branch Prediction - experiment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1309225"/>
            <a:ext cx="8334375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63" y="954074"/>
            <a:ext cx="6682091" cy="33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L2 cache</a:t>
            </a:r>
            <a:endParaRPr/>
          </a:p>
        </p:txBody>
      </p:sp>
      <p:sp>
        <p:nvSpPr>
          <p:cNvPr id="440" name="Google Shape;440;p54"/>
          <p:cNvSpPr txBox="1"/>
          <p:nvPr>
            <p:ph idx="1" type="body"/>
          </p:nvPr>
        </p:nvSpPr>
        <p:spPr>
          <a:xfrm>
            <a:off x="2506800" y="2427274"/>
            <a:ext cx="4351200" cy="16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600"/>
              <a:t>Metrix Setting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600"/>
              <a:t>L2 size:  64 v.s. 128 v.s. 256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600"/>
              <a:t>type compariso</a:t>
            </a:r>
            <a:r>
              <a:rPr lang="zh-TW" sz="1600"/>
              <a:t>n</a:t>
            </a:r>
            <a:endParaRPr sz="1600"/>
          </a:p>
          <a:p>
            <a:pPr indent="-285750" lvl="1" marL="914400" rtl="0" algn="just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zh-TW" sz="1200"/>
              <a:t>L1 v.s. L2</a:t>
            </a:r>
            <a:endParaRPr sz="1200"/>
          </a:p>
          <a:p>
            <a:pPr indent="-285750" lvl="1" marL="914400" rtl="0" algn="just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zh-TW" sz="1200"/>
              <a:t>dm v.s. 2-way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L2 - metrix setting</a:t>
            </a:r>
            <a:endParaRPr/>
          </a:p>
        </p:txBody>
      </p:sp>
      <p:sp>
        <p:nvSpPr>
          <p:cNvPr id="446" name="Google Shape;446;p55"/>
          <p:cNvSpPr txBox="1"/>
          <p:nvPr>
            <p:ph idx="4294967295" type="body"/>
          </p:nvPr>
        </p:nvSpPr>
        <p:spPr>
          <a:xfrm>
            <a:off x="2097175" y="1588875"/>
            <a:ext cx="5221200" cy="27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9 different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duration,  D_ren,  D_wen,  D_stall,  I_ren,  D_wen,  I_stall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avg_stall_cycles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650" y="3028100"/>
            <a:ext cx="7140676" cy="16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L2 - Size comparison</a:t>
            </a:r>
            <a:endParaRPr/>
          </a:p>
        </p:txBody>
      </p:sp>
      <p:sp>
        <p:nvSpPr>
          <p:cNvPr id="453" name="Google Shape;453;p56"/>
          <p:cNvSpPr txBox="1"/>
          <p:nvPr>
            <p:ph idx="4294967295" type="body"/>
          </p:nvPr>
        </p:nvSpPr>
        <p:spPr>
          <a:xfrm>
            <a:off x="4844800" y="1294150"/>
            <a:ext cx="5221200" cy="27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E</a:t>
            </a:r>
            <a:r>
              <a:rPr lang="zh-TW">
                <a:solidFill>
                  <a:schemeClr val="dk1"/>
                </a:solidFill>
              </a:rPr>
              <a:t>ffect of avg_s</a:t>
            </a:r>
            <a:r>
              <a:rPr lang="zh-TW"/>
              <a:t>tall_Icache ≈ 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Effect of avg_stall_Dcache huge!!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64 → 128 words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decrease 0.15 avg_stall_cycles_D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decrease 0.025 avg_stall_cycles_total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128 → 256 words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decrease 0.31</a:t>
            </a:r>
            <a:r>
              <a:rPr lang="zh-TW">
                <a:solidFill>
                  <a:schemeClr val="dk1"/>
                </a:solidFill>
              </a:rPr>
              <a:t> avg_stall_cycles_D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decrease 0.057 avg_stall_cycles_total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50" y="1294150"/>
            <a:ext cx="4154853" cy="31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L2 - types of cache</a:t>
            </a:r>
            <a:endParaRPr/>
          </a:p>
        </p:txBody>
      </p:sp>
      <p:sp>
        <p:nvSpPr>
          <p:cNvPr id="460" name="Google Shape;460;p57"/>
          <p:cNvSpPr txBox="1"/>
          <p:nvPr>
            <p:ph idx="4294967295" type="body"/>
          </p:nvPr>
        </p:nvSpPr>
        <p:spPr>
          <a:xfrm>
            <a:off x="5557875" y="1672300"/>
            <a:ext cx="3075000" cy="173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dm  &gt;  2-way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Icache not effect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best:  </a:t>
            </a:r>
            <a:r>
              <a:rPr lang="zh-TW">
                <a:solidFill>
                  <a:srgbClr val="FF0000"/>
                </a:solidFill>
              </a:rPr>
              <a:t>L1 dm,  L2 2-way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avg_stalls: 0.0926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00" y="1463300"/>
            <a:ext cx="4343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805050" y="1840500"/>
            <a:ext cx="75339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700">
                <a:latin typeface="Arial"/>
                <a:ea typeface="Arial"/>
                <a:cs typeface="Arial"/>
                <a:sym typeface="Arial"/>
              </a:rPr>
              <a:t>Q&amp;A?</a:t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700">
                <a:latin typeface="Arial"/>
                <a:ea typeface="Arial"/>
                <a:cs typeface="Arial"/>
                <a:sym typeface="Arial"/>
              </a:rPr>
              <a:t>Thanks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Baseline 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064050" y="2289075"/>
            <a:ext cx="30159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Baseline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2481000" y="254450"/>
            <a:ext cx="41820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Overview of Baseline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903900" y="825050"/>
            <a:ext cx="73362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700"/>
              <a:t>Run time: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noHazard: 85 cycles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hasHazard(v1): 2009 cycles 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hasHazard(v2): </a:t>
            </a:r>
            <a:r>
              <a:rPr lang="zh-TW" sz="1700">
                <a:solidFill>
                  <a:srgbClr val="FF0000"/>
                </a:solidFill>
              </a:rPr>
              <a:t>2210 cycles</a:t>
            </a:r>
            <a:endParaRPr sz="17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700"/>
              <a:t>Synthesis (v1):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sdc cycle time = 2.6 ns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tb cycle time = 2.99 ns</a:t>
            </a:r>
            <a:endParaRPr sz="17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700"/>
              <a:t>Synthesis (v2):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sdc cycle time = </a:t>
            </a:r>
            <a:r>
              <a:rPr lang="zh-TW" sz="1700">
                <a:solidFill>
                  <a:srgbClr val="FF0000"/>
                </a:solidFill>
              </a:rPr>
              <a:t>2.7 ns</a:t>
            </a:r>
            <a:endParaRPr sz="1700">
              <a:solidFill>
                <a:srgbClr val="FF0000"/>
              </a:solidFill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tb cycle time = </a:t>
            </a:r>
            <a:r>
              <a:rPr lang="zh-TW" sz="1700">
                <a:solidFill>
                  <a:srgbClr val="FF0000"/>
                </a:solidFill>
              </a:rPr>
              <a:t>2.6 ns</a:t>
            </a:r>
            <a:endParaRPr sz="17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700"/>
              <a:t>A*T(v1) = 313985*6157 = 1,933,353,218 um^2*ns </a:t>
            </a:r>
            <a:r>
              <a:rPr lang="zh-TW" sz="1700"/>
              <a:t> ≈ 1.93*10^9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A*T(v2) = 323040*5747 = 1,856,510,880 um^2*ns  ≈ </a:t>
            </a:r>
            <a:r>
              <a:rPr lang="zh-TW" sz="1700">
                <a:solidFill>
                  <a:srgbClr val="FF0000"/>
                </a:solidFill>
              </a:rPr>
              <a:t>1.85*10^9</a:t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v1: 報告內容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v2: 修正版本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2481000" y="254450"/>
            <a:ext cx="41820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Overview of Baseline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903900" y="825050"/>
            <a:ext cx="7336200" cy="2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700"/>
              <a:t>Run time: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hasHazard(v</a:t>
            </a:r>
            <a:r>
              <a:rPr lang="zh-TW" sz="1700"/>
              <a:t>3</a:t>
            </a:r>
            <a:r>
              <a:rPr lang="zh-TW" sz="1700"/>
              <a:t>): 2067 cycles </a:t>
            </a:r>
            <a:endParaRPr sz="17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700"/>
              <a:t>Synthesis (v3):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sdc cycle time = 2.6 ns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tb cycle time = 2.6 ns</a:t>
            </a:r>
            <a:endParaRPr sz="17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700"/>
              <a:t>A*T(v3) = </a:t>
            </a:r>
            <a:r>
              <a:rPr lang="zh-TW" sz="1700"/>
              <a:t>312026</a:t>
            </a:r>
            <a:r>
              <a:rPr lang="zh-TW" sz="1700"/>
              <a:t>*5635 = 1,758,266,510 um^2*ns  ≈ 1.75*10^9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v3: </a:t>
            </a:r>
            <a:r>
              <a:rPr lang="zh-TW" sz="1300"/>
              <a:t>報告後版本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2481000" y="254450"/>
            <a:ext cx="41820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Design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903900" y="954400"/>
            <a:ext cx="73362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700"/>
              <a:t>Icache (2-way)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delete cache write, write back to mem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memory prefetch -&gt; 44 cycles faster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Dcache (2-way)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delete write back to mem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reset all initial value to valid and data=0 -&gt; 24 cycles faster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Block input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start instruction fetch after reset + 1 cycle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K-map reduced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type, alu_ctrl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order of logic matters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2481000" y="254450"/>
            <a:ext cx="41820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Design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903900" y="954400"/>
            <a:ext cx="80343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 5.	</a:t>
            </a:r>
            <a:r>
              <a:rPr lang="zh-TW" sz="1700"/>
              <a:t>Determine jump and branch at ID stage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waste 1 cycle if jump or taken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if rd forward from EX, buble 1 cycle -&gt; wast 2 cycle </a:t>
            </a:r>
            <a:r>
              <a:rPr lang="zh-TW" sz="1700"/>
              <a:t>if jump or taken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 6.	Write register using combinational ckt.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0" y="3989900"/>
            <a:ext cx="3926916" cy="7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0" y="2687538"/>
            <a:ext cx="4820100" cy="1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903900" y="2952875"/>
            <a:ext cx="540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r>
              <a:rPr lang="zh-TW" sz="1850">
                <a:solidFill>
                  <a:srgbClr val="4D5156"/>
                </a:solidFill>
                <a:highlight>
                  <a:srgbClr val="FFFFFF"/>
                </a:highlight>
              </a:rPr>
              <a:t>✓</a:t>
            </a:r>
            <a:endParaRPr sz="2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903900" y="4147838"/>
            <a:ext cx="540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r>
              <a:rPr lang="zh-TW" sz="1850">
                <a:solidFill>
                  <a:srgbClr val="4D5156"/>
                </a:solidFill>
                <a:highlight>
                  <a:srgbClr val="FFFFFF"/>
                </a:highlight>
              </a:rPr>
              <a:t>X</a:t>
            </a:r>
            <a:endParaRPr sz="2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/>
        </p:nvSpPr>
        <p:spPr>
          <a:xfrm>
            <a:off x="903900" y="954400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63" y="539750"/>
            <a:ext cx="7048974" cy="44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0"/>
          <p:cNvSpPr txBox="1"/>
          <p:nvPr/>
        </p:nvSpPr>
        <p:spPr>
          <a:xfrm>
            <a:off x="3110000" y="1103125"/>
            <a:ext cx="26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3940475" y="529775"/>
            <a:ext cx="43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ID</a:t>
            </a:r>
            <a:endParaRPr b="1" sz="16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2451700" y="529775"/>
            <a:ext cx="43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IF</a:t>
            </a:r>
            <a:endParaRPr b="1" sz="16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5429250" y="529775"/>
            <a:ext cx="43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</a:t>
            </a:r>
            <a:endParaRPr b="1" sz="16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6750800" y="529775"/>
            <a:ext cx="74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MEM</a:t>
            </a:r>
            <a:endParaRPr b="1" sz="16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7657875" y="529775"/>
            <a:ext cx="58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WB</a:t>
            </a:r>
            <a:endParaRPr b="1" sz="16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6" name="Google Shape;276;p40"/>
          <p:cNvSpPr txBox="1"/>
          <p:nvPr>
            <p:ph type="title"/>
          </p:nvPr>
        </p:nvSpPr>
        <p:spPr>
          <a:xfrm>
            <a:off x="-73350" y="1503325"/>
            <a:ext cx="18873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Design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2481000" y="254450"/>
            <a:ext cx="41820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Comparision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1123050" y="1073325"/>
            <a:ext cx="6897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Block singal </a:t>
            </a:r>
            <a:r>
              <a:rPr lang="zh-TW" sz="1700"/>
              <a:t>(sdc cycle time)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X no block</a:t>
            </a:r>
            <a:r>
              <a:rPr lang="zh-TW" sz="1700"/>
              <a:t>: 2.7 ns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>
                <a:solidFill>
                  <a:srgbClr val="FF0000"/>
                </a:solidFill>
              </a:rPr>
              <a:t>O </a:t>
            </a:r>
            <a:r>
              <a:rPr lang="zh-TW" sz="1700"/>
              <a:t>at ICACHE_ren</a:t>
            </a:r>
            <a:r>
              <a:rPr lang="zh-TW" sz="1700"/>
              <a:t>: 2.6 ns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X bubble state in cache</a:t>
            </a:r>
            <a:r>
              <a:rPr lang="zh-TW" sz="1700"/>
              <a:t>: 2.7 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Write register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>
                <a:solidFill>
                  <a:srgbClr val="FF0000"/>
                </a:solidFill>
              </a:rPr>
              <a:t>O</a:t>
            </a:r>
            <a:r>
              <a:rPr lang="zh-TW" sz="1700"/>
              <a:t> combinational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X sequential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Forwarding of branch and jump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X without bubble: critical path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>
                <a:solidFill>
                  <a:srgbClr val="FF0000"/>
                </a:solidFill>
              </a:rPr>
              <a:t>O </a:t>
            </a:r>
            <a:r>
              <a:rPr lang="zh-TW" sz="1700"/>
              <a:t>with bubble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