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sldIdLst>
    <p:sldId id="265" r:id="rId2"/>
  </p:sldIdLst>
  <p:sldSz cx="43891200" cy="38404800"/>
  <p:notesSz cx="6858000" cy="9144000"/>
  <p:defaultTextStyle>
    <a:defPPr>
      <a:defRPr lang="en-US"/>
    </a:defPPr>
    <a:lvl1pPr algn="l" defTabSz="2349434" rtl="0" fontAlgn="base">
      <a:spcBef>
        <a:spcPct val="0"/>
      </a:spcBef>
      <a:spcAft>
        <a:spcPct val="0"/>
      </a:spcAft>
      <a:defRPr sz="9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1pPr>
    <a:lvl2pPr marL="2349434" indent="-1834489" algn="l" defTabSz="2349434" rtl="0" fontAlgn="base">
      <a:spcBef>
        <a:spcPct val="0"/>
      </a:spcBef>
      <a:spcAft>
        <a:spcPct val="0"/>
      </a:spcAft>
      <a:defRPr sz="9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2pPr>
    <a:lvl3pPr marL="4700656" indent="-3670767" algn="l" defTabSz="2349434" rtl="0" fontAlgn="base">
      <a:spcBef>
        <a:spcPct val="0"/>
      </a:spcBef>
      <a:spcAft>
        <a:spcPct val="0"/>
      </a:spcAft>
      <a:defRPr sz="9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3pPr>
    <a:lvl4pPr marL="7051877" indent="-5507044" algn="l" defTabSz="2349434" rtl="0" fontAlgn="base">
      <a:spcBef>
        <a:spcPct val="0"/>
      </a:spcBef>
      <a:spcAft>
        <a:spcPct val="0"/>
      </a:spcAft>
      <a:defRPr sz="9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4pPr>
    <a:lvl5pPr marL="9403099" indent="-7343322" algn="l" defTabSz="2349434" rtl="0" fontAlgn="base">
      <a:spcBef>
        <a:spcPct val="0"/>
      </a:spcBef>
      <a:spcAft>
        <a:spcPct val="0"/>
      </a:spcAft>
      <a:defRPr sz="9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5pPr>
    <a:lvl6pPr marL="2574722" algn="l" defTabSz="514944" rtl="0" eaLnBrk="1" latinLnBrk="0" hangingPunct="1">
      <a:defRPr sz="9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6pPr>
    <a:lvl7pPr marL="3089666" algn="l" defTabSz="514944" rtl="0" eaLnBrk="1" latinLnBrk="0" hangingPunct="1">
      <a:defRPr sz="9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7pPr>
    <a:lvl8pPr marL="3604611" algn="l" defTabSz="514944" rtl="0" eaLnBrk="1" latinLnBrk="0" hangingPunct="1">
      <a:defRPr sz="9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8pPr>
    <a:lvl9pPr marL="4119555" algn="l" defTabSz="514944" rtl="0" eaLnBrk="1" latinLnBrk="0" hangingPunct="1">
      <a:defRPr sz="9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56">
          <p15:clr>
            <a:srgbClr val="A4A3A4"/>
          </p15:clr>
        </p15:guide>
        <p15:guide id="2" orient="horz" pos="8059">
          <p15:clr>
            <a:srgbClr val="A4A3A4"/>
          </p15:clr>
        </p15:guide>
        <p15:guide id="3" orient="horz" pos="12624">
          <p15:clr>
            <a:srgbClr val="A4A3A4"/>
          </p15:clr>
        </p15:guide>
        <p15:guide id="4" orient="horz" pos="7571">
          <p15:clr>
            <a:srgbClr val="A4A3A4"/>
          </p15:clr>
        </p15:guide>
        <p15:guide id="5" orient="horz" pos="21915">
          <p15:clr>
            <a:srgbClr val="A4A3A4"/>
          </p15:clr>
        </p15:guide>
        <p15:guide id="6" orient="horz" pos="16536">
          <p15:clr>
            <a:srgbClr val="A4A3A4"/>
          </p15:clr>
        </p15:guide>
        <p15:guide id="7" orient="horz" pos="3876">
          <p15:clr>
            <a:srgbClr val="A4A3A4"/>
          </p15:clr>
        </p15:guide>
        <p15:guide id="8" orient="horz" pos="13086">
          <p15:clr>
            <a:srgbClr val="A4A3A4"/>
          </p15:clr>
        </p15:guide>
        <p15:guide id="9" pos="794">
          <p15:clr>
            <a:srgbClr val="A4A3A4"/>
          </p15:clr>
        </p15:guide>
        <p15:guide id="10" pos="26805">
          <p15:clr>
            <a:srgbClr val="A4A3A4"/>
          </p15:clr>
        </p15:guide>
        <p15:guide id="11" pos="12134">
          <p15:clr>
            <a:srgbClr val="A4A3A4"/>
          </p15:clr>
        </p15:guide>
        <p15:guide id="12" pos="19128">
          <p15:clr>
            <a:srgbClr val="A4A3A4"/>
          </p15:clr>
        </p15:guide>
        <p15:guide id="13" pos="18373">
          <p15:clr>
            <a:srgbClr val="A4A3A4"/>
          </p15:clr>
        </p15:guide>
        <p15:guide id="14" pos="1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97"/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3"/>
  </p:normalViewPr>
  <p:slideViewPr>
    <p:cSldViewPr snapToGrid="0" snapToObjects="1">
      <p:cViewPr>
        <p:scale>
          <a:sx n="25" d="100"/>
          <a:sy n="25" d="100"/>
        </p:scale>
        <p:origin x="-756" y="-2920"/>
      </p:cViewPr>
      <p:guideLst>
        <p:guide orient="horz" pos="4356"/>
        <p:guide orient="horz" pos="8059"/>
        <p:guide orient="horz" pos="12624"/>
        <p:guide orient="horz" pos="7571"/>
        <p:guide orient="horz" pos="21915"/>
        <p:guide orient="horz" pos="16536"/>
        <p:guide orient="horz" pos="3876"/>
        <p:guide orient="horz" pos="13086"/>
        <p:guide pos="794"/>
        <p:guide pos="26805"/>
        <p:guide pos="12134"/>
        <p:guide pos="19128"/>
        <p:guide pos="18373"/>
        <p:guide pos="1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6"/>
          <p:cNvSpPr>
            <a:spLocks noGrp="1" noChangeAspect="1"/>
          </p:cNvSpPr>
          <p:nvPr>
            <p:ph type="pic" sz="quarter" idx="55"/>
          </p:nvPr>
        </p:nvSpPr>
        <p:spPr>
          <a:xfrm>
            <a:off x="15526699" y="23875506"/>
            <a:ext cx="12955589" cy="8026894"/>
          </a:xfrm>
          <a:prstGeom prst="rect">
            <a:avLst/>
          </a:prstGeom>
        </p:spPr>
        <p:txBody>
          <a:bodyPr vert="horz" lIns="102989" tIns="51494" rIns="102989" bIns="51494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1344878" y="32463358"/>
            <a:ext cx="2735823" cy="2064269"/>
          </a:xfrm>
          <a:prstGeom prst="rect">
            <a:avLst/>
          </a:prstGeom>
        </p:spPr>
        <p:txBody>
          <a:bodyPr vert="horz" lIns="102989" tIns="51494" rIns="102989" bIns="51494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11887968" y="32463358"/>
            <a:ext cx="2487112" cy="2064269"/>
          </a:xfrm>
          <a:prstGeom prst="rect">
            <a:avLst/>
          </a:prstGeom>
        </p:spPr>
        <p:txBody>
          <a:bodyPr vert="horz" lIns="102989" tIns="51494" rIns="102989" bIns="51494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4839240" y="32463358"/>
            <a:ext cx="2735823" cy="2064269"/>
          </a:xfrm>
          <a:prstGeom prst="rect">
            <a:avLst/>
          </a:prstGeom>
        </p:spPr>
        <p:txBody>
          <a:bodyPr vert="horz" lIns="102989" tIns="51494" rIns="102989" bIns="51494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8284447" y="32463358"/>
            <a:ext cx="2735823" cy="2064269"/>
          </a:xfrm>
          <a:prstGeom prst="rect">
            <a:avLst/>
          </a:prstGeom>
        </p:spPr>
        <p:txBody>
          <a:bodyPr vert="horz" lIns="102989" tIns="51494" rIns="102989" bIns="51494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25"/>
          </p:nvPr>
        </p:nvSpPr>
        <p:spPr>
          <a:xfrm>
            <a:off x="1344880" y="861520"/>
            <a:ext cx="41206517" cy="3456391"/>
          </a:xfrm>
          <a:prstGeom prst="rect">
            <a:avLst/>
          </a:prstGeom>
        </p:spPr>
        <p:txBody>
          <a:bodyPr vert="horz" lIns="102989" tIns="51494" rIns="102989" bIns="51494"/>
          <a:lstStyle>
            <a:lvl1pPr marL="0" indent="0">
              <a:buFontTx/>
              <a:buNone/>
              <a:defRPr sz="11000" b="1" i="0" baseline="0">
                <a:solidFill>
                  <a:schemeClr val="bg1"/>
                </a:solidFill>
                <a:latin typeface="Helvetica"/>
              </a:defRPr>
            </a:lvl1pPr>
            <a:lvl2pPr marL="514944" indent="0">
              <a:buFontTx/>
              <a:buNone/>
              <a:defRPr sz="15800" b="1" i="0" baseline="0">
                <a:solidFill>
                  <a:schemeClr val="bg1"/>
                </a:solidFill>
                <a:latin typeface="Helvetica"/>
              </a:defRPr>
            </a:lvl2pPr>
            <a:lvl3pPr marL="1029889" indent="0">
              <a:buFontTx/>
              <a:buNone/>
              <a:defRPr sz="15800" b="1" i="0" baseline="0">
                <a:solidFill>
                  <a:schemeClr val="bg1"/>
                </a:solidFill>
                <a:latin typeface="Helvetica"/>
              </a:defRPr>
            </a:lvl3pPr>
            <a:lvl4pPr marL="1544833" indent="0">
              <a:buFontTx/>
              <a:buNone/>
              <a:defRPr sz="15800" b="1" i="0" baseline="0">
                <a:solidFill>
                  <a:schemeClr val="bg1"/>
                </a:solidFill>
                <a:latin typeface="Helvetica"/>
              </a:defRPr>
            </a:lvl4pPr>
            <a:lvl5pPr marL="2059777" indent="0">
              <a:buFontTx/>
              <a:buNone/>
              <a:defRPr sz="15800" b="1" i="0" baseline="0">
                <a:solidFill>
                  <a:schemeClr val="bg1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6"/>
          <p:cNvSpPr>
            <a:spLocks noGrp="1" noChangeAspect="1"/>
          </p:cNvSpPr>
          <p:nvPr>
            <p:ph type="pic" sz="quarter" idx="34"/>
          </p:nvPr>
        </p:nvSpPr>
        <p:spPr>
          <a:xfrm>
            <a:off x="1344878" y="13683967"/>
            <a:ext cx="13030200" cy="9196428"/>
          </a:xfrm>
          <a:prstGeom prst="rect">
            <a:avLst/>
          </a:prstGeom>
        </p:spPr>
        <p:txBody>
          <a:bodyPr vert="horz" lIns="102989" tIns="51494" rIns="102989" bIns="51494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49"/>
          <p:cNvSpPr>
            <a:spLocks noGrp="1"/>
          </p:cNvSpPr>
          <p:nvPr>
            <p:ph type="body" sz="quarter" idx="39"/>
          </p:nvPr>
        </p:nvSpPr>
        <p:spPr>
          <a:xfrm>
            <a:off x="1344876" y="5854133"/>
            <a:ext cx="13030200" cy="1103464"/>
          </a:xfrm>
          <a:prstGeom prst="rect">
            <a:avLst/>
          </a:prstGeom>
        </p:spPr>
        <p:txBody>
          <a:bodyPr vert="horz" lIns="102989" tIns="51494" rIns="102989" bIns="51494" anchor="ctr" anchorCtr="0"/>
          <a:lstStyle>
            <a:lvl1pPr marL="0" indent="0">
              <a:buFontTx/>
              <a:buNone/>
              <a:defRPr sz="5000" b="1" i="0" baseline="0">
                <a:solidFill>
                  <a:srgbClr val="004C97"/>
                </a:solidFill>
                <a:latin typeface="Helvetica"/>
              </a:defRPr>
            </a:lvl1pPr>
            <a:lvl2pPr marL="0" indent="0">
              <a:buFontTx/>
              <a:buNone/>
              <a:defRPr sz="4500" b="0" i="0" baseline="0">
                <a:solidFill>
                  <a:schemeClr val="tx1"/>
                </a:solidFill>
                <a:latin typeface="Helvetica"/>
              </a:defRPr>
            </a:lvl2pPr>
            <a:lvl3pPr marL="0" indent="0">
              <a:buFontTx/>
              <a:buNone/>
              <a:defRPr sz="6800" b="1" i="0" baseline="0">
                <a:solidFill>
                  <a:srgbClr val="004C97"/>
                </a:solidFill>
                <a:latin typeface="Helvetica"/>
              </a:defRPr>
            </a:lvl3pPr>
            <a:lvl4pPr marL="0" indent="0">
              <a:buFontTx/>
              <a:buNone/>
              <a:defRPr sz="6800" b="1" i="0" baseline="0">
                <a:solidFill>
                  <a:srgbClr val="004C97"/>
                </a:solidFill>
                <a:latin typeface="Helvetica"/>
              </a:defRPr>
            </a:lvl4pPr>
            <a:lvl5pPr marL="0" indent="0">
              <a:buFontTx/>
              <a:buNone/>
              <a:defRPr sz="6800" b="1" i="0" baseline="0">
                <a:solidFill>
                  <a:srgbClr val="004C97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4"/>
          <p:cNvSpPr>
            <a:spLocks noGrp="1"/>
          </p:cNvSpPr>
          <p:nvPr>
            <p:ph type="body" sz="quarter" idx="40"/>
          </p:nvPr>
        </p:nvSpPr>
        <p:spPr>
          <a:xfrm>
            <a:off x="1344880" y="7086372"/>
            <a:ext cx="13030200" cy="5675629"/>
          </a:xfrm>
          <a:prstGeom prst="rect">
            <a:avLst/>
          </a:prstGeom>
        </p:spPr>
        <p:txBody>
          <a:bodyPr vert="horz" lIns="102989" tIns="51494" rIns="102989" bIns="51494"/>
          <a:lstStyle>
            <a:lvl1pPr marL="0" indent="0">
              <a:buFontTx/>
              <a:buNone/>
              <a:defRPr sz="4000" baseline="0">
                <a:latin typeface="Helvetica"/>
              </a:defRPr>
            </a:lvl1pPr>
            <a:lvl2pPr marL="514944" indent="0">
              <a:buFontTx/>
              <a:buNone/>
              <a:defRPr sz="4500" baseline="0">
                <a:latin typeface=""/>
              </a:defRPr>
            </a:lvl2pPr>
            <a:lvl3pPr marL="1029889" indent="0">
              <a:buFontTx/>
              <a:buNone/>
              <a:defRPr sz="4500" baseline="0">
                <a:latin typeface=""/>
              </a:defRPr>
            </a:lvl3pPr>
            <a:lvl4pPr marL="1544833" indent="0">
              <a:buFontTx/>
              <a:buNone/>
              <a:defRPr sz="4500" baseline="0">
                <a:latin typeface=""/>
              </a:defRPr>
            </a:lvl4pPr>
            <a:lvl5pPr marL="2059777" indent="0">
              <a:buFontTx/>
              <a:buNone/>
              <a:defRPr sz="4500" baseline="0">
                <a:latin typeface="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4"/>
          <p:cNvSpPr>
            <a:spLocks noGrp="1"/>
          </p:cNvSpPr>
          <p:nvPr>
            <p:ph type="body" sz="quarter" idx="41"/>
          </p:nvPr>
        </p:nvSpPr>
        <p:spPr>
          <a:xfrm>
            <a:off x="1344878" y="25191468"/>
            <a:ext cx="13030200" cy="5954638"/>
          </a:xfrm>
          <a:prstGeom prst="rect">
            <a:avLst/>
          </a:prstGeom>
        </p:spPr>
        <p:txBody>
          <a:bodyPr vert="horz" lIns="102989" tIns="51494" rIns="102989" bIns="51494"/>
          <a:lstStyle>
            <a:lvl1pPr marL="0" indent="0">
              <a:buFontTx/>
              <a:buNone/>
              <a:defRPr sz="4000" baseline="0">
                <a:latin typeface="Helvetica"/>
              </a:defRPr>
            </a:lvl1pPr>
            <a:lvl2pPr marL="514944" indent="0">
              <a:buFontTx/>
              <a:buNone/>
              <a:defRPr sz="4500" baseline="0">
                <a:latin typeface=""/>
              </a:defRPr>
            </a:lvl2pPr>
            <a:lvl3pPr marL="1029889" indent="0">
              <a:buFontTx/>
              <a:buNone/>
              <a:defRPr sz="4500" baseline="0">
                <a:latin typeface=""/>
              </a:defRPr>
            </a:lvl3pPr>
            <a:lvl4pPr marL="1544833" indent="0">
              <a:buFontTx/>
              <a:buNone/>
              <a:defRPr sz="4500" baseline="0">
                <a:latin typeface=""/>
              </a:defRPr>
            </a:lvl4pPr>
            <a:lvl5pPr marL="2059777" indent="0">
              <a:buFontTx/>
              <a:buNone/>
              <a:defRPr sz="4500" baseline="0">
                <a:latin typeface="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44"/>
          </p:nvPr>
        </p:nvSpPr>
        <p:spPr>
          <a:xfrm>
            <a:off x="29471300" y="20030823"/>
            <a:ext cx="8781100" cy="7077256"/>
          </a:xfrm>
          <a:prstGeom prst="rect">
            <a:avLst/>
          </a:prstGeom>
        </p:spPr>
        <p:txBody>
          <a:bodyPr vert="horz" lIns="102989" tIns="51494" rIns="102989" bIns="51494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46"/>
          </p:nvPr>
        </p:nvSpPr>
        <p:spPr>
          <a:xfrm>
            <a:off x="15452089" y="5949152"/>
            <a:ext cx="13030200" cy="6299474"/>
          </a:xfrm>
          <a:prstGeom prst="rect">
            <a:avLst/>
          </a:prstGeom>
        </p:spPr>
        <p:txBody>
          <a:bodyPr vert="horz" lIns="102989" tIns="51494" rIns="102989" bIns="51494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74"/>
          <p:cNvSpPr>
            <a:spLocks noGrp="1"/>
          </p:cNvSpPr>
          <p:nvPr>
            <p:ph type="body" sz="quarter" idx="50"/>
          </p:nvPr>
        </p:nvSpPr>
        <p:spPr>
          <a:xfrm>
            <a:off x="29568205" y="14882875"/>
            <a:ext cx="13030200" cy="4233548"/>
          </a:xfrm>
          <a:prstGeom prst="rect">
            <a:avLst/>
          </a:prstGeom>
        </p:spPr>
        <p:txBody>
          <a:bodyPr vert="horz" lIns="102989" tIns="51494" rIns="102989" bIns="51494"/>
          <a:lstStyle>
            <a:lvl1pPr marL="0" indent="0">
              <a:buFontTx/>
              <a:buNone/>
              <a:defRPr sz="4000" baseline="0">
                <a:latin typeface="Helvetica"/>
              </a:defRPr>
            </a:lvl1pPr>
            <a:lvl2pPr marL="514944" indent="0">
              <a:buFontTx/>
              <a:buNone/>
              <a:defRPr sz="4500" baseline="0">
                <a:latin typeface=""/>
              </a:defRPr>
            </a:lvl2pPr>
            <a:lvl3pPr marL="1029889" indent="0">
              <a:buFontTx/>
              <a:buNone/>
              <a:defRPr sz="4500" baseline="0">
                <a:latin typeface=""/>
              </a:defRPr>
            </a:lvl3pPr>
            <a:lvl4pPr marL="1544833" indent="0">
              <a:buFontTx/>
              <a:buNone/>
              <a:defRPr sz="4500" baseline="0">
                <a:latin typeface=""/>
              </a:defRPr>
            </a:lvl4pPr>
            <a:lvl5pPr marL="2059777" indent="0">
              <a:buFontTx/>
              <a:buNone/>
              <a:defRPr sz="4500" baseline="0">
                <a:latin typeface="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9"/>
          <p:cNvSpPr>
            <a:spLocks noGrp="1"/>
          </p:cNvSpPr>
          <p:nvPr>
            <p:ph type="body" sz="quarter" idx="49"/>
          </p:nvPr>
        </p:nvSpPr>
        <p:spPr>
          <a:xfrm>
            <a:off x="15526700" y="31902400"/>
            <a:ext cx="13030200" cy="2625227"/>
          </a:xfrm>
          <a:prstGeom prst="rect">
            <a:avLst/>
          </a:prstGeom>
          <a:noFill/>
        </p:spPr>
        <p:txBody>
          <a:bodyPr vert="horz" lIns="0" tIns="308967" rIns="308967" bIns="308967"/>
          <a:lstStyle>
            <a:lvl1pPr marL="0" indent="0">
              <a:buFontTx/>
              <a:buNone/>
              <a:defRPr sz="2400" b="1" i="0" baseline="0">
                <a:solidFill>
                  <a:srgbClr val="004C97"/>
                </a:solidFill>
                <a:latin typeface="Helvetica"/>
              </a:defRPr>
            </a:lvl1pPr>
            <a:lvl2pPr marL="514944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2pPr>
            <a:lvl3pPr marL="1029889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3pPr>
            <a:lvl4pPr marL="1544833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4pPr>
            <a:lvl5pPr marL="2059777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9"/>
          <p:cNvSpPr>
            <a:spLocks noGrp="1"/>
          </p:cNvSpPr>
          <p:nvPr>
            <p:ph type="body" sz="quarter" idx="35"/>
          </p:nvPr>
        </p:nvSpPr>
        <p:spPr>
          <a:xfrm>
            <a:off x="1344878" y="22880395"/>
            <a:ext cx="13030200" cy="1230914"/>
          </a:xfrm>
          <a:prstGeom prst="rect">
            <a:avLst/>
          </a:prstGeom>
          <a:noFill/>
        </p:spPr>
        <p:txBody>
          <a:bodyPr vert="horz" lIns="0" tIns="308967" rIns="308967" bIns="308967"/>
          <a:lstStyle>
            <a:lvl1pPr marL="0" indent="0">
              <a:buFontTx/>
              <a:buNone/>
              <a:defRPr sz="2400" b="1" i="0" baseline="0">
                <a:solidFill>
                  <a:srgbClr val="004C97"/>
                </a:solidFill>
                <a:latin typeface="Helvetica"/>
              </a:defRPr>
            </a:lvl1pPr>
            <a:lvl2pPr marL="514944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2pPr>
            <a:lvl3pPr marL="1029889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3pPr>
            <a:lvl4pPr marL="1544833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4pPr>
            <a:lvl5pPr marL="2059777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9"/>
          <p:cNvSpPr>
            <a:spLocks noGrp="1"/>
          </p:cNvSpPr>
          <p:nvPr>
            <p:ph type="body" sz="quarter" idx="47"/>
          </p:nvPr>
        </p:nvSpPr>
        <p:spPr>
          <a:xfrm>
            <a:off x="15452089" y="12248626"/>
            <a:ext cx="13030200" cy="1689336"/>
          </a:xfrm>
          <a:prstGeom prst="rect">
            <a:avLst/>
          </a:prstGeom>
          <a:noFill/>
        </p:spPr>
        <p:txBody>
          <a:bodyPr vert="horz" lIns="0" tIns="308967" rIns="308967" bIns="308967"/>
          <a:lstStyle>
            <a:lvl1pPr marL="0" indent="0">
              <a:buFontTx/>
              <a:buNone/>
              <a:defRPr sz="2400" b="1" i="0" baseline="0">
                <a:solidFill>
                  <a:srgbClr val="004C97"/>
                </a:solidFill>
                <a:latin typeface="Helvetica"/>
              </a:defRPr>
            </a:lvl1pPr>
            <a:lvl2pPr marL="514944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2pPr>
            <a:lvl3pPr marL="1029889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3pPr>
            <a:lvl4pPr marL="1544833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4pPr>
            <a:lvl5pPr marL="2059777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74"/>
          <p:cNvSpPr>
            <a:spLocks noGrp="1"/>
          </p:cNvSpPr>
          <p:nvPr>
            <p:ph type="body" sz="quarter" idx="52"/>
          </p:nvPr>
        </p:nvSpPr>
        <p:spPr>
          <a:xfrm>
            <a:off x="29471299" y="29011645"/>
            <a:ext cx="13030200" cy="5515982"/>
          </a:xfrm>
          <a:prstGeom prst="rect">
            <a:avLst/>
          </a:prstGeom>
        </p:spPr>
        <p:txBody>
          <a:bodyPr vert="horz" lIns="102989" tIns="51494" rIns="102989" bIns="51494"/>
          <a:lstStyle>
            <a:lvl1pPr marL="0" indent="0">
              <a:buFontTx/>
              <a:buNone/>
              <a:defRPr sz="4000" baseline="0">
                <a:latin typeface="Helvetica"/>
              </a:defRPr>
            </a:lvl1pPr>
            <a:lvl2pPr marL="514944" indent="0">
              <a:buFontTx/>
              <a:buNone/>
              <a:defRPr sz="4500" baseline="0">
                <a:latin typeface=""/>
              </a:defRPr>
            </a:lvl2pPr>
            <a:lvl3pPr marL="1029889" indent="0">
              <a:buFontTx/>
              <a:buNone/>
              <a:defRPr sz="4500" baseline="0">
                <a:latin typeface=""/>
              </a:defRPr>
            </a:lvl3pPr>
            <a:lvl4pPr marL="1544833" indent="0">
              <a:buFontTx/>
              <a:buNone/>
              <a:defRPr sz="4500" baseline="0">
                <a:latin typeface=""/>
              </a:defRPr>
            </a:lvl4pPr>
            <a:lvl5pPr marL="2059777" indent="0">
              <a:buFontTx/>
              <a:buNone/>
              <a:defRPr sz="4500" baseline="0">
                <a:latin typeface="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53"/>
          </p:nvPr>
        </p:nvSpPr>
        <p:spPr>
          <a:xfrm>
            <a:off x="29568206" y="5949152"/>
            <a:ext cx="13030200" cy="6299474"/>
          </a:xfrm>
          <a:prstGeom prst="rect">
            <a:avLst/>
          </a:prstGeom>
        </p:spPr>
        <p:txBody>
          <a:bodyPr vert="horz" lIns="102989" tIns="51494" rIns="102989" bIns="51494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74"/>
          <p:cNvSpPr>
            <a:spLocks noGrp="1"/>
          </p:cNvSpPr>
          <p:nvPr>
            <p:ph type="body" sz="quarter" idx="54"/>
          </p:nvPr>
        </p:nvSpPr>
        <p:spPr>
          <a:xfrm>
            <a:off x="15452089" y="15986339"/>
            <a:ext cx="13030200" cy="6894055"/>
          </a:xfrm>
          <a:prstGeom prst="rect">
            <a:avLst/>
          </a:prstGeom>
        </p:spPr>
        <p:txBody>
          <a:bodyPr vert="horz" lIns="102989" tIns="51494" rIns="102989" bIns="51494"/>
          <a:lstStyle>
            <a:lvl1pPr marL="0" indent="0">
              <a:buFontTx/>
              <a:buNone/>
              <a:defRPr sz="4000" baseline="0">
                <a:latin typeface="Helvetica"/>
              </a:defRPr>
            </a:lvl1pPr>
            <a:lvl2pPr marL="514944" indent="0">
              <a:buFontTx/>
              <a:buNone/>
              <a:defRPr sz="4500" baseline="0">
                <a:latin typeface=""/>
              </a:defRPr>
            </a:lvl2pPr>
            <a:lvl3pPr marL="1029889" indent="0">
              <a:buFontTx/>
              <a:buNone/>
              <a:defRPr sz="4500" baseline="0">
                <a:latin typeface=""/>
              </a:defRPr>
            </a:lvl3pPr>
            <a:lvl4pPr marL="1544833" indent="0">
              <a:buFontTx/>
              <a:buNone/>
              <a:defRPr sz="4500" baseline="0">
                <a:latin typeface=""/>
              </a:defRPr>
            </a:lvl4pPr>
            <a:lvl5pPr marL="2059777" indent="0">
              <a:buFontTx/>
              <a:buNone/>
              <a:defRPr sz="4500" baseline="0">
                <a:latin typeface="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9"/>
          <p:cNvSpPr>
            <a:spLocks noGrp="1"/>
          </p:cNvSpPr>
          <p:nvPr>
            <p:ph type="body" sz="quarter" idx="56"/>
          </p:nvPr>
        </p:nvSpPr>
        <p:spPr>
          <a:xfrm>
            <a:off x="15452088" y="14882875"/>
            <a:ext cx="13030200" cy="1103464"/>
          </a:xfrm>
          <a:prstGeom prst="rect">
            <a:avLst/>
          </a:prstGeom>
        </p:spPr>
        <p:txBody>
          <a:bodyPr vert="horz" lIns="102989" tIns="51494" rIns="102989" bIns="51494" anchor="ctr" anchorCtr="0"/>
          <a:lstStyle>
            <a:lvl1pPr marL="0" indent="0">
              <a:buFontTx/>
              <a:buNone/>
              <a:defRPr sz="5000" b="1" i="0" baseline="0">
                <a:solidFill>
                  <a:srgbClr val="004C97"/>
                </a:solidFill>
                <a:latin typeface="Helvetica"/>
              </a:defRPr>
            </a:lvl1pPr>
            <a:lvl2pPr marL="0" indent="0">
              <a:buFontTx/>
              <a:buNone/>
              <a:defRPr sz="4500" b="0" i="0" baseline="0">
                <a:solidFill>
                  <a:schemeClr val="tx1"/>
                </a:solidFill>
                <a:latin typeface="Helvetica"/>
              </a:defRPr>
            </a:lvl2pPr>
            <a:lvl3pPr marL="0" indent="0">
              <a:buFontTx/>
              <a:buNone/>
              <a:defRPr sz="6800" b="1" i="0" baseline="0">
                <a:solidFill>
                  <a:srgbClr val="004C97"/>
                </a:solidFill>
                <a:latin typeface="Helvetica"/>
              </a:defRPr>
            </a:lvl3pPr>
            <a:lvl4pPr marL="0" indent="0">
              <a:buFontTx/>
              <a:buNone/>
              <a:defRPr sz="6800" b="1" i="0" baseline="0">
                <a:solidFill>
                  <a:srgbClr val="004C97"/>
                </a:solidFill>
                <a:latin typeface="Helvetica"/>
              </a:defRPr>
            </a:lvl4pPr>
            <a:lvl5pPr marL="0" indent="0">
              <a:buFontTx/>
              <a:buNone/>
              <a:defRPr sz="6800" b="1" i="0" baseline="0">
                <a:solidFill>
                  <a:srgbClr val="004C97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9"/>
          <p:cNvSpPr>
            <a:spLocks noGrp="1"/>
          </p:cNvSpPr>
          <p:nvPr>
            <p:ph type="body" sz="quarter" idx="57"/>
          </p:nvPr>
        </p:nvSpPr>
        <p:spPr>
          <a:xfrm>
            <a:off x="29471300" y="27908181"/>
            <a:ext cx="13030200" cy="1103464"/>
          </a:xfrm>
          <a:prstGeom prst="rect">
            <a:avLst/>
          </a:prstGeom>
        </p:spPr>
        <p:txBody>
          <a:bodyPr vert="horz" lIns="102989" tIns="51494" rIns="102989" bIns="51494" anchor="ctr" anchorCtr="0"/>
          <a:lstStyle>
            <a:lvl1pPr marL="0" indent="0">
              <a:buFontTx/>
              <a:buNone/>
              <a:defRPr sz="5000" b="1" i="0" baseline="0">
                <a:solidFill>
                  <a:srgbClr val="004C97"/>
                </a:solidFill>
                <a:latin typeface="Helvetica"/>
              </a:defRPr>
            </a:lvl1pPr>
            <a:lvl2pPr marL="0" indent="0">
              <a:buFontTx/>
              <a:buNone/>
              <a:defRPr sz="4500" b="0" i="0" baseline="0">
                <a:solidFill>
                  <a:schemeClr val="tx1"/>
                </a:solidFill>
                <a:latin typeface="Helvetica"/>
              </a:defRPr>
            </a:lvl2pPr>
            <a:lvl3pPr marL="0" indent="0">
              <a:buFontTx/>
              <a:buNone/>
              <a:defRPr sz="6800" b="1" i="0" baseline="0">
                <a:solidFill>
                  <a:srgbClr val="004C97"/>
                </a:solidFill>
                <a:latin typeface="Helvetica"/>
              </a:defRPr>
            </a:lvl3pPr>
            <a:lvl4pPr marL="0" indent="0">
              <a:buFontTx/>
              <a:buNone/>
              <a:defRPr sz="6800" b="1" i="0" baseline="0">
                <a:solidFill>
                  <a:srgbClr val="004C97"/>
                </a:solidFill>
                <a:latin typeface="Helvetica"/>
              </a:defRPr>
            </a:lvl4pPr>
            <a:lvl5pPr marL="0" indent="0">
              <a:buFontTx/>
              <a:buNone/>
              <a:defRPr sz="6800" b="1" i="0" baseline="0">
                <a:solidFill>
                  <a:srgbClr val="004C97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9"/>
          <p:cNvSpPr>
            <a:spLocks noGrp="1"/>
          </p:cNvSpPr>
          <p:nvPr>
            <p:ph type="body" sz="quarter" idx="58"/>
          </p:nvPr>
        </p:nvSpPr>
        <p:spPr>
          <a:xfrm>
            <a:off x="38963600" y="20030823"/>
            <a:ext cx="3634806" cy="7077256"/>
          </a:xfrm>
          <a:prstGeom prst="rect">
            <a:avLst/>
          </a:prstGeom>
          <a:noFill/>
        </p:spPr>
        <p:txBody>
          <a:bodyPr vert="horz" lIns="0" tIns="308967" rIns="308967" bIns="308967"/>
          <a:lstStyle>
            <a:lvl1pPr marL="0" indent="0">
              <a:buFontTx/>
              <a:buNone/>
              <a:defRPr sz="2400" b="1" i="0" baseline="0">
                <a:solidFill>
                  <a:srgbClr val="004C97"/>
                </a:solidFill>
                <a:latin typeface="Helvetica"/>
              </a:defRPr>
            </a:lvl1pPr>
            <a:lvl2pPr marL="514944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2pPr>
            <a:lvl3pPr marL="1029889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3pPr>
            <a:lvl4pPr marL="1544833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4pPr>
            <a:lvl5pPr marL="2059777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9"/>
          <p:cNvSpPr>
            <a:spLocks noGrp="1"/>
          </p:cNvSpPr>
          <p:nvPr>
            <p:ph type="body" sz="quarter" idx="59"/>
          </p:nvPr>
        </p:nvSpPr>
        <p:spPr>
          <a:xfrm>
            <a:off x="29568206" y="12248626"/>
            <a:ext cx="13030200" cy="1689336"/>
          </a:xfrm>
          <a:prstGeom prst="rect">
            <a:avLst/>
          </a:prstGeom>
          <a:noFill/>
        </p:spPr>
        <p:txBody>
          <a:bodyPr vert="horz" lIns="0" tIns="308967" rIns="308967" bIns="308967"/>
          <a:lstStyle>
            <a:lvl1pPr marL="0" indent="0">
              <a:buFontTx/>
              <a:buNone/>
              <a:defRPr sz="2400" b="1" i="0" baseline="0">
                <a:solidFill>
                  <a:srgbClr val="004C97"/>
                </a:solidFill>
                <a:latin typeface="Helvetica"/>
              </a:defRPr>
            </a:lvl1pPr>
            <a:lvl2pPr marL="514944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2pPr>
            <a:lvl3pPr marL="1029889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3pPr>
            <a:lvl4pPr marL="1544833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4pPr>
            <a:lvl5pPr marL="2059777" indent="0">
              <a:buFontTx/>
              <a:buNone/>
              <a:defRPr sz="2700" b="1" i="0" baseline="0">
                <a:solidFill>
                  <a:schemeClr val="bg1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15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5561056"/>
            <a:ext cx="43925731" cy="2872132"/>
          </a:xfrm>
          <a:prstGeom prst="rect">
            <a:avLst/>
          </a:prstGeom>
          <a:solidFill>
            <a:srgbClr val="004C9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989" tIns="51494" rIns="102989" bIns="51494" anchor="ctr"/>
          <a:lstStyle/>
          <a:p>
            <a:pPr algn="ctr" defTabSz="235108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43925731" cy="4800600"/>
          </a:xfrm>
          <a:prstGeom prst="rect">
            <a:avLst/>
          </a:prstGeom>
          <a:solidFill>
            <a:srgbClr val="004C9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989" tIns="51494" rIns="102989" bIns="51494" anchor="ctr"/>
          <a:lstStyle/>
          <a:p>
            <a:pPr algn="ctr" defTabSz="235108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 descr="FermilabBarDOE_TextInBar_48inches-04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66400"/>
            <a:ext cx="43891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2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514944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208" indent="-386208" algn="l" defTabSz="51494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6785" indent="-321840" algn="l" defTabSz="514944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7361" indent="-257472" algn="l" defTabSz="51494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305" indent="-257472" algn="l" defTabSz="514944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7250" indent="-257472" algn="l" defTabSz="514944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32194" indent="-257472" algn="l" defTabSz="51494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7138" indent="-257472" algn="l" defTabSz="51494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2083" indent="-257472" algn="l" defTabSz="51494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7027" indent="-257472" algn="l" defTabSz="51494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9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944" algn="l" defTabSz="5149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9889" algn="l" defTabSz="5149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4833" algn="l" defTabSz="5149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777" algn="l" defTabSz="5149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4722" algn="l" defTabSz="5149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9666" algn="l" defTabSz="5149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4611" algn="l" defTabSz="5149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55" algn="l" defTabSz="5149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Chart, surface chart&#10;&#10;Description automatically generated">
            <a:extLst>
              <a:ext uri="{FF2B5EF4-FFF2-40B4-BE49-F238E27FC236}">
                <a16:creationId xmlns:a16="http://schemas.microsoft.com/office/drawing/2014/main" id="{5C5C7021-02E5-5501-E406-FB57FC606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4" t="17611" r="8871"/>
          <a:stretch/>
        </p:blipFill>
        <p:spPr>
          <a:xfrm>
            <a:off x="15500611" y="25988418"/>
            <a:ext cx="13255135" cy="7817739"/>
          </a:xfrm>
          <a:prstGeom prst="rect">
            <a:avLst/>
          </a:prstGeom>
        </p:spPr>
      </p:pic>
      <p:pic>
        <p:nvPicPr>
          <p:cNvPr id="51" name="Picture Placeholder 50" descr="Chart&#10;&#10;Description automatically generated">
            <a:extLst>
              <a:ext uri="{FF2B5EF4-FFF2-40B4-BE49-F238E27FC236}">
                <a16:creationId xmlns:a16="http://schemas.microsoft.com/office/drawing/2014/main" id="{AEF19384-D217-63F4-BBFA-DF68AC843B0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40" r="-882"/>
          <a:stretch/>
        </p:blipFill>
        <p:spPr>
          <a:xfrm>
            <a:off x="15189680" y="9872094"/>
            <a:ext cx="8222672" cy="4033690"/>
          </a:xfrm>
        </p:spPr>
      </p:pic>
      <p:pic>
        <p:nvPicPr>
          <p:cNvPr id="53" name="Picture Placeholder 52" descr="Chart&#10;&#10;Description automatically generated">
            <a:extLst>
              <a:ext uri="{FF2B5EF4-FFF2-40B4-BE49-F238E27FC236}">
                <a16:creationId xmlns:a16="http://schemas.microsoft.com/office/drawing/2014/main" id="{68BA6971-1AEF-5EA0-51AC-7E424AC65C6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/>
          <a:srcRect l="-1349" r="521"/>
          <a:stretch/>
        </p:blipFill>
        <p:spPr>
          <a:xfrm>
            <a:off x="15093206" y="13515597"/>
            <a:ext cx="8222671" cy="4033691"/>
          </a:xfrm>
        </p:spPr>
      </p:pic>
      <p:pic>
        <p:nvPicPr>
          <p:cNvPr id="55" name="Picture Placeholder 54" descr="Chart&#10;&#10;Description automatically generated">
            <a:extLst>
              <a:ext uri="{FF2B5EF4-FFF2-40B4-BE49-F238E27FC236}">
                <a16:creationId xmlns:a16="http://schemas.microsoft.com/office/drawing/2014/main" id="{A95E94FC-DFEE-1D06-7890-E4EBFD2E2F7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l="-502" r="-267"/>
          <a:stretch/>
        </p:blipFill>
        <p:spPr>
          <a:xfrm>
            <a:off x="15132553" y="17101076"/>
            <a:ext cx="8222672" cy="403369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7200" dirty="0"/>
              <a:t>Three-Dimensional Reconstruction of Nb3Sn Thin Films</a:t>
            </a:r>
          </a:p>
          <a:p>
            <a:r>
              <a:rPr lang="en-US" sz="4400" b="0" dirty="0"/>
              <a:t>Eric Viklund</a:t>
            </a:r>
            <a:r>
              <a:rPr lang="en-US" sz="4400" b="0" baseline="30000" dirty="0"/>
              <a:t>1,2</a:t>
            </a:r>
            <a:r>
              <a:rPr lang="en-US" sz="4400" b="0" dirty="0"/>
              <a:t>, David Seidman</a:t>
            </a:r>
            <a:r>
              <a:rPr lang="en-US" sz="4400" b="0" baseline="30000" dirty="0"/>
              <a:t>1</a:t>
            </a:r>
            <a:r>
              <a:rPr lang="en-US" sz="4400" b="0" dirty="0"/>
              <a:t>, Jae-</a:t>
            </a:r>
            <a:r>
              <a:rPr lang="en-US" sz="4400" b="0" dirty="0" err="1"/>
              <a:t>yel</a:t>
            </a:r>
            <a:r>
              <a:rPr lang="en-US" sz="4400" b="0" dirty="0"/>
              <a:t> Lee</a:t>
            </a:r>
            <a:r>
              <a:rPr lang="en-US" sz="4400" b="0" baseline="30000" dirty="0"/>
              <a:t>2</a:t>
            </a:r>
            <a:r>
              <a:rPr lang="en-US" sz="4400" b="0" dirty="0"/>
              <a:t>, Sam Posen</a:t>
            </a:r>
            <a:r>
              <a:rPr lang="en-US" sz="4400" b="0" baseline="30000" dirty="0"/>
              <a:t>2</a:t>
            </a:r>
            <a:endParaRPr lang="en-US" sz="4400" b="0" dirty="0"/>
          </a:p>
          <a:p>
            <a:r>
              <a:rPr lang="en-US" sz="4400" b="0" dirty="0"/>
              <a:t> </a:t>
            </a:r>
            <a:r>
              <a:rPr lang="en-US" sz="4400" b="0" baseline="30000" dirty="0"/>
              <a:t>1</a:t>
            </a:r>
            <a:r>
              <a:rPr lang="en-US" sz="4400" b="0" dirty="0"/>
              <a:t>Northwestern University, </a:t>
            </a:r>
            <a:r>
              <a:rPr lang="en-US" sz="4400" b="0" baseline="30000" dirty="0"/>
              <a:t>2</a:t>
            </a:r>
            <a:r>
              <a:rPr lang="en-US" sz="4400" b="0" dirty="0"/>
              <a:t>Fermi National Accelerator Laboratory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0"/>
          </p:nvPr>
        </p:nvSpPr>
        <p:spPr>
          <a:xfrm>
            <a:off x="1344880" y="7441971"/>
            <a:ext cx="13030200" cy="2738610"/>
          </a:xfrm>
        </p:spPr>
        <p:txBody>
          <a:bodyPr/>
          <a:lstStyle/>
          <a:p>
            <a:pPr algn="just"/>
            <a:r>
              <a:rPr lang="en-US" dirty="0"/>
              <a:t>Nb</a:t>
            </a:r>
            <a:r>
              <a:rPr lang="en-US" baseline="-25000" dirty="0"/>
              <a:t>3</a:t>
            </a:r>
            <a:r>
              <a:rPr lang="en-US" dirty="0"/>
              <a:t>Sn SRF cavities manufactured using Sn-vapor deposition are a promising candidate for future accelerator applications to achieve higher Q and higher accelerating gradients.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1"/>
          </p:nvPr>
        </p:nvSpPr>
        <p:spPr>
          <a:xfrm>
            <a:off x="939800" y="17520293"/>
            <a:ext cx="7821933" cy="8468125"/>
          </a:xfrm>
        </p:spPr>
        <p:txBody>
          <a:bodyPr/>
          <a:lstStyle/>
          <a:p>
            <a:pPr lvl="0"/>
            <a:r>
              <a:rPr lang="en-US" dirty="0"/>
              <a:t>Sn-deficient regions are formed during the growth of the Nb</a:t>
            </a:r>
            <a:r>
              <a:rPr lang="en-US" baseline="-25000" dirty="0"/>
              <a:t>3</a:t>
            </a:r>
            <a:r>
              <a:rPr lang="en-US" dirty="0"/>
              <a:t>Sn film.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Sn deficient regions theorized to form during nucleation.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Sn predominantly diffuses through Nb</a:t>
            </a:r>
            <a:r>
              <a:rPr lang="en-US" baseline="-25000" dirty="0"/>
              <a:t>3</a:t>
            </a:r>
            <a:r>
              <a:rPr lang="en-US" dirty="0"/>
              <a:t>Sn grain boundaries (GBs).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Sn cannot reach the center of grains due to slow intra-granular diffusion.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5"/>
          </p:nvPr>
        </p:nvSpPr>
        <p:spPr>
          <a:xfrm>
            <a:off x="1366282" y="16186441"/>
            <a:ext cx="7121888" cy="1230914"/>
          </a:xfrm>
        </p:spPr>
        <p:txBody>
          <a:bodyPr/>
          <a:lstStyle/>
          <a:p>
            <a:r>
              <a:rPr lang="en-US" dirty="0"/>
              <a:t>Figure 1: TEM-EDS image showing Sn-deficient regions near the Nb-Nb</a:t>
            </a:r>
            <a:r>
              <a:rPr lang="en-US" baseline="-25000" dirty="0"/>
              <a:t>3</a:t>
            </a:r>
            <a:r>
              <a:rPr lang="en-US" dirty="0"/>
              <a:t>Sn interface.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7"/>
          </p:nvPr>
        </p:nvSpPr>
        <p:spPr>
          <a:xfrm>
            <a:off x="24185119" y="14249808"/>
            <a:ext cx="4804783" cy="2062226"/>
          </a:xfrm>
        </p:spPr>
        <p:txBody>
          <a:bodyPr/>
          <a:lstStyle/>
          <a:p>
            <a:pPr algn="just"/>
            <a:r>
              <a:rPr lang="en-US" dirty="0"/>
              <a:t>Figure 4: The orientation of the sample, ion-beam, and electron-beam during a FIB tomography measurement.</a:t>
            </a:r>
          </a:p>
          <a:p>
            <a:pPr algn="just"/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52"/>
          </p:nvPr>
        </p:nvSpPr>
        <p:spPr>
          <a:xfrm>
            <a:off x="29209321" y="32352318"/>
            <a:ext cx="13030200" cy="204400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FR" dirty="0"/>
              <a:t>Jaeyel Lee et al 2019 Supercond. Sci. Technol. 32 024001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56"/>
          </p:nvPr>
        </p:nvSpPr>
        <p:spPr>
          <a:xfrm>
            <a:off x="15452088" y="5933110"/>
            <a:ext cx="13030200" cy="1103464"/>
          </a:xfrm>
        </p:spPr>
        <p:txBody>
          <a:bodyPr/>
          <a:lstStyle/>
          <a:p>
            <a:r>
              <a:rPr lang="en-US" dirty="0"/>
              <a:t>Focused Ion-Beam Tomography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57"/>
          </p:nvPr>
        </p:nvSpPr>
        <p:spPr>
          <a:xfrm>
            <a:off x="29471300" y="31250736"/>
            <a:ext cx="13030200" cy="1103464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587672-9A9C-B567-7E54-067C6DCA20CB}"/>
              </a:ext>
            </a:extLst>
          </p:cNvPr>
          <p:cNvGrpSpPr/>
          <p:nvPr/>
        </p:nvGrpSpPr>
        <p:grpSpPr>
          <a:xfrm>
            <a:off x="24185119" y="7606522"/>
            <a:ext cx="4626513" cy="6813361"/>
            <a:chOff x="9501144" y="17908003"/>
            <a:chExt cx="5196924" cy="765339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9DE8052-26BA-AF9D-06BD-6154726E3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01144" y="17947878"/>
              <a:ext cx="5005829" cy="7613517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07AB8FD-4B36-CD28-FE19-635968EA2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07739" y="19958426"/>
              <a:ext cx="1156275" cy="840996"/>
            </a:xfrm>
            <a:prstGeom prst="straightConnector1">
              <a:avLst/>
            </a:prstGeom>
            <a:noFill/>
            <a:ln w="50800" cap="flat" cmpd="sng" algn="ctr">
              <a:solidFill>
                <a:srgbClr val="D9C826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A93B70F-0054-2303-CE0E-232EA24956DB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707" y="18720622"/>
              <a:ext cx="0" cy="1054548"/>
            </a:xfrm>
            <a:prstGeom prst="straightConnector1">
              <a:avLst/>
            </a:prstGeom>
            <a:noFill/>
            <a:ln w="50800" cap="flat" cmpd="sng" algn="ctr">
              <a:solidFill>
                <a:srgbClr val="007FA4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1E5C40-4A84-330E-A899-6BD8DD30E4EC}"/>
                </a:ext>
              </a:extLst>
            </p:cNvPr>
            <p:cNvSpPr txBox="1"/>
            <p:nvPr/>
          </p:nvSpPr>
          <p:spPr>
            <a:xfrm>
              <a:off x="12349649" y="17908003"/>
              <a:ext cx="9120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4400" dirty="0">
                  <a:ln w="0"/>
                  <a:solidFill>
                    <a:srgbClr val="007FA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/>
                </a:rPr>
                <a:t>e-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55598-2B97-A95B-E2CE-B8367B9128F1}"/>
                </a:ext>
              </a:extLst>
            </p:cNvPr>
            <p:cNvSpPr txBox="1"/>
            <p:nvPr/>
          </p:nvSpPr>
          <p:spPr>
            <a:xfrm>
              <a:off x="13261719" y="19159364"/>
              <a:ext cx="14363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4400" dirty="0">
                  <a:ln w="0"/>
                  <a:solidFill>
                    <a:srgbClr val="D9C82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/>
                </a:rPr>
                <a:t>Ga+</a:t>
              </a:r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8809EC7-5399-D965-50EF-31E61194CB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410" y="10366708"/>
            <a:ext cx="6973226" cy="596517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B242A6C-40BE-7F91-6D93-447B1BF128DC}"/>
              </a:ext>
            </a:extLst>
          </p:cNvPr>
          <p:cNvGrpSpPr/>
          <p:nvPr/>
        </p:nvGrpSpPr>
        <p:grpSpPr>
          <a:xfrm>
            <a:off x="9024595" y="9879953"/>
            <a:ext cx="5817286" cy="13949825"/>
            <a:chOff x="8229974" y="12755512"/>
            <a:chExt cx="6477000" cy="155318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5B166D-9324-347C-A99A-51538C4FE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29974" y="12755512"/>
              <a:ext cx="6477000" cy="34861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75D2E9-52ED-33F4-58C2-385706F7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22712" y="15754453"/>
              <a:ext cx="6324600" cy="32480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1269434-D309-B7F7-F31F-3DBF1EAB6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9986" y="18754687"/>
              <a:ext cx="6276975" cy="485775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B2DCA9C-E2BA-17CB-D5DA-C8A28B0C2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54133" y="23515304"/>
              <a:ext cx="6124575" cy="4772025"/>
            </a:xfrm>
            <a:prstGeom prst="rect">
              <a:avLst/>
            </a:prstGeom>
          </p:spPr>
        </p:pic>
      </p:grp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BF2BC8EA-7D42-0DB2-5DAD-EB2C0D15BF1A}"/>
              </a:ext>
            </a:extLst>
          </p:cNvPr>
          <p:cNvSpPr txBox="1">
            <a:spLocks/>
          </p:cNvSpPr>
          <p:nvPr/>
        </p:nvSpPr>
        <p:spPr>
          <a:xfrm>
            <a:off x="8761734" y="23649814"/>
            <a:ext cx="6593448" cy="1230914"/>
          </a:xfrm>
          <a:prstGeom prst="rect">
            <a:avLst/>
          </a:prstGeom>
          <a:noFill/>
        </p:spPr>
        <p:txBody>
          <a:bodyPr vert="horz" lIns="0" tIns="308967" rIns="308967" bIns="308967"/>
          <a:lstStyle>
            <a:lvl1pPr marL="0" indent="0" algn="l" defTabSz="514944" rtl="0" eaLnBrk="1" latinLnBrk="0" hangingPunct="1">
              <a:spcBef>
                <a:spcPct val="20000"/>
              </a:spcBef>
              <a:buFontTx/>
              <a:buNone/>
              <a:defRPr sz="24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1pPr>
            <a:lvl2pPr marL="514944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2pPr>
            <a:lvl3pPr marL="1029889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3pPr>
            <a:lvl4pPr marL="1544833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4pPr>
            <a:lvl5pPr marL="2059777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5pPr>
            <a:lvl6pPr marL="2832194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138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083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027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Figure 2: The mechanism which generates Sn-deficient regions during the vapor-diffusion coating process.</a:t>
            </a:r>
            <a:r>
              <a:rPr lang="en-US" baseline="30000" dirty="0"/>
              <a:t>1</a:t>
            </a: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844A5A39-8009-7FC6-74A0-8753A654CEAC}"/>
              </a:ext>
            </a:extLst>
          </p:cNvPr>
          <p:cNvSpPr txBox="1">
            <a:spLocks/>
          </p:cNvSpPr>
          <p:nvPr/>
        </p:nvSpPr>
        <p:spPr>
          <a:xfrm>
            <a:off x="29370891" y="20929983"/>
            <a:ext cx="13030200" cy="6552817"/>
          </a:xfrm>
          <a:prstGeom prst="rect">
            <a:avLst/>
          </a:prstGeom>
        </p:spPr>
        <p:txBody>
          <a:bodyPr vert="horz" lIns="102989" tIns="51494" rIns="102989" bIns="51494"/>
          <a:lstStyle>
            <a:lvl1pPr marL="0" indent="0" algn="l" defTabSz="514944" rtl="0" eaLnBrk="1" latinLnBrk="0" hangingPunct="1">
              <a:spcBef>
                <a:spcPct val="20000"/>
              </a:spcBef>
              <a:buFontTx/>
              <a:buNone/>
              <a:defRPr sz="4000" kern="1200" baseline="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lvl1pPr>
            <a:lvl2pPr marL="514944" indent="0" algn="l" defTabSz="514944" rtl="0" eaLnBrk="1" latinLnBrk="0" hangingPunct="1">
              <a:spcBef>
                <a:spcPct val="20000"/>
              </a:spcBef>
              <a:buFontTx/>
              <a:buNone/>
              <a:defRPr sz="4500" kern="1200" baseline="0">
                <a:solidFill>
                  <a:schemeClr val="tx1"/>
                </a:solidFill>
                <a:latin typeface=""/>
                <a:ea typeface="+mn-ea"/>
                <a:cs typeface="+mn-cs"/>
              </a:defRPr>
            </a:lvl2pPr>
            <a:lvl3pPr marL="1029889" indent="0" algn="l" defTabSz="514944" rtl="0" eaLnBrk="1" latinLnBrk="0" hangingPunct="1">
              <a:spcBef>
                <a:spcPct val="20000"/>
              </a:spcBef>
              <a:buFontTx/>
              <a:buNone/>
              <a:defRPr sz="4500" kern="1200" baseline="0">
                <a:solidFill>
                  <a:schemeClr val="tx1"/>
                </a:solidFill>
                <a:latin typeface=""/>
                <a:ea typeface="+mn-ea"/>
                <a:cs typeface="+mn-cs"/>
              </a:defRPr>
            </a:lvl3pPr>
            <a:lvl4pPr marL="1544833" indent="0" algn="l" defTabSz="514944" rtl="0" eaLnBrk="1" latinLnBrk="0" hangingPunct="1">
              <a:spcBef>
                <a:spcPct val="20000"/>
              </a:spcBef>
              <a:buFontTx/>
              <a:buNone/>
              <a:defRPr sz="4500" kern="1200" baseline="0">
                <a:solidFill>
                  <a:schemeClr val="tx1"/>
                </a:solidFill>
                <a:latin typeface=""/>
                <a:ea typeface="+mn-ea"/>
                <a:cs typeface="+mn-cs"/>
              </a:defRPr>
            </a:lvl4pPr>
            <a:lvl5pPr marL="2059777" indent="0" algn="l" defTabSz="514944" rtl="0" eaLnBrk="1" latinLnBrk="0" hangingPunct="1">
              <a:spcBef>
                <a:spcPct val="20000"/>
              </a:spcBef>
              <a:buFontTx/>
              <a:buNone/>
              <a:defRPr sz="4500" kern="1200" baseline="0">
                <a:solidFill>
                  <a:schemeClr val="tx1"/>
                </a:solidFill>
                <a:latin typeface=""/>
                <a:ea typeface="+mn-ea"/>
                <a:cs typeface="+mn-cs"/>
              </a:defRPr>
            </a:lvl5pPr>
            <a:lvl6pPr marL="2832194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138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083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027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en-US" dirty="0"/>
              <a:t>In this study we use 3D EDS and EBSD methods to image the distribution of Sn-depleted regions in Nb</a:t>
            </a:r>
            <a:r>
              <a:rPr lang="en-US" baseline="-25000" dirty="0"/>
              <a:t>3</a:t>
            </a:r>
            <a:r>
              <a:rPr lang="en-US" dirty="0"/>
              <a:t>Sn films and correlate their position with grains and grain boundaries.</a:t>
            </a:r>
          </a:p>
          <a:p>
            <a:pPr marL="571500" indent="-571500" algn="just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find several areas where the film is thin or Sn deficient, which could contribute to poor cavity performance.</a:t>
            </a:r>
          </a:p>
          <a:p>
            <a:pPr marL="571500" indent="-571500" algn="just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EBSD measurements indicate that the Sn deficient regions are located within the Nb</a:t>
            </a:r>
            <a:r>
              <a:rPr lang="en-US" baseline="-25000" dirty="0"/>
              <a:t>3</a:t>
            </a:r>
            <a:r>
              <a:rPr lang="en-US" dirty="0"/>
              <a:t>Sn grains as is predicted by our Nb</a:t>
            </a:r>
            <a:r>
              <a:rPr lang="en-US" baseline="-25000" dirty="0"/>
              <a:t>3</a:t>
            </a:r>
            <a:r>
              <a:rPr lang="en-US" dirty="0"/>
              <a:t>Sn nucleation model.</a:t>
            </a:r>
          </a:p>
          <a:p>
            <a:pPr marL="571500" indent="-571500" algn="just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243D149E-6851-9D8D-95E5-7DF2E0EE28CE}"/>
              </a:ext>
            </a:extLst>
          </p:cNvPr>
          <p:cNvSpPr txBox="1">
            <a:spLocks/>
          </p:cNvSpPr>
          <p:nvPr/>
        </p:nvSpPr>
        <p:spPr>
          <a:xfrm>
            <a:off x="29331544" y="19805820"/>
            <a:ext cx="13030200" cy="1103464"/>
          </a:xfrm>
          <a:prstGeom prst="rect">
            <a:avLst/>
          </a:prstGeom>
        </p:spPr>
        <p:txBody>
          <a:bodyPr vert="horz" lIns="102989" tIns="51494" rIns="102989" bIns="51494" anchor="ctr" anchorCtr="0"/>
          <a:lstStyle>
            <a:lvl1pPr marL="0" indent="0" algn="l" defTabSz="514944" rtl="0" eaLnBrk="1" latinLnBrk="0" hangingPunct="1">
              <a:spcBef>
                <a:spcPct val="20000"/>
              </a:spcBef>
              <a:buFontTx/>
              <a:buNone/>
              <a:defRPr sz="50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1pPr>
            <a:lvl2pPr marL="0" indent="0" algn="l" defTabSz="514944" rtl="0" eaLnBrk="1" latinLnBrk="0" hangingPunct="1">
              <a:spcBef>
                <a:spcPct val="20000"/>
              </a:spcBef>
              <a:buFontTx/>
              <a:buNone/>
              <a:defRPr sz="4500" b="0" i="0" kern="1200" baseline="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lvl2pPr>
            <a:lvl3pPr marL="0" indent="0" algn="l" defTabSz="514944" rtl="0" eaLnBrk="1" latinLnBrk="0" hangingPunct="1">
              <a:spcBef>
                <a:spcPct val="20000"/>
              </a:spcBef>
              <a:buFontTx/>
              <a:buNone/>
              <a:defRPr sz="68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3pPr>
            <a:lvl4pPr marL="0" indent="0" algn="l" defTabSz="514944" rtl="0" eaLnBrk="1" latinLnBrk="0" hangingPunct="1">
              <a:spcBef>
                <a:spcPct val="20000"/>
              </a:spcBef>
              <a:buFontTx/>
              <a:buNone/>
              <a:defRPr sz="68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4pPr>
            <a:lvl5pPr marL="0" indent="0" algn="l" defTabSz="514944" rtl="0" eaLnBrk="1" latinLnBrk="0" hangingPunct="1">
              <a:spcBef>
                <a:spcPct val="20000"/>
              </a:spcBef>
              <a:buFontTx/>
              <a:buNone/>
              <a:defRPr sz="68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5pPr>
            <a:lvl6pPr marL="2832194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138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083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027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Conclusion</a:t>
            </a:r>
          </a:p>
        </p:txBody>
      </p:sp>
      <p:pic>
        <p:nvPicPr>
          <p:cNvPr id="57" name="Picture Placeholder 56" descr="Chart&#10;&#10;Description automatically generated">
            <a:extLst>
              <a:ext uri="{FF2B5EF4-FFF2-40B4-BE49-F238E27FC236}">
                <a16:creationId xmlns:a16="http://schemas.microsoft.com/office/drawing/2014/main" id="{6952AA2B-07BA-8F03-826E-59250E3A575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12"/>
          <a:srcRect l="484" r="-1292"/>
          <a:stretch/>
        </p:blipFill>
        <p:spPr>
          <a:xfrm>
            <a:off x="15206750" y="20786887"/>
            <a:ext cx="8222672" cy="4033690"/>
          </a:xfrm>
        </p:spPr>
      </p:pic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B3184BC1-A4DD-2A87-7426-AF5037C33B9F}"/>
              </a:ext>
            </a:extLst>
          </p:cNvPr>
          <p:cNvSpPr txBox="1">
            <a:spLocks/>
          </p:cNvSpPr>
          <p:nvPr/>
        </p:nvSpPr>
        <p:spPr>
          <a:xfrm>
            <a:off x="15574914" y="24518700"/>
            <a:ext cx="8009085" cy="2062226"/>
          </a:xfrm>
          <a:prstGeom prst="rect">
            <a:avLst/>
          </a:prstGeom>
          <a:noFill/>
        </p:spPr>
        <p:txBody>
          <a:bodyPr vert="horz" lIns="0" tIns="308967" rIns="308967" bIns="308967"/>
          <a:lstStyle>
            <a:lvl1pPr marL="0" indent="0" algn="l" defTabSz="514944" rtl="0" eaLnBrk="1" latinLnBrk="0" hangingPunct="1">
              <a:spcBef>
                <a:spcPct val="20000"/>
              </a:spcBef>
              <a:buFontTx/>
              <a:buNone/>
              <a:defRPr sz="24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1pPr>
            <a:lvl2pPr marL="514944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2pPr>
            <a:lvl3pPr marL="1029889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3pPr>
            <a:lvl4pPr marL="1544833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4pPr>
            <a:lvl5pPr marL="2059777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5pPr>
            <a:lvl6pPr marL="2832194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138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083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027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en-US" dirty="0"/>
              <a:t>Figure 5: The orientation of the sample, ion-beam, and electron-beam during a FIB tomography measurement. A thin region of the film and a Sn-deficient region have been indicated by a red circle.</a:t>
            </a:r>
          </a:p>
          <a:p>
            <a:pPr algn="just"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BD26F7E7-4731-D179-4957-F87FC6D733B3}"/>
              </a:ext>
            </a:extLst>
          </p:cNvPr>
          <p:cNvSpPr txBox="1">
            <a:spLocks/>
          </p:cNvSpPr>
          <p:nvPr/>
        </p:nvSpPr>
        <p:spPr>
          <a:xfrm>
            <a:off x="23876228" y="16341206"/>
            <a:ext cx="5170659" cy="9825980"/>
          </a:xfrm>
          <a:prstGeom prst="rect">
            <a:avLst/>
          </a:prstGeom>
        </p:spPr>
        <p:txBody>
          <a:bodyPr vert="horz" lIns="102989" tIns="51494" rIns="102989" bIns="51494"/>
          <a:lstStyle>
            <a:lvl1pPr marL="0" indent="0" algn="l" defTabSz="514944" rtl="0" eaLnBrk="1" latinLnBrk="0" hangingPunct="1">
              <a:spcBef>
                <a:spcPct val="20000"/>
              </a:spcBef>
              <a:buFontTx/>
              <a:buNone/>
              <a:defRPr sz="4000" kern="1200" baseline="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lvl1pPr>
            <a:lvl2pPr marL="514944" indent="0" algn="l" defTabSz="514944" rtl="0" eaLnBrk="1" latinLnBrk="0" hangingPunct="1">
              <a:spcBef>
                <a:spcPct val="20000"/>
              </a:spcBef>
              <a:buFontTx/>
              <a:buNone/>
              <a:defRPr sz="4500" kern="1200" baseline="0">
                <a:solidFill>
                  <a:schemeClr val="tx1"/>
                </a:solidFill>
                <a:latin typeface=""/>
                <a:ea typeface="+mn-ea"/>
                <a:cs typeface="+mn-cs"/>
              </a:defRPr>
            </a:lvl2pPr>
            <a:lvl3pPr marL="1029889" indent="0" algn="l" defTabSz="514944" rtl="0" eaLnBrk="1" latinLnBrk="0" hangingPunct="1">
              <a:spcBef>
                <a:spcPct val="20000"/>
              </a:spcBef>
              <a:buFontTx/>
              <a:buNone/>
              <a:defRPr sz="4500" kern="1200" baseline="0">
                <a:solidFill>
                  <a:schemeClr val="tx1"/>
                </a:solidFill>
                <a:latin typeface=""/>
                <a:ea typeface="+mn-ea"/>
                <a:cs typeface="+mn-cs"/>
              </a:defRPr>
            </a:lvl3pPr>
            <a:lvl4pPr marL="1544833" indent="0" algn="l" defTabSz="514944" rtl="0" eaLnBrk="1" latinLnBrk="0" hangingPunct="1">
              <a:spcBef>
                <a:spcPct val="20000"/>
              </a:spcBef>
              <a:buFontTx/>
              <a:buNone/>
              <a:defRPr sz="4500" kern="1200" baseline="0">
                <a:solidFill>
                  <a:schemeClr val="tx1"/>
                </a:solidFill>
                <a:latin typeface=""/>
                <a:ea typeface="+mn-ea"/>
                <a:cs typeface="+mn-cs"/>
              </a:defRPr>
            </a:lvl4pPr>
            <a:lvl5pPr marL="2059777" indent="0" algn="l" defTabSz="514944" rtl="0" eaLnBrk="1" latinLnBrk="0" hangingPunct="1">
              <a:spcBef>
                <a:spcPct val="20000"/>
              </a:spcBef>
              <a:buFontTx/>
              <a:buNone/>
              <a:defRPr sz="4500" kern="1200" baseline="0">
                <a:solidFill>
                  <a:schemeClr val="tx1"/>
                </a:solidFill>
                <a:latin typeface=""/>
                <a:ea typeface="+mn-ea"/>
                <a:cs typeface="+mn-cs"/>
              </a:defRPr>
            </a:lvl5pPr>
            <a:lvl6pPr marL="2832194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138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083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027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64" name="Text Placeholder 22">
            <a:extLst>
              <a:ext uri="{FF2B5EF4-FFF2-40B4-BE49-F238E27FC236}">
                <a16:creationId xmlns:a16="http://schemas.microsoft.com/office/drawing/2014/main" id="{413CDC55-7623-42E5-17AD-48315CC6BD68}"/>
              </a:ext>
            </a:extLst>
          </p:cNvPr>
          <p:cNvSpPr txBox="1">
            <a:spLocks/>
          </p:cNvSpPr>
          <p:nvPr/>
        </p:nvSpPr>
        <p:spPr>
          <a:xfrm>
            <a:off x="1296422" y="33806157"/>
            <a:ext cx="13127107" cy="1504941"/>
          </a:xfrm>
          <a:prstGeom prst="rect">
            <a:avLst/>
          </a:prstGeom>
          <a:noFill/>
        </p:spPr>
        <p:txBody>
          <a:bodyPr vert="horz" lIns="0" tIns="308967" rIns="308967" bIns="308967"/>
          <a:lstStyle>
            <a:lvl1pPr marL="0" indent="0" algn="l" defTabSz="514944" rtl="0" eaLnBrk="1" latinLnBrk="0" hangingPunct="1">
              <a:spcBef>
                <a:spcPct val="20000"/>
              </a:spcBef>
              <a:buFontTx/>
              <a:buNone/>
              <a:defRPr sz="24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1pPr>
            <a:lvl2pPr marL="514944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2pPr>
            <a:lvl3pPr marL="1029889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3pPr>
            <a:lvl4pPr marL="1544833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4pPr>
            <a:lvl5pPr marL="2059777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5pPr>
            <a:lvl6pPr marL="2832194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138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083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027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Figure 3: The boundaries of the Nb</a:t>
            </a:r>
            <a:r>
              <a:rPr lang="en-US" baseline="-25000" dirty="0"/>
              <a:t>3</a:t>
            </a:r>
            <a:r>
              <a:rPr lang="en-US" dirty="0"/>
              <a:t>Sn film calculated from the 3-D Sn X-ray count distribution. The threshold value for the iso-surface was chosen as 1.5x10</a:t>
            </a:r>
            <a:r>
              <a:rPr lang="en-US" baseline="30000" dirty="0"/>
              <a:t>6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id="{4F852D52-E9C5-C008-82A6-97BC98B0320E}"/>
              </a:ext>
            </a:extLst>
          </p:cNvPr>
          <p:cNvSpPr txBox="1">
            <a:spLocks/>
          </p:cNvSpPr>
          <p:nvPr/>
        </p:nvSpPr>
        <p:spPr>
          <a:xfrm>
            <a:off x="15663151" y="33703166"/>
            <a:ext cx="13030200" cy="896194"/>
          </a:xfrm>
          <a:prstGeom prst="rect">
            <a:avLst/>
          </a:prstGeom>
          <a:noFill/>
        </p:spPr>
        <p:txBody>
          <a:bodyPr vert="horz" lIns="0" tIns="308967" rIns="308967" bIns="308967"/>
          <a:lstStyle>
            <a:lvl1pPr marL="0" indent="0" algn="l" defTabSz="514944" rtl="0" eaLnBrk="1" latinLnBrk="0" hangingPunct="1">
              <a:spcBef>
                <a:spcPct val="20000"/>
              </a:spcBef>
              <a:buFontTx/>
              <a:buNone/>
              <a:defRPr sz="24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1pPr>
            <a:lvl2pPr marL="514944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2pPr>
            <a:lvl3pPr marL="1029889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3pPr>
            <a:lvl4pPr marL="1544833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4pPr>
            <a:lvl5pPr marL="2059777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5pPr>
            <a:lvl6pPr marL="2832194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138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083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027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Figure 6: Volume rendering of the 3-dimensional Sn X-ray count data.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66" name="Picture Placeholder 41" descr="Diagram&#10;&#10;Description automatically generated">
            <a:extLst>
              <a:ext uri="{FF2B5EF4-FFF2-40B4-BE49-F238E27FC236}">
                <a16:creationId xmlns:a16="http://schemas.microsoft.com/office/drawing/2014/main" id="{FDB7A94A-72E4-9214-1F4F-E9362D557FA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380" t="6968" r="129" b="20640"/>
          <a:stretch/>
        </p:blipFill>
        <p:spPr>
          <a:xfrm>
            <a:off x="-222209" y="26662790"/>
            <a:ext cx="15107675" cy="6757599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15452088" y="7446777"/>
            <a:ext cx="8222673" cy="3131069"/>
          </a:xfrm>
        </p:spPr>
        <p:txBody>
          <a:bodyPr/>
          <a:lstStyle/>
          <a:p>
            <a:pPr lvl="0" algn="just"/>
            <a:r>
              <a:rPr lang="en-US" dirty="0"/>
              <a:t>Combined focused ion beam and electron beam instrument at FNAL allows for 3D characterization of Nb</a:t>
            </a:r>
            <a:r>
              <a:rPr lang="en-US" baseline="-25000" dirty="0"/>
              <a:t>3</a:t>
            </a:r>
            <a:r>
              <a:rPr lang="en-US" dirty="0"/>
              <a:t>Sn films.</a:t>
            </a:r>
          </a:p>
          <a:p>
            <a:pPr algn="just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42E9816-98DA-8DA7-645E-5252E5A0A8CC}"/>
              </a:ext>
            </a:extLst>
          </p:cNvPr>
          <p:cNvSpPr/>
          <p:nvPr/>
        </p:nvSpPr>
        <p:spPr>
          <a:xfrm>
            <a:off x="22128179" y="14694077"/>
            <a:ext cx="1455821" cy="14558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F606332-28D1-E37B-0693-6A6ED5F3E744}"/>
              </a:ext>
            </a:extLst>
          </p:cNvPr>
          <p:cNvSpPr/>
          <p:nvPr/>
        </p:nvSpPr>
        <p:spPr>
          <a:xfrm>
            <a:off x="20163021" y="11027337"/>
            <a:ext cx="1455821" cy="14558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6C5009-2F0B-8CD3-61E6-1D3BC9C3DD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063960" y="6900314"/>
            <a:ext cx="8291018" cy="12143498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1CF6AB3-0925-D96D-C7F6-B2EA6C1AC4D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9568205" y="7036573"/>
            <a:ext cx="5147403" cy="12007239"/>
          </a:xfrm>
        </p:spPr>
        <p:txBody>
          <a:bodyPr/>
          <a:lstStyle/>
          <a:p>
            <a:r>
              <a:rPr lang="en-US" dirty="0"/>
              <a:t>Combining EDS measurements with EBSD gives a clearer picture.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Thin regions form between grain boundaries.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Sn deficient regions form within the grains.</a:t>
            </a:r>
          </a:p>
          <a:p>
            <a:r>
              <a:rPr lang="en-US" dirty="0"/>
              <a:t>This suggests that our model of Sn deficient region formation is correct.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1EFF53D-7194-4337-0734-0B57CA52326A}"/>
              </a:ext>
            </a:extLst>
          </p:cNvPr>
          <p:cNvSpPr txBox="1">
            <a:spLocks/>
          </p:cNvSpPr>
          <p:nvPr/>
        </p:nvSpPr>
        <p:spPr>
          <a:xfrm>
            <a:off x="29568205" y="5942864"/>
            <a:ext cx="13030200" cy="1103464"/>
          </a:xfrm>
          <a:prstGeom prst="rect">
            <a:avLst/>
          </a:prstGeom>
        </p:spPr>
        <p:txBody>
          <a:bodyPr vert="horz" lIns="102989" tIns="51494" rIns="102989" bIns="51494" anchor="ctr" anchorCtr="0"/>
          <a:lstStyle>
            <a:lvl1pPr marL="0" indent="0" algn="l" defTabSz="514944" rtl="0" eaLnBrk="1" latinLnBrk="0" hangingPunct="1">
              <a:spcBef>
                <a:spcPct val="20000"/>
              </a:spcBef>
              <a:buFontTx/>
              <a:buNone/>
              <a:defRPr sz="50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1pPr>
            <a:lvl2pPr marL="0" indent="0" algn="l" defTabSz="514944" rtl="0" eaLnBrk="1" latinLnBrk="0" hangingPunct="1">
              <a:spcBef>
                <a:spcPct val="20000"/>
              </a:spcBef>
              <a:buFontTx/>
              <a:buNone/>
              <a:defRPr sz="4500" b="0" i="0" kern="1200" baseline="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lvl2pPr>
            <a:lvl3pPr marL="0" indent="0" algn="l" defTabSz="514944" rtl="0" eaLnBrk="1" latinLnBrk="0" hangingPunct="1">
              <a:spcBef>
                <a:spcPct val="20000"/>
              </a:spcBef>
              <a:buFontTx/>
              <a:buNone/>
              <a:defRPr sz="68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3pPr>
            <a:lvl4pPr marL="0" indent="0" algn="l" defTabSz="514944" rtl="0" eaLnBrk="1" latinLnBrk="0" hangingPunct="1">
              <a:spcBef>
                <a:spcPct val="20000"/>
              </a:spcBef>
              <a:buFontTx/>
              <a:buNone/>
              <a:defRPr sz="68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4pPr>
            <a:lvl5pPr marL="0" indent="0" algn="l" defTabSz="514944" rtl="0" eaLnBrk="1" latinLnBrk="0" hangingPunct="1">
              <a:spcBef>
                <a:spcPct val="20000"/>
              </a:spcBef>
              <a:buFontTx/>
              <a:buNone/>
              <a:defRPr sz="68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5pPr>
            <a:lvl6pPr marL="2832194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138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083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027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Combined EDS and EBSD Measurements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6430FB13-001F-F349-449D-CB3CB015B154}"/>
              </a:ext>
            </a:extLst>
          </p:cNvPr>
          <p:cNvSpPr txBox="1">
            <a:spLocks/>
          </p:cNvSpPr>
          <p:nvPr/>
        </p:nvSpPr>
        <p:spPr>
          <a:xfrm>
            <a:off x="35472181" y="18599933"/>
            <a:ext cx="7882797" cy="2186953"/>
          </a:xfrm>
          <a:prstGeom prst="rect">
            <a:avLst/>
          </a:prstGeom>
          <a:noFill/>
        </p:spPr>
        <p:txBody>
          <a:bodyPr vert="horz" lIns="0" tIns="308967" rIns="308967" bIns="308967"/>
          <a:lstStyle>
            <a:lvl1pPr marL="0" indent="0" algn="l" defTabSz="514944" rtl="0" eaLnBrk="1" latinLnBrk="0" hangingPunct="1">
              <a:spcBef>
                <a:spcPct val="20000"/>
              </a:spcBef>
              <a:buFontTx/>
              <a:buNone/>
              <a:defRPr sz="24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1pPr>
            <a:lvl2pPr marL="514944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2pPr>
            <a:lvl3pPr marL="1029889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3pPr>
            <a:lvl4pPr marL="1544833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4pPr>
            <a:lvl5pPr marL="2059777" indent="0" algn="l" defTabSz="514944" rtl="0" eaLnBrk="1" latinLnBrk="0" hangingPunct="1">
              <a:spcBef>
                <a:spcPct val="20000"/>
              </a:spcBef>
              <a:buFontTx/>
              <a:buNone/>
              <a:defRPr sz="2700" b="1" i="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5pPr>
            <a:lvl6pPr marL="2832194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138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083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027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en-US" dirty="0"/>
              <a:t>Figure 7: Simultaneous measurement of grain orientation and Sn content of a Nb</a:t>
            </a:r>
            <a:r>
              <a:rPr lang="en-US" baseline="-25000" dirty="0"/>
              <a:t>3</a:t>
            </a:r>
            <a:r>
              <a:rPr lang="en-US" dirty="0"/>
              <a:t>Sn film. 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A81B52E-C60C-437D-8702-63CF0072AC6E}"/>
              </a:ext>
            </a:extLst>
          </p:cNvPr>
          <p:cNvSpPr txBox="1">
            <a:spLocks/>
          </p:cNvSpPr>
          <p:nvPr/>
        </p:nvSpPr>
        <p:spPr>
          <a:xfrm>
            <a:off x="23315877" y="16341206"/>
            <a:ext cx="5893444" cy="9599835"/>
          </a:xfrm>
          <a:prstGeom prst="rect">
            <a:avLst/>
          </a:prstGeom>
        </p:spPr>
        <p:txBody>
          <a:bodyPr vert="horz" lIns="102989" tIns="51494" rIns="102989" bIns="51494"/>
          <a:lstStyle>
            <a:lvl1pPr marL="0" indent="0" algn="l" defTabSz="514944" rtl="0" eaLnBrk="1" latinLnBrk="0" hangingPunct="1">
              <a:spcBef>
                <a:spcPct val="20000"/>
              </a:spcBef>
              <a:buFontTx/>
              <a:buNone/>
              <a:defRPr sz="4000" kern="1200" baseline="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lvl1pPr>
            <a:lvl2pPr marL="514944" indent="0" algn="l" defTabSz="514944" rtl="0" eaLnBrk="1" latinLnBrk="0" hangingPunct="1">
              <a:spcBef>
                <a:spcPct val="20000"/>
              </a:spcBef>
              <a:buFontTx/>
              <a:buNone/>
              <a:defRPr sz="4500" kern="1200" baseline="0">
                <a:solidFill>
                  <a:schemeClr val="tx1"/>
                </a:solidFill>
                <a:latin typeface=""/>
                <a:ea typeface="+mn-ea"/>
                <a:cs typeface="+mn-cs"/>
              </a:defRPr>
            </a:lvl2pPr>
            <a:lvl3pPr marL="1029889" indent="0" algn="l" defTabSz="514944" rtl="0" eaLnBrk="1" latinLnBrk="0" hangingPunct="1">
              <a:spcBef>
                <a:spcPct val="20000"/>
              </a:spcBef>
              <a:buFontTx/>
              <a:buNone/>
              <a:defRPr sz="4500" kern="1200" baseline="0">
                <a:solidFill>
                  <a:schemeClr val="tx1"/>
                </a:solidFill>
                <a:latin typeface=""/>
                <a:ea typeface="+mn-ea"/>
                <a:cs typeface="+mn-cs"/>
              </a:defRPr>
            </a:lvl3pPr>
            <a:lvl4pPr marL="1544833" indent="0" algn="l" defTabSz="514944" rtl="0" eaLnBrk="1" latinLnBrk="0" hangingPunct="1">
              <a:spcBef>
                <a:spcPct val="20000"/>
              </a:spcBef>
              <a:buFontTx/>
              <a:buNone/>
              <a:defRPr sz="4500" kern="1200" baseline="0">
                <a:solidFill>
                  <a:schemeClr val="tx1"/>
                </a:solidFill>
                <a:latin typeface=""/>
                <a:ea typeface="+mn-ea"/>
                <a:cs typeface="+mn-cs"/>
              </a:defRPr>
            </a:lvl4pPr>
            <a:lvl5pPr marL="2059777" indent="0" algn="l" defTabSz="514944" rtl="0" eaLnBrk="1" latinLnBrk="0" hangingPunct="1">
              <a:spcBef>
                <a:spcPct val="20000"/>
              </a:spcBef>
              <a:buFontTx/>
              <a:buNone/>
              <a:defRPr sz="4500" kern="1200" baseline="0">
                <a:solidFill>
                  <a:schemeClr val="tx1"/>
                </a:solidFill>
                <a:latin typeface=""/>
                <a:ea typeface="+mn-ea"/>
                <a:cs typeface="+mn-cs"/>
              </a:defRPr>
            </a:lvl5pPr>
            <a:lvl6pPr marL="2832194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138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083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027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Sn deficient regions found throughout the film.</a:t>
            </a:r>
          </a:p>
          <a:p>
            <a:pPr marL="571500" indent="-5715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Film fails to grow in some regions leading to thin areas.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EF7B1F95-0E63-F3B4-DF06-72BD5610A20F}"/>
              </a:ext>
            </a:extLst>
          </p:cNvPr>
          <p:cNvSpPr txBox="1">
            <a:spLocks/>
          </p:cNvSpPr>
          <p:nvPr/>
        </p:nvSpPr>
        <p:spPr>
          <a:xfrm>
            <a:off x="29243056" y="27418854"/>
            <a:ext cx="13030200" cy="1103464"/>
          </a:xfrm>
          <a:prstGeom prst="rect">
            <a:avLst/>
          </a:prstGeom>
        </p:spPr>
        <p:txBody>
          <a:bodyPr vert="horz" lIns="102989" tIns="51494" rIns="102989" bIns="51494" anchor="ctr" anchorCtr="0"/>
          <a:lstStyle>
            <a:lvl1pPr marL="0" indent="0" algn="l" defTabSz="514944" rtl="0" eaLnBrk="1" latinLnBrk="0" hangingPunct="1">
              <a:spcBef>
                <a:spcPct val="20000"/>
              </a:spcBef>
              <a:buFontTx/>
              <a:buNone/>
              <a:defRPr sz="50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1pPr>
            <a:lvl2pPr marL="0" indent="0" algn="l" defTabSz="514944" rtl="0" eaLnBrk="1" latinLnBrk="0" hangingPunct="1">
              <a:spcBef>
                <a:spcPct val="20000"/>
              </a:spcBef>
              <a:buFontTx/>
              <a:buNone/>
              <a:defRPr sz="4500" b="0" i="0" kern="1200" baseline="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lvl2pPr>
            <a:lvl3pPr marL="0" indent="0" algn="l" defTabSz="514944" rtl="0" eaLnBrk="1" latinLnBrk="0" hangingPunct="1">
              <a:spcBef>
                <a:spcPct val="20000"/>
              </a:spcBef>
              <a:buFontTx/>
              <a:buNone/>
              <a:defRPr sz="68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3pPr>
            <a:lvl4pPr marL="0" indent="0" algn="l" defTabSz="514944" rtl="0" eaLnBrk="1" latinLnBrk="0" hangingPunct="1">
              <a:spcBef>
                <a:spcPct val="20000"/>
              </a:spcBef>
              <a:buFontTx/>
              <a:buNone/>
              <a:defRPr sz="68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4pPr>
            <a:lvl5pPr marL="0" indent="0" algn="l" defTabSz="514944" rtl="0" eaLnBrk="1" latinLnBrk="0" hangingPunct="1">
              <a:spcBef>
                <a:spcPct val="20000"/>
              </a:spcBef>
              <a:buFontTx/>
              <a:buNone/>
              <a:defRPr sz="68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5pPr>
            <a:lvl6pPr marL="2832194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138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083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027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Acknowledgement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1CF61D0A-B022-CD19-8140-4CB2A0CD839A}"/>
              </a:ext>
            </a:extLst>
          </p:cNvPr>
          <p:cNvSpPr txBox="1">
            <a:spLocks/>
          </p:cNvSpPr>
          <p:nvPr/>
        </p:nvSpPr>
        <p:spPr>
          <a:xfrm>
            <a:off x="29209321" y="28522319"/>
            <a:ext cx="13030200" cy="2658316"/>
          </a:xfrm>
          <a:prstGeom prst="rect">
            <a:avLst/>
          </a:prstGeom>
        </p:spPr>
        <p:txBody>
          <a:bodyPr vert="horz" lIns="102989" tIns="51494" rIns="102989" bIns="51494"/>
          <a:lstStyle>
            <a:lvl1pPr marL="0" indent="0" algn="l" defTabSz="514944" rtl="0" eaLnBrk="1" latinLnBrk="0" hangingPunct="1">
              <a:spcBef>
                <a:spcPct val="20000"/>
              </a:spcBef>
              <a:buFontTx/>
              <a:buNone/>
              <a:defRPr sz="4000" kern="1200" baseline="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lvl1pPr>
            <a:lvl2pPr marL="514944" indent="0" algn="l" defTabSz="514944" rtl="0" eaLnBrk="1" latinLnBrk="0" hangingPunct="1">
              <a:spcBef>
                <a:spcPct val="20000"/>
              </a:spcBef>
              <a:buFontTx/>
              <a:buNone/>
              <a:defRPr sz="4500" kern="1200" baseline="0">
                <a:solidFill>
                  <a:schemeClr val="tx1"/>
                </a:solidFill>
                <a:latin typeface=""/>
                <a:ea typeface="+mn-ea"/>
                <a:cs typeface="+mn-cs"/>
              </a:defRPr>
            </a:lvl2pPr>
            <a:lvl3pPr marL="1029889" indent="0" algn="l" defTabSz="514944" rtl="0" eaLnBrk="1" latinLnBrk="0" hangingPunct="1">
              <a:spcBef>
                <a:spcPct val="20000"/>
              </a:spcBef>
              <a:buFontTx/>
              <a:buNone/>
              <a:defRPr sz="4500" kern="1200" baseline="0">
                <a:solidFill>
                  <a:schemeClr val="tx1"/>
                </a:solidFill>
                <a:latin typeface=""/>
                <a:ea typeface="+mn-ea"/>
                <a:cs typeface="+mn-cs"/>
              </a:defRPr>
            </a:lvl3pPr>
            <a:lvl4pPr marL="1544833" indent="0" algn="l" defTabSz="514944" rtl="0" eaLnBrk="1" latinLnBrk="0" hangingPunct="1">
              <a:spcBef>
                <a:spcPct val="20000"/>
              </a:spcBef>
              <a:buFontTx/>
              <a:buNone/>
              <a:defRPr sz="4500" kern="1200" baseline="0">
                <a:solidFill>
                  <a:schemeClr val="tx1"/>
                </a:solidFill>
                <a:latin typeface=""/>
                <a:ea typeface="+mn-ea"/>
                <a:cs typeface="+mn-cs"/>
              </a:defRPr>
            </a:lvl4pPr>
            <a:lvl5pPr marL="2059777" indent="0" algn="l" defTabSz="514944" rtl="0" eaLnBrk="1" latinLnBrk="0" hangingPunct="1">
              <a:spcBef>
                <a:spcPct val="20000"/>
              </a:spcBef>
              <a:buFontTx/>
              <a:buNone/>
              <a:defRPr sz="4500" kern="1200" baseline="0">
                <a:solidFill>
                  <a:schemeClr val="tx1"/>
                </a:solidFill>
                <a:latin typeface=""/>
                <a:ea typeface="+mn-ea"/>
                <a:cs typeface="+mn-cs"/>
              </a:defRPr>
            </a:lvl5pPr>
            <a:lvl6pPr marL="2832194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138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083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027" indent="-257472" algn="l" defTabSz="514944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en-US" dirty="0"/>
              <a:t>This manuscript has been authored by Fermi Research Alliance, LLC under Contract No. DE-AC02-07CH11359 with the U.S. Department of Energy, Office of Science, Office of High Energy Physics.</a:t>
            </a:r>
          </a:p>
        </p:txBody>
      </p:sp>
    </p:spTree>
    <p:extLst>
      <p:ext uri="{BB962C8B-B14F-4D97-AF65-F5344CB8AC3E}">
        <p14:creationId xmlns:p14="http://schemas.microsoft.com/office/powerpoint/2010/main" val="1181991059"/>
      </p:ext>
    </p:extLst>
  </p:cSld>
  <p:clrMapOvr>
    <a:masterClrMapping/>
  </p:clrMapOvr>
</p:sld>
</file>

<file path=ppt/theme/theme1.xml><?xml version="1.0" encoding="utf-8"?>
<a:theme xmlns:a="http://schemas.openxmlformats.org/drawingml/2006/main" name="42x48_ScientistPoster_092215_Horizo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3" id="{B166D36A-3176-D74D-907A-DDDB50732357}" vid="{4F8DB8FB-527A-8F4C-BC47-A6CF7EEE55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FNAL_Scientific_Poster_42x48_HOR_Nov20 (1)</Template>
  <TotalTime>4682</TotalTime>
  <Words>451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42x48_ScientistPoster_092215_Horizontal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Viklund, Eric</dc:creator>
  <cp:lastModifiedBy>Eric A. Viklund</cp:lastModifiedBy>
  <cp:revision>22</cp:revision>
  <dcterms:created xsi:type="dcterms:W3CDTF">2022-09-28T15:51:19Z</dcterms:created>
  <dcterms:modified xsi:type="dcterms:W3CDTF">2024-07-30T22:48:50Z</dcterms:modified>
</cp:coreProperties>
</file>