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3"/>
  </p:notesMasterIdLst>
  <p:handoutMasterIdLst>
    <p:handoutMasterId r:id="rId34"/>
  </p:handoutMasterIdLst>
  <p:sldIdLst>
    <p:sldId id="355" r:id="rId7"/>
    <p:sldId id="373" r:id="rId8"/>
    <p:sldId id="374" r:id="rId9"/>
    <p:sldId id="384" r:id="rId10"/>
    <p:sldId id="385" r:id="rId11"/>
    <p:sldId id="382" r:id="rId12"/>
    <p:sldId id="376" r:id="rId13"/>
    <p:sldId id="386" r:id="rId14"/>
    <p:sldId id="377" r:id="rId15"/>
    <p:sldId id="388" r:id="rId16"/>
    <p:sldId id="390" r:id="rId17"/>
    <p:sldId id="389" r:id="rId18"/>
    <p:sldId id="378" r:id="rId19"/>
    <p:sldId id="391" r:id="rId20"/>
    <p:sldId id="395" r:id="rId21"/>
    <p:sldId id="397" r:id="rId22"/>
    <p:sldId id="379" r:id="rId23"/>
    <p:sldId id="398" r:id="rId24"/>
    <p:sldId id="400" r:id="rId25"/>
    <p:sldId id="401" r:id="rId26"/>
    <p:sldId id="380" r:id="rId27"/>
    <p:sldId id="404" r:id="rId28"/>
    <p:sldId id="403" r:id="rId29"/>
    <p:sldId id="381" r:id="rId30"/>
    <p:sldId id="405" r:id="rId31"/>
    <p:sldId id="387" r:id="rId3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4A4A4A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3" autoAdjust="0"/>
    <p:restoredTop sz="75514" autoAdjust="0"/>
  </p:normalViewPr>
  <p:slideViewPr>
    <p:cSldViewPr snapToGrid="0">
      <p:cViewPr varScale="1">
        <p:scale>
          <a:sx n="82" d="100"/>
          <a:sy n="82" d="100"/>
        </p:scale>
        <p:origin x="43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6" d="100"/>
          <a:sy n="106" d="100"/>
        </p:scale>
        <p:origin x="1146" y="39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193-45A7-8732-24FC319E591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97036399"/>
        <c:axId val="397042223"/>
      </c:lineChart>
      <c:catAx>
        <c:axId val="3970363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08/07/2019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08/07/2019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would is responsible?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 roles like: Application engineer or plant operators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Most strong Tech </a:t>
            </a:r>
            <a:r>
              <a:rPr lang="en-US" dirty="0" err="1"/>
              <a:t>backgr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AR dev exp, or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Even no SE skills</a:t>
            </a:r>
          </a:p>
          <a:p>
            <a:pPr marL="171450" indent="-171450">
              <a:buFontTx/>
              <a:buChar char="-"/>
            </a:pPr>
            <a:r>
              <a:rPr lang="en-US" dirty="0"/>
              <a:t>Guy that would develop with the PARRHI framework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887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bigger picture:</a:t>
            </a:r>
          </a:p>
          <a:p>
            <a:r>
              <a:rPr lang="en-US" dirty="0"/>
              <a:t>In introduction mentioned: agile factory, many production lines</a:t>
            </a:r>
          </a:p>
          <a:p>
            <a:r>
              <a:rPr lang="en-US" dirty="0"/>
              <a:t>Better </a:t>
            </a:r>
            <a:r>
              <a:rPr lang="en-US" dirty="0" err="1"/>
              <a:t>collab</a:t>
            </a:r>
            <a:r>
              <a:rPr lang="en-US" dirty="0"/>
              <a:t> of </a:t>
            </a:r>
            <a:r>
              <a:rPr lang="en-US" dirty="0" err="1"/>
              <a:t>Mind+Machine</a:t>
            </a:r>
            <a:endParaRPr lang="en-US" dirty="0"/>
          </a:p>
          <a:p>
            <a:r>
              <a:rPr lang="en-US" dirty="0"/>
              <a:t>App engineer tasked to develop </a:t>
            </a:r>
            <a:r>
              <a:rPr lang="en-US" dirty="0" err="1"/>
              <a:t>ar</a:t>
            </a:r>
            <a:r>
              <a:rPr lang="en-US" dirty="0"/>
              <a:t> application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572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PARRHI </a:t>
            </a:r>
            <a:r>
              <a:rPr lang="en-US" dirty="0" err="1"/>
              <a:t>requ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Since dev no AR exp, the framework handles everything from </a:t>
            </a:r>
            <a:r>
              <a:rPr lang="en-US" dirty="0" err="1"/>
              <a:t>imagetracking</a:t>
            </a:r>
            <a:r>
              <a:rPr lang="en-US" dirty="0"/>
              <a:t> to gestures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Intuitive dev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Allow variety of workflows: define 2d/3d objects/holograms, and logic operators for workflows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Communicate with robots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Combine Real and Augmented World data. Danger perimeter arbitrary area – should be included in the workflow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9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hand side: Developer that produces a document, which encodes the workflow, feel and look of the application. Domain specific knowledge</a:t>
            </a:r>
          </a:p>
          <a:p>
            <a:r>
              <a:rPr lang="en-US" dirty="0"/>
              <a:t>Produced doc is validated, </a:t>
            </a:r>
            <a:r>
              <a:rPr lang="en-US" dirty="0" err="1"/>
              <a:t>bevore</a:t>
            </a:r>
            <a:r>
              <a:rPr lang="en-US" dirty="0"/>
              <a:t> access to </a:t>
            </a:r>
            <a:r>
              <a:rPr lang="en-US" dirty="0" err="1"/>
              <a:t>parrhi</a:t>
            </a:r>
            <a:endParaRPr lang="en-US" dirty="0"/>
          </a:p>
          <a:p>
            <a:r>
              <a:rPr lang="en-US" dirty="0"/>
              <a:t>-&gt; Called “</a:t>
            </a:r>
            <a:r>
              <a:rPr lang="en-US" dirty="0" err="1"/>
              <a:t>Parametrised</a:t>
            </a:r>
            <a:r>
              <a:rPr lang="en-US" dirty="0"/>
              <a:t> program” since written w/ placeholders (parameters). </a:t>
            </a:r>
          </a:p>
          <a:p>
            <a:r>
              <a:rPr lang="en-US" dirty="0"/>
              <a:t>Two types of parameters</a:t>
            </a:r>
          </a:p>
          <a:p>
            <a:pPr marL="228600" indent="-228600">
              <a:buAutoNum type="arabicPeriod"/>
            </a:pPr>
            <a:r>
              <a:rPr lang="en-US" dirty="0"/>
              <a:t>Provided by framework</a:t>
            </a:r>
          </a:p>
          <a:p>
            <a:pPr marL="228600" indent="-228600">
              <a:buAutoNum type="arabicPeriod"/>
            </a:pPr>
            <a:r>
              <a:rPr lang="en-US" dirty="0"/>
              <a:t>Other object</a:t>
            </a:r>
          </a:p>
          <a:p>
            <a:pPr marL="0" indent="0">
              <a:buNone/>
            </a:pPr>
            <a:r>
              <a:rPr lang="en-US" dirty="0"/>
              <a:t>framework param? -&gt; Input module, Model</a:t>
            </a:r>
          </a:p>
          <a:p>
            <a:pPr marL="0" indent="0">
              <a:buNone/>
            </a:pPr>
            <a:r>
              <a:rPr lang="en-US" dirty="0"/>
              <a:t>Core Routing, Output Module, AR-</a:t>
            </a:r>
            <a:r>
              <a:rPr lang="en-US" dirty="0" err="1"/>
              <a:t>RealWorld</a:t>
            </a:r>
            <a:br>
              <a:rPr lang="en-US" dirty="0"/>
            </a:br>
            <a:r>
              <a:rPr lang="en-US" dirty="0"/>
              <a:t>changes </a:t>
            </a:r>
            <a:r>
              <a:rPr lang="en-US" dirty="0" err="1"/>
              <a:t>reflechted</a:t>
            </a:r>
            <a:r>
              <a:rPr lang="en-US" dirty="0"/>
              <a:t> in the next cycle, PP updated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53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Points: Different kind of points: Important: Disclose 3D data to the public.</a:t>
            </a:r>
          </a:p>
          <a:p>
            <a:r>
              <a:rPr lang="en-US" dirty="0"/>
              <a:t>Some are parametrized with the robot’s data, some by fix values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223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96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´Maybe</a:t>
            </a:r>
            <a:r>
              <a:rPr lang="en-US" baseline="0" dirty="0"/>
              <a:t> more abstract to save some time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663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evaluations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027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First: Use Case defined and programmed it once manually in Unity, and once in the PARRHI system</a:t>
            </a:r>
            <a:br>
              <a:rPr lang="en-US" dirty="0"/>
            </a:br>
            <a:r>
              <a:rPr lang="en-US" dirty="0"/>
              <a:t>At the start some metrics:</a:t>
            </a:r>
          </a:p>
          <a:p>
            <a:r>
              <a:rPr lang="en-US" dirty="0"/>
              <a:t>Manual approach Pros, Cons</a:t>
            </a:r>
            <a:br>
              <a:rPr lang="en-US" dirty="0"/>
            </a:br>
            <a:r>
              <a:rPr lang="en-US" dirty="0"/>
              <a:t>PARRHI Pros, Cons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975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people tried the PARRHI system</a:t>
            </a:r>
          </a:p>
          <a:p>
            <a:r>
              <a:rPr lang="en-US" dirty="0"/>
              <a:t>6 participants</a:t>
            </a:r>
          </a:p>
          <a:p>
            <a:r>
              <a:rPr lang="en-US" dirty="0"/>
              <a:t>Their task: Write a PP that follows the workflow</a:t>
            </a:r>
          </a:p>
          <a:p>
            <a:r>
              <a:rPr lang="en-US" dirty="0"/>
              <a:t>Disclaimer: I next them, answer general questions but none concerning params</a:t>
            </a:r>
          </a:p>
          <a:p>
            <a:r>
              <a:rPr lang="en-US" dirty="0"/>
              <a:t>Avg 42 min, 5/6 succeeded</a:t>
            </a:r>
          </a:p>
          <a:p>
            <a:r>
              <a:rPr lang="en-US" dirty="0"/>
              <a:t>Not like classical programming -&gt; different styles</a:t>
            </a:r>
          </a:p>
          <a:p>
            <a:r>
              <a:rPr lang="en-US" dirty="0"/>
              <a:t>Feedback: Overview, </a:t>
            </a:r>
            <a:r>
              <a:rPr lang="en-US" dirty="0" err="1"/>
              <a:t>Extendability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78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how I proceed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53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09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75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to clearly state why AR is helpful</a:t>
            </a:r>
          </a:p>
          <a:p>
            <a:endParaRPr lang="en-US" dirty="0"/>
          </a:p>
          <a:p>
            <a:r>
              <a:rPr lang="en-US" dirty="0"/>
              <a:t>Imagine: Agile factory, complex customizable products, need to be…</a:t>
            </a:r>
          </a:p>
          <a:p>
            <a:endParaRPr lang="en-US" dirty="0"/>
          </a:p>
          <a:p>
            <a:r>
              <a:rPr lang="en-US" dirty="0"/>
              <a:t>This requires M+M</a:t>
            </a:r>
          </a:p>
          <a:p>
            <a:r>
              <a:rPr lang="en-US" dirty="0"/>
              <a:t>Neither of them is good enough</a:t>
            </a:r>
          </a:p>
          <a:p>
            <a:endParaRPr lang="en-US" dirty="0"/>
          </a:p>
          <a:p>
            <a:r>
              <a:rPr lang="en-US" dirty="0"/>
              <a:t>Thing is: Not good at communicating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413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000973" y="3166309"/>
            <a:ext cx="7940040" cy="2999661"/>
          </a:xfrm>
        </p:spPr>
        <p:txBody>
          <a:bodyPr/>
          <a:lstStyle/>
          <a:p>
            <a:r>
              <a:rPr lang="en-US" dirty="0"/>
              <a:t>AR can help here</a:t>
            </a:r>
          </a:p>
          <a:p>
            <a:endParaRPr lang="en-US" dirty="0"/>
          </a:p>
          <a:p>
            <a:r>
              <a:rPr lang="en-US" dirty="0"/>
              <a:t>What if: The robot comm. his intent to the human</a:t>
            </a:r>
          </a:p>
          <a:p>
            <a:r>
              <a:rPr lang="en-US" dirty="0"/>
              <a:t>And likewise, the human tells the robot what he wants to do,</a:t>
            </a:r>
          </a:p>
          <a:p>
            <a:r>
              <a:rPr lang="en-US" dirty="0"/>
              <a:t>The other can react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37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 is: Not easy!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Responsible Person not AR specialist</a:t>
            </a:r>
          </a:p>
          <a:p>
            <a:pPr marL="171450" indent="-171450">
              <a:buFontTx/>
              <a:buChar char="-"/>
            </a:pPr>
            <a:r>
              <a:rPr lang="en-US" dirty="0"/>
              <a:t>Time consuming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Expensive</a:t>
            </a:r>
          </a:p>
          <a:p>
            <a:r>
              <a:rPr lang="en-US" dirty="0"/>
              <a:t>Both are not things that companies can typically afford</a:t>
            </a:r>
          </a:p>
          <a:p>
            <a:endParaRPr lang="en-US" dirty="0"/>
          </a:p>
          <a:p>
            <a:r>
              <a:rPr lang="en-US" dirty="0"/>
              <a:t>This is the topic of my thesis: Mitigate the challenges in industrial AR development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4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what has been done?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896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core technologies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AR – old. But no existing standards for robot 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Robot + Machine: Topic of the last 5-10 years, proven to benefit during development, testing % operation of r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Proven that AR helps H&amp;R communication through intent and context</a:t>
            </a:r>
          </a:p>
          <a:p>
            <a:pPr marL="171450" indent="-171450">
              <a:buFontTx/>
              <a:buChar char="-"/>
            </a:pPr>
            <a:r>
              <a:rPr lang="en-US" dirty="0"/>
              <a:t>Separate, </a:t>
            </a:r>
            <a:r>
              <a:rPr lang="en-US" dirty="0" err="1"/>
              <a:t>sth</a:t>
            </a:r>
            <a:r>
              <a:rPr lang="en-US" dirty="0"/>
              <a:t> called parametrized thinking -&gt; recent years popular in architecture e.g.</a:t>
            </a:r>
          </a:p>
          <a:p>
            <a:pPr marL="354013" lvl="1" indent="-171450">
              <a:buFontTx/>
              <a:buChar char="-"/>
            </a:pPr>
            <a:r>
              <a:rPr lang="en-US" dirty="0"/>
              <a:t>Enables expression of param. &amp; rules, that together define encode and clarify . relationship </a:t>
            </a:r>
            <a:r>
              <a:rPr lang="en-US" dirty="0" err="1"/>
              <a:t>betw</a:t>
            </a:r>
            <a:r>
              <a:rPr lang="en-US" dirty="0"/>
              <a:t>. Intent and response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1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51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4.png"/><Relationship Id="rId7" Type="http://schemas.openxmlformats.org/officeDocument/2006/relationships/image" Target="../media/image22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34.png"/><Relationship Id="rId5" Type="http://schemas.openxmlformats.org/officeDocument/2006/relationships/image" Target="../media/image14.png"/><Relationship Id="rId10" Type="http://schemas.openxmlformats.org/officeDocument/2006/relationships/image" Target="../media/image33.svg"/><Relationship Id="rId4" Type="http://schemas.openxmlformats.org/officeDocument/2006/relationships/image" Target="../media/image25.sv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12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chart" Target="../charts/chart1.xml"/><Relationship Id="rId4" Type="http://schemas.openxmlformats.org/officeDocument/2006/relationships/image" Target="../media/image6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19.svg"/><Relationship Id="rId4" Type="http://schemas.openxmlformats.org/officeDocument/2006/relationships/image" Target="../media/image17.sv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en-GB" dirty="0"/>
              <a:t>Bachelor’s thesis presentation</a:t>
            </a:r>
            <a:br>
              <a:rPr lang="en-GB" dirty="0"/>
            </a:br>
            <a:r>
              <a:rPr lang="en-GB" dirty="0"/>
              <a:t>Parametrised Augmented Reality Robot Human Interface (PARRHI)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0591" y="2370729"/>
            <a:ext cx="8508999" cy="2116542"/>
          </a:xfrm>
        </p:spPr>
        <p:txBody>
          <a:bodyPr/>
          <a:lstStyle/>
          <a:p>
            <a:r>
              <a:rPr lang="de-DE" dirty="0"/>
              <a:t>Eric Vollenweider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Maschinenwesen</a:t>
            </a:r>
          </a:p>
          <a:p>
            <a:r>
              <a:rPr lang="de-DE" dirty="0"/>
              <a:t>Lehrstuhl für Automatisierung und Informationssysteme</a:t>
            </a:r>
          </a:p>
          <a:p>
            <a:r>
              <a:rPr lang="de-DE" dirty="0"/>
              <a:t>Garching, 10. Juli 2019</a:t>
            </a: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B9F715-2682-40AA-A13A-78ED28145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174" y="5275385"/>
            <a:ext cx="1487726" cy="15826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User of the PARRHI Framework?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C1298B93-9A55-48CC-8BD1-7AE85D7D8D53}"/>
              </a:ext>
            </a:extLst>
          </p:cNvPr>
          <p:cNvSpPr txBox="1">
            <a:spLocks/>
          </p:cNvSpPr>
          <p:nvPr/>
        </p:nvSpPr>
        <p:spPr>
          <a:xfrm>
            <a:off x="121704" y="0"/>
            <a:ext cx="9128976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Goal: Describe which characteristics the user of the PARRHI framework has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BCF745-EE11-4BD8-9482-71B41E44EB09}"/>
              </a:ext>
            </a:extLst>
          </p:cNvPr>
          <p:cNvSpPr txBox="1"/>
          <p:nvPr/>
        </p:nvSpPr>
        <p:spPr>
          <a:xfrm>
            <a:off x="1419816" y="2491952"/>
            <a:ext cx="288541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pic>
        <p:nvPicPr>
          <p:cNvPr id="12" name="Grafik 11" descr="Programmierer">
            <a:extLst>
              <a:ext uri="{FF2B5EF4-FFF2-40B4-BE49-F238E27FC236}">
                <a16:creationId xmlns:a16="http://schemas.microsoft.com/office/drawing/2014/main" id="{7D5E53C9-2FB0-4694-AD8D-4FE4EABD9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326" y="3029920"/>
            <a:ext cx="1233519" cy="123351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CF4D4F3-1A26-4DF4-85FE-D2E33DECBBB4}"/>
              </a:ext>
            </a:extLst>
          </p:cNvPr>
          <p:cNvSpPr txBox="1"/>
          <p:nvPr/>
        </p:nvSpPr>
        <p:spPr>
          <a:xfrm>
            <a:off x="3282042" y="2615680"/>
            <a:ext cx="4718958" cy="1941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Employees in roles like: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Application engineers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Plant operators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…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Technical background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No AR development experience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Little to no software engineering experience</a:t>
            </a:r>
          </a:p>
        </p:txBody>
      </p:sp>
    </p:spTree>
    <p:extLst>
      <p:ext uri="{BB962C8B-B14F-4D97-AF65-F5344CB8AC3E}">
        <p14:creationId xmlns:p14="http://schemas.microsoft.com/office/powerpoint/2010/main" val="131135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Case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C1298B93-9A55-48CC-8BD1-7AE85D7D8D53}"/>
              </a:ext>
            </a:extLst>
          </p:cNvPr>
          <p:cNvSpPr txBox="1">
            <a:spLocks/>
          </p:cNvSpPr>
          <p:nvPr/>
        </p:nvSpPr>
        <p:spPr>
          <a:xfrm>
            <a:off x="121704" y="0"/>
            <a:ext cx="9128976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Goal: Show a short use case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BCF745-EE11-4BD8-9482-71B41E44EB09}"/>
              </a:ext>
            </a:extLst>
          </p:cNvPr>
          <p:cNvSpPr txBox="1"/>
          <p:nvPr/>
        </p:nvSpPr>
        <p:spPr>
          <a:xfrm>
            <a:off x="1419816" y="2491952"/>
            <a:ext cx="288541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pic>
        <p:nvPicPr>
          <p:cNvPr id="5" name="Grafik 4" descr="Besprechung">
            <a:extLst>
              <a:ext uri="{FF2B5EF4-FFF2-40B4-BE49-F238E27FC236}">
                <a16:creationId xmlns:a16="http://schemas.microsoft.com/office/drawing/2014/main" id="{740CAD7A-25EC-4C55-BF58-EA17C3737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694" y="2122620"/>
            <a:ext cx="738663" cy="738663"/>
          </a:xfrm>
          <a:prstGeom prst="rect">
            <a:avLst/>
          </a:prstGeom>
        </p:spPr>
      </p:pic>
      <p:pic>
        <p:nvPicPr>
          <p:cNvPr id="7" name="Grafik 6" descr="Geschäftswachstum">
            <a:extLst>
              <a:ext uri="{FF2B5EF4-FFF2-40B4-BE49-F238E27FC236}">
                <a16:creationId xmlns:a16="http://schemas.microsoft.com/office/drawing/2014/main" id="{3EC3BF35-36A0-409F-95DF-3A2898776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694" y="3258055"/>
            <a:ext cx="738663" cy="73866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2E97984-93A8-40FC-BC70-43506FB3FD2E}"/>
              </a:ext>
            </a:extLst>
          </p:cNvPr>
          <p:cNvSpPr txBox="1"/>
          <p:nvPr/>
        </p:nvSpPr>
        <p:spPr>
          <a:xfrm>
            <a:off x="2158479" y="2363326"/>
            <a:ext cx="471895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Agile factory with many production lines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5CF1794-59B9-4BB6-B452-47EF8D81286E}"/>
              </a:ext>
            </a:extLst>
          </p:cNvPr>
          <p:cNvSpPr txBox="1"/>
          <p:nvPr/>
        </p:nvSpPr>
        <p:spPr>
          <a:xfrm>
            <a:off x="2158479" y="3358402"/>
            <a:ext cx="471895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Increase safety and efficiency of collaborative processes of human and machines</a:t>
            </a:r>
          </a:p>
        </p:txBody>
      </p:sp>
      <p:pic>
        <p:nvPicPr>
          <p:cNvPr id="9" name="Grafik 8" descr="Benutzer">
            <a:extLst>
              <a:ext uri="{FF2B5EF4-FFF2-40B4-BE49-F238E27FC236}">
                <a16:creationId xmlns:a16="http://schemas.microsoft.com/office/drawing/2014/main" id="{533C5D0C-31B6-4D3A-A2EC-58C6DFF2E7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9693" y="4674207"/>
            <a:ext cx="738663" cy="73866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6F3131A3-0A41-43FC-9A5E-C03474189887}"/>
              </a:ext>
            </a:extLst>
          </p:cNvPr>
          <p:cNvSpPr txBox="1"/>
          <p:nvPr/>
        </p:nvSpPr>
        <p:spPr>
          <a:xfrm>
            <a:off x="2158479" y="4493837"/>
            <a:ext cx="5710636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Application engineer develops an AR application: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Visualize danger zones around machines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Communicate the machine’s intent to the human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Stop the machine if the human is in danger</a:t>
            </a:r>
          </a:p>
        </p:txBody>
      </p:sp>
    </p:spTree>
    <p:extLst>
      <p:ext uri="{BB962C8B-B14F-4D97-AF65-F5344CB8AC3E}">
        <p14:creationId xmlns:p14="http://schemas.microsoft.com/office/powerpoint/2010/main" val="7170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PARRHI requirements: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C1298B93-9A55-48CC-8BD1-7AE85D7D8D53}"/>
              </a:ext>
            </a:extLst>
          </p:cNvPr>
          <p:cNvSpPr txBox="1">
            <a:spLocks/>
          </p:cNvSpPr>
          <p:nvPr/>
        </p:nvSpPr>
        <p:spPr>
          <a:xfrm>
            <a:off x="121704" y="0"/>
            <a:ext cx="9128976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Goal: What should the framework be able to do?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BCF745-EE11-4BD8-9482-71B41E44EB09}"/>
              </a:ext>
            </a:extLst>
          </p:cNvPr>
          <p:cNvSpPr txBox="1"/>
          <p:nvPr/>
        </p:nvSpPr>
        <p:spPr>
          <a:xfrm>
            <a:off x="1358701" y="2249319"/>
            <a:ext cx="288541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pic>
        <p:nvPicPr>
          <p:cNvPr id="12" name="Grafik 11" descr="Programmierer">
            <a:extLst>
              <a:ext uri="{FF2B5EF4-FFF2-40B4-BE49-F238E27FC236}">
                <a16:creationId xmlns:a16="http://schemas.microsoft.com/office/drawing/2014/main" id="{7D5E53C9-2FB0-4694-AD8D-4FE4EABD9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8953" y="2859559"/>
            <a:ext cx="685635" cy="685635"/>
          </a:xfrm>
          <a:prstGeom prst="rect">
            <a:avLst/>
          </a:prstGeom>
        </p:spPr>
      </p:pic>
      <p:pic>
        <p:nvPicPr>
          <p:cNvPr id="7" name="Grafik 6" descr="Virtual Reality-Headset">
            <a:extLst>
              <a:ext uri="{FF2B5EF4-FFF2-40B4-BE49-F238E27FC236}">
                <a16:creationId xmlns:a16="http://schemas.microsoft.com/office/drawing/2014/main" id="{E308A5A7-5A46-4FF7-B405-21FB6BA48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2971" y="2124294"/>
            <a:ext cx="610239" cy="61023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DF5328F-76B2-41D6-9D5E-61B0B6B12B71}"/>
              </a:ext>
            </a:extLst>
          </p:cNvPr>
          <p:cNvSpPr txBox="1"/>
          <p:nvPr/>
        </p:nvSpPr>
        <p:spPr>
          <a:xfrm>
            <a:off x="2400732" y="2300788"/>
            <a:ext cx="544527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Handle all AR components and challenges without dev input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2081C0-2033-4B68-AFE5-D5ACBA0365FA}"/>
              </a:ext>
            </a:extLst>
          </p:cNvPr>
          <p:cNvSpPr txBox="1"/>
          <p:nvPr/>
        </p:nvSpPr>
        <p:spPr>
          <a:xfrm>
            <a:off x="2400732" y="3091104"/>
            <a:ext cx="351859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Allow simple and intuitive development</a:t>
            </a:r>
          </a:p>
        </p:txBody>
      </p:sp>
      <p:pic>
        <p:nvPicPr>
          <p:cNvPr id="11" name="Grafik 10" descr="Roboter">
            <a:extLst>
              <a:ext uri="{FF2B5EF4-FFF2-40B4-BE49-F238E27FC236}">
                <a16:creationId xmlns:a16="http://schemas.microsoft.com/office/drawing/2014/main" id="{C8EDAE54-3CF8-4982-8F65-0A6F6C8B53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58954" y="4631996"/>
            <a:ext cx="685635" cy="68563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FA180C4-D56C-4AC8-9D4E-F833D94A5930}"/>
              </a:ext>
            </a:extLst>
          </p:cNvPr>
          <p:cNvSpPr txBox="1"/>
          <p:nvPr/>
        </p:nvSpPr>
        <p:spPr>
          <a:xfrm>
            <a:off x="2400732" y="4840826"/>
            <a:ext cx="437408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Sensing and commanding of the robot’s position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67A56B0-80BF-4CE1-AF65-4C1D9920AE8C}"/>
              </a:ext>
            </a:extLst>
          </p:cNvPr>
          <p:cNvSpPr txBox="1"/>
          <p:nvPr/>
        </p:nvSpPr>
        <p:spPr>
          <a:xfrm>
            <a:off x="2400732" y="5624000"/>
            <a:ext cx="3531288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Combine real-world with AR world data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4715E4D-DFA4-48CD-8163-EDF701875C8D}"/>
              </a:ext>
            </a:extLst>
          </p:cNvPr>
          <p:cNvSpPr txBox="1"/>
          <p:nvPr/>
        </p:nvSpPr>
        <p:spPr>
          <a:xfrm>
            <a:off x="2400732" y="3891569"/>
            <a:ext cx="563586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Allow the definition of 2D/3D objects and logic operators using parameters</a:t>
            </a:r>
          </a:p>
        </p:txBody>
      </p:sp>
      <p:pic>
        <p:nvPicPr>
          <p:cNvPr id="19" name="Grafik 18" descr="Spielbuch">
            <a:extLst>
              <a:ext uri="{FF2B5EF4-FFF2-40B4-BE49-F238E27FC236}">
                <a16:creationId xmlns:a16="http://schemas.microsoft.com/office/drawing/2014/main" id="{13C8A6B1-C28E-48C8-AA89-65367E265C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58953" y="3817736"/>
            <a:ext cx="685635" cy="685635"/>
          </a:xfrm>
          <a:prstGeom prst="rect">
            <a:avLst/>
          </a:prstGeom>
        </p:spPr>
      </p:pic>
      <p:pic>
        <p:nvPicPr>
          <p:cNvPr id="21" name="Grafik 20" descr="Netzplandiagramm">
            <a:extLst>
              <a:ext uri="{FF2B5EF4-FFF2-40B4-BE49-F238E27FC236}">
                <a16:creationId xmlns:a16="http://schemas.microsoft.com/office/drawing/2014/main" id="{F595357A-7912-4EFB-8911-C493FDCACE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02971" y="5445451"/>
            <a:ext cx="625615" cy="62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/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2396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PARRHI concept: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C1298B93-9A55-48CC-8BD1-7AE85D7D8D53}"/>
              </a:ext>
            </a:extLst>
          </p:cNvPr>
          <p:cNvSpPr txBox="1">
            <a:spLocks/>
          </p:cNvSpPr>
          <p:nvPr/>
        </p:nvSpPr>
        <p:spPr>
          <a:xfrm>
            <a:off x="121704" y="0"/>
            <a:ext cx="9128976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Goal: Main concept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0CAC324-47CE-4A32-A361-BB78D0C0396B}"/>
              </a:ext>
            </a:extLst>
          </p:cNvPr>
          <p:cNvSpPr/>
          <p:nvPr/>
        </p:nvSpPr>
        <p:spPr>
          <a:xfrm>
            <a:off x="2547482" y="2192702"/>
            <a:ext cx="2562426" cy="2999884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CC50F491-4818-4658-BA3E-1DAFCA7CD21C}"/>
              </a:ext>
            </a:extLst>
          </p:cNvPr>
          <p:cNvSpPr/>
          <p:nvPr/>
        </p:nvSpPr>
        <p:spPr>
          <a:xfrm>
            <a:off x="2887131" y="2533941"/>
            <a:ext cx="1412042" cy="523483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Real </a:t>
            </a:r>
            <a:r>
              <a:rPr lang="en-GB" sz="1600" dirty="0"/>
              <a:t>World</a:t>
            </a:r>
            <a:r>
              <a:rPr lang="de-DE" sz="1600" dirty="0"/>
              <a:t> Model</a:t>
            </a:r>
            <a:endParaRPr lang="en-GB" sz="1600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AD791DB-1871-48DA-84C9-11EBF09B284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3593152" y="3057424"/>
            <a:ext cx="0" cy="360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85FD110-A4F6-47AC-9CAF-B675F1A785F1}"/>
              </a:ext>
            </a:extLst>
          </p:cNvPr>
          <p:cNvSpPr/>
          <p:nvPr/>
        </p:nvSpPr>
        <p:spPr>
          <a:xfrm>
            <a:off x="2887131" y="3417437"/>
            <a:ext cx="1412042" cy="560513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Parametrised Program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F945F1E2-AE12-4F6F-81EE-69C6F54B512C}"/>
              </a:ext>
            </a:extLst>
          </p:cNvPr>
          <p:cNvSpPr/>
          <p:nvPr/>
        </p:nvSpPr>
        <p:spPr>
          <a:xfrm>
            <a:off x="4590275" y="2552457"/>
            <a:ext cx="1531785" cy="486452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Input Module</a:t>
            </a:r>
            <a:endParaRPr lang="en-GB" sz="16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75D44F1-0CF6-42DB-8B30-1005296A0C65}"/>
              </a:ext>
            </a:extLst>
          </p:cNvPr>
          <p:cNvCxnSpPr>
            <a:cxnSpLocks/>
            <a:stCxn id="27" idx="1"/>
            <a:endCxn id="24" idx="3"/>
          </p:cNvCxnSpPr>
          <p:nvPr/>
        </p:nvCxnSpPr>
        <p:spPr>
          <a:xfrm flipH="1">
            <a:off x="4299173" y="2795683"/>
            <a:ext cx="291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A43C9E4-1ED5-4528-9027-9C6B095491EB}"/>
              </a:ext>
            </a:extLst>
          </p:cNvPr>
          <p:cNvSpPr/>
          <p:nvPr/>
        </p:nvSpPr>
        <p:spPr>
          <a:xfrm>
            <a:off x="2887132" y="4337964"/>
            <a:ext cx="1412042" cy="560513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Core Routine</a:t>
            </a:r>
            <a:endParaRPr lang="en-GB" sz="1600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9F622D6-B786-4D38-BC9F-FBF4E0630C8A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3593152" y="3977950"/>
            <a:ext cx="1" cy="360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E916B46F-3BC4-4A05-9C85-315B074140AB}"/>
              </a:ext>
            </a:extLst>
          </p:cNvPr>
          <p:cNvSpPr/>
          <p:nvPr/>
        </p:nvSpPr>
        <p:spPr>
          <a:xfrm>
            <a:off x="4593021" y="4374994"/>
            <a:ext cx="1529039" cy="486452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Output Module</a:t>
            </a:r>
            <a:endParaRPr lang="en-GB" sz="1600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1ABA22-AC3C-434E-B02D-0234332C99D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4299174" y="4618220"/>
            <a:ext cx="2938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80BDC492-AAE5-493D-92C2-6A2B21D2EFED}"/>
              </a:ext>
            </a:extLst>
          </p:cNvPr>
          <p:cNvSpPr/>
          <p:nvPr/>
        </p:nvSpPr>
        <p:spPr>
          <a:xfrm>
            <a:off x="2707409" y="2372050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FE6583D-2CD1-41F2-A559-123431991286}"/>
              </a:ext>
            </a:extLst>
          </p:cNvPr>
          <p:cNvSpPr/>
          <p:nvPr/>
        </p:nvSpPr>
        <p:spPr>
          <a:xfrm>
            <a:off x="2635367" y="3545675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2</a:t>
            </a:r>
            <a:endParaRPr lang="en-GB" sz="1600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FB08ED8-ADE5-4313-AA93-866EEB0FE092}"/>
              </a:ext>
            </a:extLst>
          </p:cNvPr>
          <p:cNvSpPr/>
          <p:nvPr/>
        </p:nvSpPr>
        <p:spPr>
          <a:xfrm>
            <a:off x="2707409" y="4722968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04BEA6D-8815-4082-BA46-983AA961EB67}"/>
              </a:ext>
            </a:extLst>
          </p:cNvPr>
          <p:cNvSpPr/>
          <p:nvPr/>
        </p:nvSpPr>
        <p:spPr>
          <a:xfrm>
            <a:off x="4418091" y="2383834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DA14BE9-A5FC-4462-A8DA-7872615E77B5}"/>
              </a:ext>
            </a:extLst>
          </p:cNvPr>
          <p:cNvSpPr/>
          <p:nvPr/>
        </p:nvSpPr>
        <p:spPr>
          <a:xfrm>
            <a:off x="4418091" y="4684412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GB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558DC181-B0F3-4C92-B592-915B5F74FE81}"/>
              </a:ext>
            </a:extLst>
          </p:cNvPr>
          <p:cNvSpPr/>
          <p:nvPr/>
        </p:nvSpPr>
        <p:spPr>
          <a:xfrm>
            <a:off x="7634190" y="4232383"/>
            <a:ext cx="994609" cy="774700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AR - World</a:t>
            </a:r>
            <a:endParaRPr lang="en-GB" sz="1600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D54D132-7C25-4CAC-BBB5-3D131AFBB802}"/>
              </a:ext>
            </a:extLst>
          </p:cNvPr>
          <p:cNvSpPr/>
          <p:nvPr/>
        </p:nvSpPr>
        <p:spPr>
          <a:xfrm>
            <a:off x="7460186" y="4835781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en-GB" dirty="0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198A8A4-5FA4-4978-BE56-4B8F82D8A66B}"/>
              </a:ext>
            </a:extLst>
          </p:cNvPr>
          <p:cNvSpPr/>
          <p:nvPr/>
        </p:nvSpPr>
        <p:spPr>
          <a:xfrm>
            <a:off x="6522660" y="2241252"/>
            <a:ext cx="2305429" cy="1841492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/>
              <a:t>Real-World</a:t>
            </a:r>
            <a:endParaRPr lang="en-GB" sz="16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9B52B67-650A-4F7F-8B33-D588B6211CFA}"/>
              </a:ext>
            </a:extLst>
          </p:cNvPr>
          <p:cNvCxnSpPr>
            <a:cxnSpLocks/>
            <a:stCxn id="39" idx="1"/>
            <a:endCxn id="43" idx="3"/>
          </p:cNvCxnSpPr>
          <p:nvPr/>
        </p:nvCxnSpPr>
        <p:spPr>
          <a:xfrm flipH="1" flipV="1">
            <a:off x="7556898" y="3319295"/>
            <a:ext cx="199186" cy="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6EF16C3-64BF-48E1-90B4-A827B70598DA}"/>
              </a:ext>
            </a:extLst>
          </p:cNvPr>
          <p:cNvGrpSpPr/>
          <p:nvPr/>
        </p:nvGrpSpPr>
        <p:grpSpPr>
          <a:xfrm>
            <a:off x="6813897" y="2929868"/>
            <a:ext cx="743001" cy="778854"/>
            <a:chOff x="6310397" y="2595700"/>
            <a:chExt cx="743001" cy="778854"/>
          </a:xfrm>
        </p:grpSpPr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C66027BE-3B5A-4E96-8917-8B8758D09338}"/>
                </a:ext>
              </a:extLst>
            </p:cNvPr>
            <p:cNvSpPr/>
            <p:nvPr/>
          </p:nvSpPr>
          <p:spPr>
            <a:xfrm>
              <a:off x="6310397" y="2595700"/>
              <a:ext cx="743001" cy="778854"/>
            </a:xfrm>
            <a:prstGeom prst="roundRect">
              <a:avLst>
                <a:gd name="adj" fmla="val 2329"/>
              </a:avLst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200" dirty="0"/>
                <a:t>Robot</a:t>
              </a:r>
              <a:endParaRPr lang="en-GB" sz="1600" dirty="0"/>
            </a:p>
          </p:txBody>
        </p:sp>
        <p:pic>
          <p:nvPicPr>
            <p:cNvPr id="44" name="Grafik 43" descr="Roboter">
              <a:extLst>
                <a:ext uri="{FF2B5EF4-FFF2-40B4-BE49-F238E27FC236}">
                  <a16:creationId xmlns:a16="http://schemas.microsoft.com/office/drawing/2014/main" id="{35366C86-B255-46B4-A200-705C8F932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54649" y="2836997"/>
              <a:ext cx="481080" cy="481080"/>
            </a:xfrm>
            <a:prstGeom prst="rect">
              <a:avLst/>
            </a:prstGeom>
          </p:spPr>
        </p:pic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D91D2321-92DA-4321-B995-0A6EA9060832}"/>
              </a:ext>
            </a:extLst>
          </p:cNvPr>
          <p:cNvSpPr/>
          <p:nvPr/>
        </p:nvSpPr>
        <p:spPr>
          <a:xfrm>
            <a:off x="6634493" y="3504115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  <a:endParaRPr lang="en-GB"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A208CC31-95C7-4F89-AB9E-695DF1340364}"/>
              </a:ext>
            </a:extLst>
          </p:cNvPr>
          <p:cNvSpPr/>
          <p:nvPr/>
        </p:nvSpPr>
        <p:spPr>
          <a:xfrm>
            <a:off x="7756084" y="2930551"/>
            <a:ext cx="743001" cy="778854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User</a:t>
            </a:r>
            <a:endParaRPr lang="en-GB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CA29A8-F018-409C-A434-DAE8C0EDF300}"/>
              </a:ext>
            </a:extLst>
          </p:cNvPr>
          <p:cNvSpPr/>
          <p:nvPr/>
        </p:nvSpPr>
        <p:spPr>
          <a:xfrm>
            <a:off x="8244495" y="3531022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  <a:endParaRPr lang="en-GB" dirty="0"/>
          </a:p>
        </p:txBody>
      </p:sp>
      <p:pic>
        <p:nvPicPr>
          <p:cNvPr id="54" name="Grafik 53" descr="Bauarbeiter">
            <a:extLst>
              <a:ext uri="{FF2B5EF4-FFF2-40B4-BE49-F238E27FC236}">
                <a16:creationId xmlns:a16="http://schemas.microsoft.com/office/drawing/2014/main" id="{6010B802-0FF0-40E8-948D-304FDC365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13665" y="3218245"/>
            <a:ext cx="427837" cy="427837"/>
          </a:xfrm>
          <a:prstGeom prst="rect">
            <a:avLst/>
          </a:prstGeom>
        </p:spPr>
      </p:pic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3F656790-D83B-48A5-BF63-DF036C259E19}"/>
              </a:ext>
            </a:extLst>
          </p:cNvPr>
          <p:cNvSpPr/>
          <p:nvPr/>
        </p:nvSpPr>
        <p:spPr>
          <a:xfrm>
            <a:off x="346258" y="3439171"/>
            <a:ext cx="1261688" cy="577374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Developer</a:t>
            </a:r>
            <a:endParaRPr lang="en-GB" sz="1600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8447AA5C-2482-4639-AFB8-141CC1AC059F}"/>
              </a:ext>
            </a:extLst>
          </p:cNvPr>
          <p:cNvSpPr/>
          <p:nvPr/>
        </p:nvSpPr>
        <p:spPr>
          <a:xfrm>
            <a:off x="176004" y="3845340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8</a:t>
            </a:r>
            <a:endParaRPr lang="en-GB" sz="1600" dirty="0"/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F252EDDB-AA67-4A30-9776-EECB74D38A7D}"/>
              </a:ext>
            </a:extLst>
          </p:cNvPr>
          <p:cNvSpPr/>
          <p:nvPr/>
        </p:nvSpPr>
        <p:spPr>
          <a:xfrm rot="16200000">
            <a:off x="1477186" y="3556556"/>
            <a:ext cx="1062558" cy="342604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Validation</a:t>
            </a:r>
            <a:endParaRPr lang="en-GB" sz="1600" dirty="0"/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E33FD770-EA65-4922-8459-815A7D09B7DB}"/>
              </a:ext>
            </a:extLst>
          </p:cNvPr>
          <p:cNvCxnSpPr>
            <a:cxnSpLocks/>
          </p:cNvCxnSpPr>
          <p:nvPr/>
        </p:nvCxnSpPr>
        <p:spPr>
          <a:xfrm flipH="1">
            <a:off x="1607946" y="3868380"/>
            <a:ext cx="2132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B091716-B71D-4120-9F94-044FADE657B1}"/>
              </a:ext>
            </a:extLst>
          </p:cNvPr>
          <p:cNvCxnSpPr>
            <a:cxnSpLocks/>
          </p:cNvCxnSpPr>
          <p:nvPr/>
        </p:nvCxnSpPr>
        <p:spPr>
          <a:xfrm>
            <a:off x="1607946" y="3606800"/>
            <a:ext cx="2292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ADB1362B-CDE5-454F-A2BD-A2BB96ED02C3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2179767" y="3727858"/>
            <a:ext cx="367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F310EE1B-EBB5-4654-9B70-4CB1134F8096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>
            <a:off x="6122060" y="4618220"/>
            <a:ext cx="1512130" cy="1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0B30C7B-71E2-4F2D-BC4E-D74B7505A1F6}"/>
              </a:ext>
            </a:extLst>
          </p:cNvPr>
          <p:cNvCxnSpPr>
            <a:cxnSpLocks/>
            <a:stCxn id="22" idx="0"/>
            <a:endCxn id="39" idx="2"/>
          </p:cNvCxnSpPr>
          <p:nvPr/>
        </p:nvCxnSpPr>
        <p:spPr>
          <a:xfrm flipH="1" flipV="1">
            <a:off x="8127585" y="3709405"/>
            <a:ext cx="3910" cy="522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DBDA6FF-6CF0-416F-A66C-FB36ECB2391D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7185398" y="3708722"/>
            <a:ext cx="0" cy="909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47908452-7EAC-4204-A0E0-19388B356AB8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6122060" y="2795683"/>
            <a:ext cx="20055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AE98C51A-3DB2-4D85-85D9-948D5F4C5474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7185397" y="2794170"/>
            <a:ext cx="1" cy="135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35727654-91DB-4FF8-8C1A-8AB08E10F655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8127585" y="2795682"/>
            <a:ext cx="1955" cy="134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327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PARRHI concept: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C1298B93-9A55-48CC-8BD1-7AE85D7D8D53}"/>
              </a:ext>
            </a:extLst>
          </p:cNvPr>
          <p:cNvSpPr txBox="1">
            <a:spLocks/>
          </p:cNvSpPr>
          <p:nvPr/>
        </p:nvSpPr>
        <p:spPr>
          <a:xfrm>
            <a:off x="121704" y="0"/>
            <a:ext cx="9128976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Goal: Main concept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0CAC324-47CE-4A32-A361-BB78D0C0396B}"/>
              </a:ext>
            </a:extLst>
          </p:cNvPr>
          <p:cNvSpPr/>
          <p:nvPr/>
        </p:nvSpPr>
        <p:spPr>
          <a:xfrm>
            <a:off x="2547482" y="2192702"/>
            <a:ext cx="2562426" cy="2999884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CC50F491-4818-4658-BA3E-1DAFCA7CD21C}"/>
              </a:ext>
            </a:extLst>
          </p:cNvPr>
          <p:cNvSpPr/>
          <p:nvPr/>
        </p:nvSpPr>
        <p:spPr>
          <a:xfrm>
            <a:off x="2887131" y="2533941"/>
            <a:ext cx="1412042" cy="523483"/>
          </a:xfrm>
          <a:prstGeom prst="roundRect">
            <a:avLst>
              <a:gd name="adj" fmla="val 2329"/>
            </a:avLst>
          </a:prstGeom>
          <a:solidFill>
            <a:schemeClr val="lt1">
              <a:alpha val="30000"/>
            </a:schemeClr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Real 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World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Model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AD791DB-1871-48DA-84C9-11EBF09B284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3593152" y="3057424"/>
            <a:ext cx="0" cy="360013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85FD110-A4F6-47AC-9CAF-B675F1A785F1}"/>
              </a:ext>
            </a:extLst>
          </p:cNvPr>
          <p:cNvSpPr/>
          <p:nvPr/>
        </p:nvSpPr>
        <p:spPr>
          <a:xfrm>
            <a:off x="2887131" y="3417437"/>
            <a:ext cx="1412042" cy="560513"/>
          </a:xfrm>
          <a:prstGeom prst="roundRect">
            <a:avLst>
              <a:gd name="adj" fmla="val 2329"/>
            </a:avLst>
          </a:prstGeom>
          <a:noFill/>
          <a:ln w="19050"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Parametrised Program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F945F1E2-AE12-4F6F-81EE-69C6F54B512C}"/>
              </a:ext>
            </a:extLst>
          </p:cNvPr>
          <p:cNvSpPr/>
          <p:nvPr/>
        </p:nvSpPr>
        <p:spPr>
          <a:xfrm>
            <a:off x="4590275" y="2552457"/>
            <a:ext cx="1531785" cy="486452"/>
          </a:xfrm>
          <a:prstGeom prst="roundRect">
            <a:avLst>
              <a:gd name="adj" fmla="val 2329"/>
            </a:avLst>
          </a:prstGeom>
          <a:solidFill>
            <a:schemeClr val="lt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Input Module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75D44F1-0CF6-42DB-8B30-1005296A0C65}"/>
              </a:ext>
            </a:extLst>
          </p:cNvPr>
          <p:cNvCxnSpPr>
            <a:cxnSpLocks/>
            <a:stCxn id="27" idx="1"/>
            <a:endCxn id="24" idx="3"/>
          </p:cNvCxnSpPr>
          <p:nvPr/>
        </p:nvCxnSpPr>
        <p:spPr>
          <a:xfrm flipH="1">
            <a:off x="4299173" y="2795683"/>
            <a:ext cx="291102" cy="0"/>
          </a:xfrm>
          <a:prstGeom prst="straightConnector1">
            <a:avLst/>
          </a:prstGeom>
          <a:ln>
            <a:solidFill>
              <a:schemeClr val="accent1">
                <a:lumMod val="50000"/>
                <a:alpha val="3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A43C9E4-1ED5-4528-9027-9C6B095491EB}"/>
              </a:ext>
            </a:extLst>
          </p:cNvPr>
          <p:cNvSpPr/>
          <p:nvPr/>
        </p:nvSpPr>
        <p:spPr>
          <a:xfrm>
            <a:off x="2887132" y="4337964"/>
            <a:ext cx="1412042" cy="560513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Core Routine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9F622D6-B786-4D38-BC9F-FBF4E0630C8A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3593152" y="3977950"/>
            <a:ext cx="1" cy="360014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E916B46F-3BC4-4A05-9C85-315B074140AB}"/>
              </a:ext>
            </a:extLst>
          </p:cNvPr>
          <p:cNvSpPr/>
          <p:nvPr/>
        </p:nvSpPr>
        <p:spPr>
          <a:xfrm>
            <a:off x="4593021" y="4374994"/>
            <a:ext cx="1529039" cy="486452"/>
          </a:xfrm>
          <a:prstGeom prst="roundRect">
            <a:avLst>
              <a:gd name="adj" fmla="val 2329"/>
            </a:avLst>
          </a:prstGeom>
          <a:solidFill>
            <a:schemeClr val="lt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Output Module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1ABA22-AC3C-434E-B02D-0234332C99D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4299174" y="4618220"/>
            <a:ext cx="293847" cy="1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80BDC492-AAE5-493D-92C2-6A2B21D2EFED}"/>
              </a:ext>
            </a:extLst>
          </p:cNvPr>
          <p:cNvSpPr/>
          <p:nvPr/>
        </p:nvSpPr>
        <p:spPr>
          <a:xfrm>
            <a:off x="2707409" y="2372050"/>
            <a:ext cx="348008" cy="342604"/>
          </a:xfrm>
          <a:prstGeom prst="ellipse">
            <a:avLst/>
          </a:prstGeom>
          <a:solidFill>
            <a:schemeClr val="lt1"/>
          </a:solidFill>
          <a:ln w="19050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FE6583D-2CD1-41F2-A559-123431991286}"/>
              </a:ext>
            </a:extLst>
          </p:cNvPr>
          <p:cNvSpPr/>
          <p:nvPr/>
        </p:nvSpPr>
        <p:spPr>
          <a:xfrm>
            <a:off x="2635367" y="3545675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FB08ED8-ADE5-4313-AA93-866EEB0FE092}"/>
              </a:ext>
            </a:extLst>
          </p:cNvPr>
          <p:cNvSpPr/>
          <p:nvPr/>
        </p:nvSpPr>
        <p:spPr>
          <a:xfrm>
            <a:off x="2707409" y="4722968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04BEA6D-8815-4082-BA46-983AA961EB67}"/>
              </a:ext>
            </a:extLst>
          </p:cNvPr>
          <p:cNvSpPr/>
          <p:nvPr/>
        </p:nvSpPr>
        <p:spPr>
          <a:xfrm>
            <a:off x="4418091" y="2383834"/>
            <a:ext cx="348008" cy="342604"/>
          </a:xfrm>
          <a:prstGeom prst="ellipse">
            <a:avLst/>
          </a:prstGeom>
          <a:solidFill>
            <a:schemeClr val="lt1"/>
          </a:solidFill>
          <a:ln w="19050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DA14BE9-A5FC-4462-A8DA-7872615E77B5}"/>
              </a:ext>
            </a:extLst>
          </p:cNvPr>
          <p:cNvSpPr/>
          <p:nvPr/>
        </p:nvSpPr>
        <p:spPr>
          <a:xfrm>
            <a:off x="4418091" y="4684412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558DC181-B0F3-4C92-B592-915B5F74FE81}"/>
              </a:ext>
            </a:extLst>
          </p:cNvPr>
          <p:cNvSpPr/>
          <p:nvPr/>
        </p:nvSpPr>
        <p:spPr>
          <a:xfrm>
            <a:off x="7634190" y="4232383"/>
            <a:ext cx="994609" cy="774700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AR - World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D54D132-7C25-4CAC-BBB5-3D131AFBB802}"/>
              </a:ext>
            </a:extLst>
          </p:cNvPr>
          <p:cNvSpPr/>
          <p:nvPr/>
        </p:nvSpPr>
        <p:spPr>
          <a:xfrm>
            <a:off x="7460186" y="4835781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198A8A4-5FA4-4978-BE56-4B8F82D8A66B}"/>
              </a:ext>
            </a:extLst>
          </p:cNvPr>
          <p:cNvSpPr/>
          <p:nvPr/>
        </p:nvSpPr>
        <p:spPr>
          <a:xfrm>
            <a:off x="6522660" y="2241252"/>
            <a:ext cx="2305429" cy="1841492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Real-World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9B52B67-650A-4F7F-8B33-D588B6211CFA}"/>
              </a:ext>
            </a:extLst>
          </p:cNvPr>
          <p:cNvCxnSpPr>
            <a:cxnSpLocks/>
            <a:stCxn id="39" idx="1"/>
            <a:endCxn id="43" idx="3"/>
          </p:cNvCxnSpPr>
          <p:nvPr/>
        </p:nvCxnSpPr>
        <p:spPr>
          <a:xfrm flipH="1" flipV="1">
            <a:off x="7556898" y="3319295"/>
            <a:ext cx="199186" cy="683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6EF16C3-64BF-48E1-90B4-A827B70598DA}"/>
              </a:ext>
            </a:extLst>
          </p:cNvPr>
          <p:cNvGrpSpPr/>
          <p:nvPr/>
        </p:nvGrpSpPr>
        <p:grpSpPr>
          <a:xfrm>
            <a:off x="6813897" y="2929868"/>
            <a:ext cx="743001" cy="778854"/>
            <a:chOff x="6310397" y="2595700"/>
            <a:chExt cx="743001" cy="778854"/>
          </a:xfrm>
          <a:noFill/>
        </p:grpSpPr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C66027BE-3B5A-4E96-8917-8B8758D09338}"/>
                </a:ext>
              </a:extLst>
            </p:cNvPr>
            <p:cNvSpPr/>
            <p:nvPr/>
          </p:nvSpPr>
          <p:spPr>
            <a:xfrm>
              <a:off x="6310397" y="2595700"/>
              <a:ext cx="743001" cy="778854"/>
            </a:xfrm>
            <a:prstGeom prst="roundRect">
              <a:avLst>
                <a:gd name="adj" fmla="val 2329"/>
              </a:avLst>
            </a:prstGeom>
            <a:grpFill/>
            <a:ln w="19050">
              <a:solidFill>
                <a:schemeClr val="accent1">
                  <a:lumMod val="50000"/>
                  <a:alpha val="3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Robot</a:t>
              </a:r>
              <a:endParaRPr lang="en-GB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44" name="Grafik 43" descr="Roboter">
              <a:extLst>
                <a:ext uri="{FF2B5EF4-FFF2-40B4-BE49-F238E27FC236}">
                  <a16:creationId xmlns:a16="http://schemas.microsoft.com/office/drawing/2014/main" id="{35366C86-B255-46B4-A200-705C8F932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4649" y="2836997"/>
              <a:ext cx="481080" cy="481080"/>
            </a:xfrm>
            <a:prstGeom prst="rect">
              <a:avLst/>
            </a:prstGeom>
          </p:spPr>
        </p:pic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D91D2321-92DA-4321-B995-0A6EA9060832}"/>
              </a:ext>
            </a:extLst>
          </p:cNvPr>
          <p:cNvSpPr/>
          <p:nvPr/>
        </p:nvSpPr>
        <p:spPr>
          <a:xfrm>
            <a:off x="6634493" y="3504115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A208CC31-95C7-4F89-AB9E-695DF1340364}"/>
              </a:ext>
            </a:extLst>
          </p:cNvPr>
          <p:cNvSpPr/>
          <p:nvPr/>
        </p:nvSpPr>
        <p:spPr>
          <a:xfrm>
            <a:off x="7756084" y="2930551"/>
            <a:ext cx="743001" cy="778854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User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CA29A8-F018-409C-A434-DAE8C0EDF300}"/>
              </a:ext>
            </a:extLst>
          </p:cNvPr>
          <p:cNvSpPr/>
          <p:nvPr/>
        </p:nvSpPr>
        <p:spPr>
          <a:xfrm>
            <a:off x="8244495" y="3531022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4" name="Grafik 53" descr="Bauarbeiter">
            <a:extLst>
              <a:ext uri="{FF2B5EF4-FFF2-40B4-BE49-F238E27FC236}">
                <a16:creationId xmlns:a16="http://schemas.microsoft.com/office/drawing/2014/main" id="{6010B802-0FF0-40E8-948D-304FDC365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3665" y="3218245"/>
            <a:ext cx="427837" cy="427837"/>
          </a:xfrm>
          <a:prstGeom prst="rect">
            <a:avLst/>
          </a:prstGeom>
        </p:spPr>
      </p:pic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3F656790-D83B-48A5-BF63-DF036C259E19}"/>
              </a:ext>
            </a:extLst>
          </p:cNvPr>
          <p:cNvSpPr/>
          <p:nvPr/>
        </p:nvSpPr>
        <p:spPr>
          <a:xfrm>
            <a:off x="346258" y="3439982"/>
            <a:ext cx="1261688" cy="577374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Developer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8447AA5C-2482-4639-AFB8-141CC1AC059F}"/>
              </a:ext>
            </a:extLst>
          </p:cNvPr>
          <p:cNvSpPr/>
          <p:nvPr/>
        </p:nvSpPr>
        <p:spPr>
          <a:xfrm>
            <a:off x="176004" y="3846151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F252EDDB-AA67-4A30-9776-EECB74D38A7D}"/>
              </a:ext>
            </a:extLst>
          </p:cNvPr>
          <p:cNvSpPr/>
          <p:nvPr/>
        </p:nvSpPr>
        <p:spPr>
          <a:xfrm rot="16200000">
            <a:off x="1477186" y="3557367"/>
            <a:ext cx="1062558" cy="342604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Validation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ADB1362B-CDE5-454F-A2BD-A2BB96ED02C3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2179767" y="3728669"/>
            <a:ext cx="367715" cy="0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F310EE1B-EBB5-4654-9B70-4CB1134F8096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>
            <a:off x="6122060" y="4618220"/>
            <a:ext cx="1512130" cy="1513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0B30C7B-71E2-4F2D-BC4E-D74B7505A1F6}"/>
              </a:ext>
            </a:extLst>
          </p:cNvPr>
          <p:cNvCxnSpPr>
            <a:cxnSpLocks/>
            <a:stCxn id="22" idx="0"/>
            <a:endCxn id="39" idx="2"/>
          </p:cNvCxnSpPr>
          <p:nvPr/>
        </p:nvCxnSpPr>
        <p:spPr>
          <a:xfrm flipH="1" flipV="1">
            <a:off x="8127585" y="3709405"/>
            <a:ext cx="3910" cy="522978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DBDA6FF-6CF0-416F-A66C-FB36ECB2391D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7185398" y="3708722"/>
            <a:ext cx="0" cy="909498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47908452-7EAC-4204-A0E0-19388B356AB8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6122060" y="2795683"/>
            <a:ext cx="2005523" cy="0"/>
          </a:xfrm>
          <a:prstGeom prst="straightConnector1">
            <a:avLst/>
          </a:prstGeom>
          <a:ln>
            <a:solidFill>
              <a:schemeClr val="accent1">
                <a:lumMod val="50000"/>
                <a:alpha val="3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AE98C51A-3DB2-4D85-85D9-948D5F4C5474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7185397" y="2794170"/>
            <a:ext cx="1" cy="135698"/>
          </a:xfrm>
          <a:prstGeom prst="line">
            <a:avLst/>
          </a:prstGeom>
          <a:ln>
            <a:solidFill>
              <a:schemeClr val="accent1">
                <a:lumMod val="50000"/>
                <a:alpha val="3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35727654-91DB-4FF8-8C1A-8AB08E10F655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8127585" y="2795682"/>
            <a:ext cx="1955" cy="134869"/>
          </a:xfrm>
          <a:prstGeom prst="line">
            <a:avLst/>
          </a:prstGeom>
          <a:ln>
            <a:solidFill>
              <a:schemeClr val="accent1">
                <a:lumMod val="50000"/>
                <a:alpha val="3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AF6C8B4-F4BE-4647-B888-8463151979E3}"/>
              </a:ext>
            </a:extLst>
          </p:cNvPr>
          <p:cNvCxnSpPr>
            <a:cxnSpLocks/>
          </p:cNvCxnSpPr>
          <p:nvPr/>
        </p:nvCxnSpPr>
        <p:spPr>
          <a:xfrm flipH="1">
            <a:off x="1607946" y="3868380"/>
            <a:ext cx="21326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503157E-0688-4B1D-B6D3-571AA4BC4F48}"/>
              </a:ext>
            </a:extLst>
          </p:cNvPr>
          <p:cNvCxnSpPr>
            <a:cxnSpLocks/>
          </p:cNvCxnSpPr>
          <p:nvPr/>
        </p:nvCxnSpPr>
        <p:spPr>
          <a:xfrm>
            <a:off x="1607946" y="3606800"/>
            <a:ext cx="229217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97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dirty="0"/>
              <a:t>Parametrised</a:t>
            </a:r>
            <a:r>
              <a:rPr lang="en-US" dirty="0"/>
              <a:t> Program: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C1298B93-9A55-48CC-8BD1-7AE85D7D8D53}"/>
              </a:ext>
            </a:extLst>
          </p:cNvPr>
          <p:cNvSpPr txBox="1">
            <a:spLocks/>
          </p:cNvSpPr>
          <p:nvPr/>
        </p:nvSpPr>
        <p:spPr>
          <a:xfrm>
            <a:off x="121704" y="0"/>
            <a:ext cx="9128976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Goal: Detail about PP objects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85FD110-A4F6-47AC-9CAF-B675F1A785F1}"/>
              </a:ext>
            </a:extLst>
          </p:cNvPr>
          <p:cNvSpPr/>
          <p:nvPr/>
        </p:nvSpPr>
        <p:spPr>
          <a:xfrm>
            <a:off x="590539" y="1537808"/>
            <a:ext cx="1412042" cy="560513"/>
          </a:xfrm>
          <a:prstGeom prst="roundRect">
            <a:avLst>
              <a:gd name="adj" fmla="val 2329"/>
            </a:avLst>
          </a:prstGeom>
          <a:noFill/>
          <a:ln w="19050"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Parametrised Program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FE6583D-2CD1-41F2-A559-123431991286}"/>
              </a:ext>
            </a:extLst>
          </p:cNvPr>
          <p:cNvSpPr/>
          <p:nvPr/>
        </p:nvSpPr>
        <p:spPr>
          <a:xfrm>
            <a:off x="338775" y="1666046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A8C1896E-D823-4CA3-B1AD-A3F38294866D}"/>
              </a:ext>
            </a:extLst>
          </p:cNvPr>
          <p:cNvSpPr/>
          <p:nvPr/>
        </p:nvSpPr>
        <p:spPr>
          <a:xfrm>
            <a:off x="1819911" y="2519806"/>
            <a:ext cx="1647189" cy="1406769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Points</a:t>
            </a: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C06A6634-92A2-41B1-B6D7-5BB884BE4923}"/>
              </a:ext>
            </a:extLst>
          </p:cNvPr>
          <p:cNvSpPr/>
          <p:nvPr/>
        </p:nvSpPr>
        <p:spPr>
          <a:xfrm>
            <a:off x="5919225" y="2519805"/>
            <a:ext cx="1538842" cy="1406769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Holograms</a:t>
            </a:r>
            <a:endParaRPr lang="en-GB" sz="1600" dirty="0"/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BD59ACBC-B447-492F-BFA7-41159512BB51}"/>
              </a:ext>
            </a:extLst>
          </p:cNvPr>
          <p:cNvSpPr/>
          <p:nvPr/>
        </p:nvSpPr>
        <p:spPr>
          <a:xfrm>
            <a:off x="1819910" y="4970922"/>
            <a:ext cx="1647189" cy="1262935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Triggers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DinstanceTr.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…</a:t>
            </a: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001F3E81-F8EC-4B04-9A25-1543F286EB98}"/>
              </a:ext>
            </a:extLst>
          </p:cNvPr>
          <p:cNvSpPr/>
          <p:nvPr/>
        </p:nvSpPr>
        <p:spPr>
          <a:xfrm>
            <a:off x="5919224" y="4970922"/>
            <a:ext cx="1538843" cy="1262936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Actions</a:t>
            </a:r>
          </a:p>
          <a:p>
            <a:r>
              <a:rPr lang="en-GB" sz="1600" dirty="0"/>
              <a:t>- AR World</a:t>
            </a:r>
          </a:p>
          <a:p>
            <a:r>
              <a:rPr lang="en-GB" sz="1600" dirty="0"/>
              <a:t>- Real World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BE5AB49-FDE7-4223-889A-FDE77AB7E864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3467100" y="3223190"/>
            <a:ext cx="24521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377B6A3-2013-4D25-A833-9F510FD64728}"/>
              </a:ext>
            </a:extLst>
          </p:cNvPr>
          <p:cNvSpPr txBox="1"/>
          <p:nvPr/>
        </p:nvSpPr>
        <p:spPr>
          <a:xfrm>
            <a:off x="4397405" y="2924439"/>
            <a:ext cx="59150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Define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4789AFA-4568-4749-878E-998BFBA262C0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3467099" y="5602390"/>
            <a:ext cx="24521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3CC07F4-3A9E-4024-9006-4F9D7DCD6BC9}"/>
              </a:ext>
            </a:extLst>
          </p:cNvPr>
          <p:cNvSpPr txBox="1"/>
          <p:nvPr/>
        </p:nvSpPr>
        <p:spPr>
          <a:xfrm>
            <a:off x="4390994" y="5262137"/>
            <a:ext cx="60433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Invoke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1E13A4BA-655A-4D86-99AD-8F74358133F8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>
          <a:xfrm flipV="1">
            <a:off x="6688646" y="3926574"/>
            <a:ext cx="0" cy="1044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86E14160-4084-42B8-88B3-7551D6AC5D00}"/>
              </a:ext>
            </a:extLst>
          </p:cNvPr>
          <p:cNvSpPr txBox="1"/>
          <p:nvPr/>
        </p:nvSpPr>
        <p:spPr>
          <a:xfrm>
            <a:off x="6774937" y="4320123"/>
            <a:ext cx="100187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Manipulate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09E3385B-9534-4A00-9200-9899148F38EB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2643505" y="3926575"/>
            <a:ext cx="1" cy="1044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BB1B4ACC-6C7B-48CE-B071-2A49FDA9F432}"/>
              </a:ext>
            </a:extLst>
          </p:cNvPr>
          <p:cNvSpPr txBox="1"/>
          <p:nvPr/>
        </p:nvSpPr>
        <p:spPr>
          <a:xfrm>
            <a:off x="2718023" y="4320123"/>
            <a:ext cx="66043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Include</a:t>
            </a: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91D6E95E-9A6A-46AF-8118-D44314006A1F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458067" y="5602390"/>
            <a:ext cx="571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3A3C90DE-7227-4279-AE6D-009FAC6E2367}"/>
              </a:ext>
            </a:extLst>
          </p:cNvPr>
          <p:cNvSpPr txBox="1"/>
          <p:nvPr/>
        </p:nvSpPr>
        <p:spPr>
          <a:xfrm>
            <a:off x="7693688" y="5695889"/>
            <a:ext cx="106588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>
                <a:latin typeface="+mn-lt"/>
              </a:rPr>
              <a:t>Command Robot</a:t>
            </a:r>
          </a:p>
        </p:txBody>
      </p:sp>
    </p:spTree>
    <p:extLst>
      <p:ext uri="{BB962C8B-B14F-4D97-AF65-F5344CB8AC3E}">
        <p14:creationId xmlns:p14="http://schemas.microsoft.com/office/powerpoint/2010/main" val="230001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16" grpId="0"/>
      <p:bldP spid="65" grpId="0"/>
      <p:bldP spid="69" grpId="0"/>
      <p:bldP spid="73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/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4680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Implementation Software:</a:t>
            </a:r>
            <a:endParaRPr lang="en-US" dirty="0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C1298B93-9A55-48CC-8BD1-7AE85D7D8D53}"/>
              </a:ext>
            </a:extLst>
          </p:cNvPr>
          <p:cNvSpPr txBox="1">
            <a:spLocks/>
          </p:cNvSpPr>
          <p:nvPr/>
        </p:nvSpPr>
        <p:spPr>
          <a:xfrm>
            <a:off x="121704" y="0"/>
            <a:ext cx="9128976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Goal: Detail about Software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FCBC537-7EE0-461F-8318-E43A79D46E6B}"/>
              </a:ext>
            </a:extLst>
          </p:cNvPr>
          <p:cNvSpPr/>
          <p:nvPr/>
        </p:nvSpPr>
        <p:spPr>
          <a:xfrm>
            <a:off x="3674937" y="2604267"/>
            <a:ext cx="1794125" cy="1498899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Unity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D083ADB-6669-463E-8308-4A10C8390964}"/>
              </a:ext>
            </a:extLst>
          </p:cNvPr>
          <p:cNvSpPr/>
          <p:nvPr/>
        </p:nvSpPr>
        <p:spPr>
          <a:xfrm>
            <a:off x="2154366" y="2767379"/>
            <a:ext cx="1698650" cy="10814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PARRHI library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351108-CDAF-4605-B986-5E987E12D2F2}"/>
              </a:ext>
            </a:extLst>
          </p:cNvPr>
          <p:cNvSpPr/>
          <p:nvPr/>
        </p:nvSpPr>
        <p:spPr>
          <a:xfrm>
            <a:off x="5299185" y="2767379"/>
            <a:ext cx="1794125" cy="10814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Robot Library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6868189-9CC9-4FAA-AB4E-35CB8EB994D3}"/>
              </a:ext>
            </a:extLst>
          </p:cNvPr>
          <p:cNvSpPr txBox="1"/>
          <p:nvPr/>
        </p:nvSpPr>
        <p:spPr>
          <a:xfrm>
            <a:off x="469544" y="4252464"/>
            <a:ext cx="2905125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Implements the PARRHI framework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C#, .NET framework v4.6.1 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858A42B-80D3-4B21-B254-C948462B3885}"/>
              </a:ext>
            </a:extLst>
          </p:cNvPr>
          <p:cNvSpPr txBox="1"/>
          <p:nvPr/>
        </p:nvSpPr>
        <p:spPr>
          <a:xfrm>
            <a:off x="5769332" y="4392823"/>
            <a:ext cx="305557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Robot Communication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C#, .NET framework v4.6.1 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6BC7AA4-E0DF-4833-85DB-74234E96AB6A}"/>
              </a:ext>
            </a:extLst>
          </p:cNvPr>
          <p:cNvSpPr txBox="1"/>
          <p:nvPr/>
        </p:nvSpPr>
        <p:spPr>
          <a:xfrm>
            <a:off x="3374669" y="5302730"/>
            <a:ext cx="3055578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2D/3D Game Engine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Image Tracking w. Vuforia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Hosts the other libraries</a:t>
            </a:r>
          </a:p>
        </p:txBody>
      </p:sp>
    </p:spTree>
    <p:extLst>
      <p:ext uri="{BB962C8B-B14F-4D97-AF65-F5344CB8AC3E}">
        <p14:creationId xmlns:p14="http://schemas.microsoft.com/office/powerpoint/2010/main" val="156039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Implementation Hardware:</a:t>
            </a:r>
            <a:endParaRPr lang="en-US" dirty="0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C1298B93-9A55-48CC-8BD1-7AE85D7D8D53}"/>
              </a:ext>
            </a:extLst>
          </p:cNvPr>
          <p:cNvSpPr txBox="1">
            <a:spLocks/>
          </p:cNvSpPr>
          <p:nvPr/>
        </p:nvSpPr>
        <p:spPr>
          <a:xfrm>
            <a:off x="121704" y="0"/>
            <a:ext cx="9128976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Goal: Detail about Hardware</a:t>
            </a:r>
          </a:p>
        </p:txBody>
      </p:sp>
      <p:pic>
        <p:nvPicPr>
          <p:cNvPr id="10" name="Picture 4" descr="Bildergebnis für Fanuc Cr7 png">
            <a:extLst>
              <a:ext uri="{FF2B5EF4-FFF2-40B4-BE49-F238E27FC236}">
                <a16:creationId xmlns:a16="http://schemas.microsoft.com/office/drawing/2014/main" id="{611F055F-8EBB-40C9-9228-2A56A4CB9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2" y="1770367"/>
            <a:ext cx="1573644" cy="236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ildergebnis für fanuc r30ib png">
            <a:extLst>
              <a:ext uri="{FF2B5EF4-FFF2-40B4-BE49-F238E27FC236}">
                <a16:creationId xmlns:a16="http://schemas.microsoft.com/office/drawing/2014/main" id="{B816ADDB-17F2-482C-8098-C01D248B3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462" y="2557147"/>
            <a:ext cx="1906278" cy="104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E45D1C4-4D5C-4FD2-A896-0606CDAC5FDD}"/>
              </a:ext>
            </a:extLst>
          </p:cNvPr>
          <p:cNvSpPr txBox="1"/>
          <p:nvPr/>
        </p:nvSpPr>
        <p:spPr>
          <a:xfrm>
            <a:off x="1717286" y="2824124"/>
            <a:ext cx="231529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/>
              <a:t>CR-7iA/L – 6 DOF Robot</a:t>
            </a:r>
            <a:endParaRPr lang="en-US" sz="1600" dirty="0">
              <a:latin typeface="+mn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4E90594-FC62-446D-8DAF-F085B127007A}"/>
              </a:ext>
            </a:extLst>
          </p:cNvPr>
          <p:cNvSpPr txBox="1"/>
          <p:nvPr/>
        </p:nvSpPr>
        <p:spPr>
          <a:xfrm>
            <a:off x="6996307" y="2952749"/>
            <a:ext cx="164854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/>
              <a:t>R-30iB Controller</a:t>
            </a:r>
            <a:endParaRPr lang="en-US" sz="1600" dirty="0">
              <a:latin typeface="+mn-lt"/>
            </a:endParaRPr>
          </a:p>
        </p:txBody>
      </p:sp>
      <p:pic>
        <p:nvPicPr>
          <p:cNvPr id="2050" name="Picture 2" descr="Bildergebnis für HoloLens">
            <a:extLst>
              <a:ext uri="{FF2B5EF4-FFF2-40B4-BE49-F238E27FC236}">
                <a16:creationId xmlns:a16="http://schemas.microsoft.com/office/drawing/2014/main" id="{90E3B37A-335A-4621-947F-6A026BB2E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4" y="5138103"/>
            <a:ext cx="1272480" cy="81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61DA314-7D98-4DFD-A2C6-F2056F87215B}"/>
              </a:ext>
            </a:extLst>
          </p:cNvPr>
          <p:cNvSpPr txBox="1"/>
          <p:nvPr/>
        </p:nvSpPr>
        <p:spPr>
          <a:xfrm>
            <a:off x="2082753" y="5416518"/>
            <a:ext cx="231529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/>
              <a:t>Microsoft HoloLens</a:t>
            </a:r>
            <a:endParaRPr lang="en-US" sz="1600" dirty="0">
              <a:latin typeface="+mn-lt"/>
            </a:endParaRPr>
          </a:p>
        </p:txBody>
      </p:sp>
      <p:pic>
        <p:nvPicPr>
          <p:cNvPr id="2052" name="Picture 4" descr="Bildergebnis für schunk greifer">
            <a:extLst>
              <a:ext uri="{FF2B5EF4-FFF2-40B4-BE49-F238E27FC236}">
                <a16:creationId xmlns:a16="http://schemas.microsoft.com/office/drawing/2014/main" id="{15A8979D-8FF7-4785-ACEB-BF2390D75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216" y="4591753"/>
            <a:ext cx="907134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8BE8BEF-AB84-4123-94FE-6791B2CD5F88}"/>
              </a:ext>
            </a:extLst>
          </p:cNvPr>
          <p:cNvSpPr txBox="1"/>
          <p:nvPr/>
        </p:nvSpPr>
        <p:spPr>
          <a:xfrm>
            <a:off x="6691112" y="5348953"/>
            <a:ext cx="231529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/>
              <a:t>Schunk Co-act EGP-C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939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/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/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/>
              <a:t>Concept</a:t>
            </a:r>
          </a:p>
          <a:p>
            <a:pPr marL="342900" indent="-342900">
              <a:buAutoNum type="arabicPeriod"/>
            </a:pPr>
            <a:r>
              <a:rPr lang="en-US" sz="2000" dirty="0"/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/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/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86202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6DA46C0-2CC4-4913-8F75-CAB20202E49C}"/>
              </a:ext>
            </a:extLst>
          </p:cNvPr>
          <p:cNvSpPr/>
          <p:nvPr/>
        </p:nvSpPr>
        <p:spPr>
          <a:xfrm>
            <a:off x="123825" y="2139212"/>
            <a:ext cx="90201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01. &lt;PProgram xmlns="PARRHI"&gt;	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02.  &lt;Points&gt;		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03.    &lt;PointFix name="ConstPoint" X="200" Y="-300" Z="300" /&gt;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04.    &lt;PointRobot name="</a:t>
            </a:r>
            <a:r>
              <a:rPr lang="en-US" sz="1400" dirty="0" err="1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RobotTip</a:t>
            </a:r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" J1=“5" J2=“6" Scale=“1" /&gt;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05.  &lt;/Points&gt;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06.  &lt;Holograms&gt; 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07.   &lt;Sphere name="Sphere" point="</a:t>
            </a:r>
            <a:r>
              <a:rPr lang="en-US" sz="1400" dirty="0" err="1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RobotTip</a:t>
            </a:r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" radius="25"/&gt;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08.  &lt;/Holograms&gt;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09.  &lt;Events&gt;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10.   &lt;Trigger&gt;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11.    &lt;DistanceTrigger name="DTrigger" point1="ConstPoint" point2="</a:t>
            </a:r>
            <a:r>
              <a:rPr lang="en-US" sz="1400" dirty="0" err="1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RobotTip</a:t>
            </a:r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" 	distance="15.5" actions=“Action1 Action2 Action3"/&gt;		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12.   &lt;/Trigger&gt;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13.   &lt;Actions&gt;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14.    &lt;SetHologramStateAction name=“Action1" offHolograms="Zyl1"/&gt;	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15.    &lt;ChangeUITextAction name=“Action2" text="Tutorial step nr. 4"/&gt;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16.    &lt;MoveRobotAction name=“Action3" target="100 100 100 45 15 0/&gt;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17.   &lt;/Actions&gt;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18.  &lt;/Events&gt;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19. &lt;/PProgram&gt;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7962BF41-F57C-4894-9732-2421706C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dirty="0"/>
              <a:t>Parametrised</a:t>
            </a:r>
            <a:r>
              <a:rPr lang="en-US" dirty="0"/>
              <a:t> Program Implementation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E68769A-BB31-4F56-91CE-40757F6DAAB7}"/>
              </a:ext>
            </a:extLst>
          </p:cNvPr>
          <p:cNvSpPr/>
          <p:nvPr/>
        </p:nvSpPr>
        <p:spPr>
          <a:xfrm>
            <a:off x="578498" y="2401079"/>
            <a:ext cx="5946710" cy="845974"/>
          </a:xfrm>
          <a:prstGeom prst="roundRect">
            <a:avLst>
              <a:gd name="adj" fmla="val 6473"/>
            </a:avLst>
          </a:prstGeom>
          <a:noFill/>
          <a:ln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49FCE33-C3F7-445C-840B-6BF9C8B5E234}"/>
              </a:ext>
            </a:extLst>
          </p:cNvPr>
          <p:cNvSpPr/>
          <p:nvPr/>
        </p:nvSpPr>
        <p:spPr>
          <a:xfrm>
            <a:off x="578498" y="3247053"/>
            <a:ext cx="5946710" cy="653143"/>
          </a:xfrm>
          <a:prstGeom prst="roundRect">
            <a:avLst>
              <a:gd name="adj" fmla="val 9883"/>
            </a:avLst>
          </a:prstGeom>
          <a:noFill/>
          <a:ln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F728D96-B632-4D25-8639-350D723F2C55}"/>
              </a:ext>
            </a:extLst>
          </p:cNvPr>
          <p:cNvSpPr/>
          <p:nvPr/>
        </p:nvSpPr>
        <p:spPr>
          <a:xfrm>
            <a:off x="755779" y="4093027"/>
            <a:ext cx="7368073" cy="901961"/>
          </a:xfrm>
          <a:prstGeom prst="roundRect">
            <a:avLst>
              <a:gd name="adj" fmla="val 6467"/>
            </a:avLst>
          </a:prstGeom>
          <a:noFill/>
          <a:ln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7D7FA2D-F012-4F07-8CF3-6CBD2D07DA2A}"/>
              </a:ext>
            </a:extLst>
          </p:cNvPr>
          <p:cNvSpPr/>
          <p:nvPr/>
        </p:nvSpPr>
        <p:spPr>
          <a:xfrm>
            <a:off x="755778" y="4971036"/>
            <a:ext cx="7368073" cy="1075201"/>
          </a:xfrm>
          <a:prstGeom prst="roundRect">
            <a:avLst>
              <a:gd name="adj" fmla="val 6467"/>
            </a:avLst>
          </a:prstGeom>
          <a:noFill/>
          <a:ln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56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/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24541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345004C-5228-407F-BC3C-DC2D1CE2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Evaluation 1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2B875C7-44F0-4842-9506-2E23349720E2}"/>
              </a:ext>
            </a:extLst>
          </p:cNvPr>
          <p:cNvCxnSpPr>
            <a:cxnSpLocks/>
          </p:cNvCxnSpPr>
          <p:nvPr/>
        </p:nvCxnSpPr>
        <p:spPr>
          <a:xfrm>
            <a:off x="4572000" y="1676400"/>
            <a:ext cx="0" cy="47103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98CDF33-5F2A-4D38-AD8F-780B6708DE12}"/>
              </a:ext>
            </a:extLst>
          </p:cNvPr>
          <p:cNvSpPr txBox="1"/>
          <p:nvPr/>
        </p:nvSpPr>
        <p:spPr>
          <a:xfrm>
            <a:off x="1885950" y="1943100"/>
            <a:ext cx="67165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Manual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E21845-75CE-4B64-99FB-6C6FF1CECDA2}"/>
              </a:ext>
            </a:extLst>
          </p:cNvPr>
          <p:cNvSpPr txBox="1"/>
          <p:nvPr/>
        </p:nvSpPr>
        <p:spPr>
          <a:xfrm>
            <a:off x="6500663" y="1943100"/>
            <a:ext cx="75738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PARRHI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24F4EC-85ED-484B-B66C-426967DF245D}"/>
              </a:ext>
            </a:extLst>
          </p:cNvPr>
          <p:cNvSpPr txBox="1"/>
          <p:nvPr/>
        </p:nvSpPr>
        <p:spPr>
          <a:xfrm>
            <a:off x="457201" y="3603036"/>
            <a:ext cx="3752837" cy="2783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Pro: 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Special implementations possible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Theoretically every workflow buildable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Con: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Software engineering necessary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Image tracking &amp; gesture recognition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Small steps have to be implemented manually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endParaRPr lang="en-US" sz="1600" dirty="0">
              <a:latin typeface="+mn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F38A2E-3CBD-44A2-B4A7-A86A1AB1E200}"/>
              </a:ext>
            </a:extLst>
          </p:cNvPr>
          <p:cNvSpPr txBox="1"/>
          <p:nvPr/>
        </p:nvSpPr>
        <p:spPr>
          <a:xfrm>
            <a:off x="5064845" y="3603036"/>
            <a:ext cx="3917229" cy="2783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Pro: 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No AR related challenges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No SE necessary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Good for “quick prototypes”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Con: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Limited by provided Parametrized Program objects (triggers, actions…)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Hard to keep the overview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endParaRPr lang="en-US" sz="1600" dirty="0">
              <a:latin typeface="+mn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B9D6BF7-BAFC-4EAF-875E-F83DBEC13296}"/>
              </a:ext>
            </a:extLst>
          </p:cNvPr>
          <p:cNvSpPr txBox="1"/>
          <p:nvPr/>
        </p:nvSpPr>
        <p:spPr>
          <a:xfrm>
            <a:off x="457200" y="2593386"/>
            <a:ext cx="3752837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Work: </a:t>
            </a: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450 lines of C# source code</a:t>
            </a: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+ Unity configuration and preparation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524E15A-6525-4B13-91F9-26C159836E74}"/>
              </a:ext>
            </a:extLst>
          </p:cNvPr>
          <p:cNvSpPr txBox="1"/>
          <p:nvPr/>
        </p:nvSpPr>
        <p:spPr>
          <a:xfrm>
            <a:off x="5002937" y="2610314"/>
            <a:ext cx="3752837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Work: </a:t>
            </a: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5 points, 4 holograms, eight triggers, 21 actions </a:t>
            </a:r>
            <a:r>
              <a:rPr lang="en-GB" sz="1600" dirty="0"/>
              <a:t>→</a:t>
            </a:r>
            <a:r>
              <a:rPr lang="en-US" sz="1600" dirty="0">
                <a:latin typeface="+mn-lt"/>
              </a:rPr>
              <a:t> 38 lines parametrized program</a:t>
            </a:r>
          </a:p>
        </p:txBody>
      </p:sp>
    </p:spTree>
    <p:extLst>
      <p:ext uri="{BB962C8B-B14F-4D97-AF65-F5344CB8AC3E}">
        <p14:creationId xmlns:p14="http://schemas.microsoft.com/office/powerpoint/2010/main" val="22342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345004C-5228-407F-BC3C-DC2D1CE2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Evaluation 2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2791DC9-3B1D-4FDC-8777-407C47859F6C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H="1" flipV="1">
            <a:off x="6632451" y="1894266"/>
            <a:ext cx="50" cy="43737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99AEA71-B74A-4094-BBEA-9B1AAB6C7B6D}"/>
              </a:ext>
            </a:extLst>
          </p:cNvPr>
          <p:cNvGrpSpPr/>
          <p:nvPr/>
        </p:nvGrpSpPr>
        <p:grpSpPr>
          <a:xfrm>
            <a:off x="6019338" y="1380807"/>
            <a:ext cx="1226225" cy="513459"/>
            <a:chOff x="1656541" y="1949335"/>
            <a:chExt cx="1226225" cy="513459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C3F8F649-C1A3-446B-933C-FEE18D434AE8}"/>
                </a:ext>
              </a:extLst>
            </p:cNvPr>
            <p:cNvSpPr/>
            <p:nvPr/>
          </p:nvSpPr>
          <p:spPr>
            <a:xfrm>
              <a:off x="1656541" y="1949335"/>
              <a:ext cx="1226225" cy="513459"/>
            </a:xfrm>
            <a:prstGeom prst="roundRect">
              <a:avLst>
                <a:gd name="adj" fmla="val 107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100" dirty="0"/>
                <a:t>Command User to Start Position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EAC0DA29-C634-4CF0-BC46-A5901ABF41BF}"/>
                </a:ext>
              </a:extLst>
            </p:cNvPr>
            <p:cNvSpPr txBox="1"/>
            <p:nvPr/>
          </p:nvSpPr>
          <p:spPr>
            <a:xfrm>
              <a:off x="1656541" y="2201184"/>
              <a:ext cx="12262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dirty="0"/>
            </a:p>
          </p:txBody>
        </p:sp>
      </p:grpSp>
      <p:sp>
        <p:nvSpPr>
          <p:cNvPr id="15" name="Flussdiagramm: Verzweigung 14">
            <a:extLst>
              <a:ext uri="{FF2B5EF4-FFF2-40B4-BE49-F238E27FC236}">
                <a16:creationId xmlns:a16="http://schemas.microsoft.com/office/drawing/2014/main" id="{D462BA61-30BF-4474-B25C-E70B3EC7D636}"/>
              </a:ext>
            </a:extLst>
          </p:cNvPr>
          <p:cNvSpPr/>
          <p:nvPr/>
        </p:nvSpPr>
        <p:spPr>
          <a:xfrm rot="5400000">
            <a:off x="6499149" y="3366438"/>
            <a:ext cx="266700" cy="206375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00B3514A-5A4C-42C6-B579-64FFBB7C62CF}"/>
              </a:ext>
            </a:extLst>
          </p:cNvPr>
          <p:cNvSpPr/>
          <p:nvPr/>
        </p:nvSpPr>
        <p:spPr>
          <a:xfrm>
            <a:off x="6019388" y="2331643"/>
            <a:ext cx="1226225" cy="652845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Command: Robot Tip to Target Point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D31B413-7239-4DD8-97C6-BA0BD155A1F4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flipV="1">
            <a:off x="6632499" y="2984488"/>
            <a:ext cx="2" cy="3517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Kreis: nicht ausgefüllt 17">
            <a:extLst>
              <a:ext uri="{FF2B5EF4-FFF2-40B4-BE49-F238E27FC236}">
                <a16:creationId xmlns:a16="http://schemas.microsoft.com/office/drawing/2014/main" id="{0216E26C-EA28-4684-A642-449A717C6717}"/>
              </a:ext>
            </a:extLst>
          </p:cNvPr>
          <p:cNvSpPr/>
          <p:nvPr/>
        </p:nvSpPr>
        <p:spPr>
          <a:xfrm>
            <a:off x="6452501" y="864914"/>
            <a:ext cx="360000" cy="360000"/>
          </a:xfrm>
          <a:prstGeom prst="donut">
            <a:avLst>
              <a:gd name="adj" fmla="val 12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629109C-8149-43C6-BE27-AA5252174776}"/>
              </a:ext>
            </a:extLst>
          </p:cNvPr>
          <p:cNvSpPr/>
          <p:nvPr/>
        </p:nvSpPr>
        <p:spPr>
          <a:xfrm>
            <a:off x="6497451" y="909914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D659052-B352-4312-A694-FD5137B97833}"/>
              </a:ext>
            </a:extLst>
          </p:cNvPr>
          <p:cNvCxnSpPr>
            <a:cxnSpLocks/>
            <a:stCxn id="13" idx="0"/>
            <a:endCxn id="18" idx="4"/>
          </p:cNvCxnSpPr>
          <p:nvPr/>
        </p:nvCxnSpPr>
        <p:spPr>
          <a:xfrm flipV="1">
            <a:off x="6632451" y="1224914"/>
            <a:ext cx="50" cy="15589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FE8853BF-7C21-4DB8-B133-BE05394B9B0F}"/>
              </a:ext>
            </a:extLst>
          </p:cNvPr>
          <p:cNvSpPr/>
          <p:nvPr/>
        </p:nvSpPr>
        <p:spPr>
          <a:xfrm>
            <a:off x="7423072" y="3776590"/>
            <a:ext cx="1226225" cy="652845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100" dirty="0"/>
              <a:t>Fail Msg, Command User to Finish Pos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A8D02E6-42CA-4A98-8513-6ACA367C7119}"/>
              </a:ext>
            </a:extLst>
          </p:cNvPr>
          <p:cNvSpPr/>
          <p:nvPr/>
        </p:nvSpPr>
        <p:spPr>
          <a:xfrm>
            <a:off x="4679872" y="3776589"/>
            <a:ext cx="1226225" cy="652845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100" dirty="0"/>
              <a:t>Success Msg, Command User to Finish Pos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4D33793-5EC6-488F-8CFC-36CEB5F82D87}"/>
              </a:ext>
            </a:extLst>
          </p:cNvPr>
          <p:cNvSpPr/>
          <p:nvPr/>
        </p:nvSpPr>
        <p:spPr>
          <a:xfrm>
            <a:off x="6019385" y="5310322"/>
            <a:ext cx="1226225" cy="522103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Success Message</a:t>
            </a:r>
          </a:p>
        </p:txBody>
      </p:sp>
      <p:sp>
        <p:nvSpPr>
          <p:cNvPr id="24" name="Flussdiagramm: Verzweigung 23">
            <a:extLst>
              <a:ext uri="{FF2B5EF4-FFF2-40B4-BE49-F238E27FC236}">
                <a16:creationId xmlns:a16="http://schemas.microsoft.com/office/drawing/2014/main" id="{B6CAF3F7-AE0E-478E-BC12-011BF2AE66C6}"/>
              </a:ext>
            </a:extLst>
          </p:cNvPr>
          <p:cNvSpPr/>
          <p:nvPr/>
        </p:nvSpPr>
        <p:spPr>
          <a:xfrm rot="5400000">
            <a:off x="6499148" y="4721997"/>
            <a:ext cx="266700" cy="206375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939FB2B-D1AA-4C6F-BEC1-56698887A0EE}"/>
              </a:ext>
            </a:extLst>
          </p:cNvPr>
          <p:cNvCxnSpPr>
            <a:cxnSpLocks/>
            <a:stCxn id="23" idx="0"/>
            <a:endCxn id="24" idx="3"/>
          </p:cNvCxnSpPr>
          <p:nvPr/>
        </p:nvCxnSpPr>
        <p:spPr>
          <a:xfrm flipV="1">
            <a:off x="6632498" y="4958535"/>
            <a:ext cx="0" cy="3517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F2FF1B59-9C70-47FB-92A1-0F0E0BFD8F56}"/>
              </a:ext>
            </a:extLst>
          </p:cNvPr>
          <p:cNvCxnSpPr>
            <a:cxnSpLocks/>
            <a:stCxn id="15" idx="0"/>
            <a:endCxn id="21" idx="0"/>
          </p:cNvCxnSpPr>
          <p:nvPr/>
        </p:nvCxnSpPr>
        <p:spPr>
          <a:xfrm>
            <a:off x="6735687" y="3469626"/>
            <a:ext cx="1300498" cy="3069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66B9FD27-67D1-45AC-B767-ABC2D16B0EFE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 rot="10800000" flipV="1">
            <a:off x="5292986" y="3469625"/>
            <a:ext cx="1236327" cy="3069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FC6164FC-624F-46FB-9864-DD0B1D56B27E}"/>
              </a:ext>
            </a:extLst>
          </p:cNvPr>
          <p:cNvCxnSpPr>
            <a:stCxn id="22" idx="2"/>
            <a:endCxn id="24" idx="2"/>
          </p:cNvCxnSpPr>
          <p:nvPr/>
        </p:nvCxnSpPr>
        <p:spPr>
          <a:xfrm rot="16200000" flipH="1">
            <a:off x="5713273" y="4009146"/>
            <a:ext cx="395751" cy="12363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42706AE-40DA-4146-8527-31EC9939102B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rot="5400000">
            <a:off x="7188061" y="3977061"/>
            <a:ext cx="395750" cy="13004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9447FD48-EBD3-47BB-A11E-989AB839503D}"/>
              </a:ext>
            </a:extLst>
          </p:cNvPr>
          <p:cNvSpPr txBox="1"/>
          <p:nvPr/>
        </p:nvSpPr>
        <p:spPr>
          <a:xfrm>
            <a:off x="6658279" y="1979386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[UserPos == StartPos]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F59BCAF-072A-411D-B0E5-ABBFE43FD211}"/>
              </a:ext>
            </a:extLst>
          </p:cNvPr>
          <p:cNvSpPr txBox="1"/>
          <p:nvPr/>
        </p:nvSpPr>
        <p:spPr>
          <a:xfrm>
            <a:off x="6909405" y="3185198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[60 Sec. passed]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B47F6A3-4B81-475D-8CA0-EE2B70A6A964}"/>
              </a:ext>
            </a:extLst>
          </p:cNvPr>
          <p:cNvSpPr txBox="1"/>
          <p:nvPr/>
        </p:nvSpPr>
        <p:spPr>
          <a:xfrm>
            <a:off x="4910445" y="3192625"/>
            <a:ext cx="1448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[RobTip == TarPoint]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57A8D89-48D6-49BD-8DDE-6907E3D56921}"/>
              </a:ext>
            </a:extLst>
          </p:cNvPr>
          <p:cNvSpPr txBox="1"/>
          <p:nvPr/>
        </p:nvSpPr>
        <p:spPr>
          <a:xfrm>
            <a:off x="6658279" y="4943780"/>
            <a:ext cx="1640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[UserPos == FinishPos]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1AD3380C-9744-4F38-93E1-2388B45942DE}"/>
              </a:ext>
            </a:extLst>
          </p:cNvPr>
          <p:cNvCxnSpPr>
            <a:cxnSpLocks/>
          </p:cNvCxnSpPr>
          <p:nvPr/>
        </p:nvCxnSpPr>
        <p:spPr>
          <a:xfrm rot="10800000">
            <a:off x="6100682" y="3536988"/>
            <a:ext cx="1322391" cy="684618"/>
          </a:xfrm>
          <a:prstGeom prst="bentConnector3">
            <a:avLst>
              <a:gd name="adj1" fmla="val 99914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FE844FCC-C3C1-4476-9970-3AE84151889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906097" y="3516747"/>
            <a:ext cx="1236330" cy="586265"/>
          </a:xfrm>
          <a:prstGeom prst="bentConnector3">
            <a:avLst>
              <a:gd name="adj1" fmla="val 9996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EA7586D-84DB-42F5-B9B3-426949943D86}"/>
              </a:ext>
            </a:extLst>
          </p:cNvPr>
          <p:cNvSpPr txBox="1"/>
          <p:nvPr/>
        </p:nvSpPr>
        <p:spPr>
          <a:xfrm>
            <a:off x="6320782" y="3866765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disable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710E2AC-E1CA-4CE2-988B-10DA23BBEF8A}"/>
              </a:ext>
            </a:extLst>
          </p:cNvPr>
          <p:cNvSpPr/>
          <p:nvPr/>
        </p:nvSpPr>
        <p:spPr>
          <a:xfrm>
            <a:off x="6453261" y="611128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A4BB119-570E-4391-91B3-6D25E4E873F1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6632498" y="5832425"/>
            <a:ext cx="763" cy="27886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A06DAEB1-F7AF-438B-B5EE-57CC5E664B93}"/>
              </a:ext>
            </a:extLst>
          </p:cNvPr>
          <p:cNvSpPr txBox="1"/>
          <p:nvPr/>
        </p:nvSpPr>
        <p:spPr>
          <a:xfrm>
            <a:off x="624723" y="1843598"/>
            <a:ext cx="3598590" cy="30644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6 participants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5 mechanical engineering students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1 software engineering student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Summary:</a:t>
            </a:r>
            <a:endParaRPr lang="en-US" sz="1600" dirty="0"/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/>
              <a:t>Provided a cheat sheet</a:t>
            </a: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42 minutes on average to achieve the task</a:t>
            </a:r>
            <a:endParaRPr lang="en-US" sz="1600" dirty="0"/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/>
              <a:t>5 succeeded, 1 failed</a:t>
            </a: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5 used a chronological approach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1 used a “non-chronological” appr.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B51A490-FB2F-48EE-9829-AB46912410F8}"/>
              </a:ext>
            </a:extLst>
          </p:cNvPr>
          <p:cNvSpPr txBox="1"/>
          <p:nvPr/>
        </p:nvSpPr>
        <p:spPr>
          <a:xfrm>
            <a:off x="569906" y="5134428"/>
            <a:ext cx="3598590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Key Feedback: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Many lost the overview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Custom extensions not possible</a:t>
            </a:r>
          </a:p>
        </p:txBody>
      </p:sp>
    </p:spTree>
    <p:extLst>
      <p:ext uri="{BB962C8B-B14F-4D97-AF65-F5344CB8AC3E}">
        <p14:creationId xmlns:p14="http://schemas.microsoft.com/office/powerpoint/2010/main" val="257652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/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47038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345004C-5228-407F-BC3C-DC2D1CE2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943027B-0B77-4A60-8D06-67C40F475B1E}"/>
              </a:ext>
            </a:extLst>
          </p:cNvPr>
          <p:cNvSpPr txBox="1"/>
          <p:nvPr/>
        </p:nvSpPr>
        <p:spPr>
          <a:xfrm>
            <a:off x="1371600" y="2107611"/>
            <a:ext cx="6400800" cy="1380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Parametrized Augmented Reality Robot Human Interface (PARRHI):</a:t>
            </a:r>
            <a:br>
              <a:rPr lang="en-US" sz="1600" dirty="0">
                <a:latin typeface="+mn-lt"/>
              </a:rPr>
            </a:br>
            <a:r>
              <a:rPr lang="en-US" sz="1600" b="1" dirty="0">
                <a:latin typeface="+mn-lt"/>
              </a:rPr>
              <a:t>Development framework </a:t>
            </a:r>
            <a:r>
              <a:rPr lang="en-US" sz="1600" dirty="0">
                <a:latin typeface="+mn-lt"/>
              </a:rPr>
              <a:t>using a parameterized approach, to create </a:t>
            </a:r>
            <a:r>
              <a:rPr lang="en-US" sz="1600" b="1" dirty="0">
                <a:latin typeface="+mn-lt"/>
              </a:rPr>
              <a:t>AR Human-Robot collaboration applications.</a:t>
            </a:r>
          </a:p>
          <a:p>
            <a:pPr>
              <a:lnSpc>
                <a:spcPct val="114000"/>
              </a:lnSpc>
            </a:pPr>
            <a:endParaRPr lang="en-US" sz="1600" b="1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70FED8-44D2-4A8D-A435-FE5E7E057648}"/>
              </a:ext>
            </a:extLst>
          </p:cNvPr>
          <p:cNvSpPr txBox="1"/>
          <p:nvPr/>
        </p:nvSpPr>
        <p:spPr>
          <a:xfrm>
            <a:off x="1371600" y="4350068"/>
            <a:ext cx="6400800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14000"/>
              </a:lnSpc>
              <a:buAutoNum type="arabicPeriod"/>
            </a:pPr>
            <a:r>
              <a:rPr lang="en-US" sz="1600" dirty="0">
                <a:latin typeface="+mn-lt"/>
              </a:rPr>
              <a:t>Thorough evaluation with statistical significance</a:t>
            </a:r>
          </a:p>
          <a:p>
            <a:pPr marL="342900" indent="-342900">
              <a:lnSpc>
                <a:spcPct val="114000"/>
              </a:lnSpc>
              <a:buAutoNum type="arabicPeriod"/>
            </a:pPr>
            <a:r>
              <a:rPr lang="en-US" sz="1600" dirty="0">
                <a:latin typeface="+mn-lt"/>
              </a:rPr>
              <a:t>Re-collect requirements with industry partners</a:t>
            </a:r>
          </a:p>
        </p:txBody>
      </p:sp>
    </p:spTree>
    <p:extLst>
      <p:ext uri="{BB962C8B-B14F-4D97-AF65-F5344CB8AC3E}">
        <p14:creationId xmlns:p14="http://schemas.microsoft.com/office/powerpoint/2010/main" val="1917053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GB" sz="1200" dirty="0"/>
              <a:t>C. </a:t>
            </a:r>
            <a:r>
              <a:rPr lang="en-GB" sz="1200" dirty="0" err="1"/>
              <a:t>Perey</a:t>
            </a:r>
            <a:r>
              <a:rPr lang="en-GB" sz="1200" dirty="0"/>
              <a:t>, T. </a:t>
            </a:r>
            <a:r>
              <a:rPr lang="en-GB" sz="1200" dirty="0" err="1"/>
              <a:t>Engelke</a:t>
            </a:r>
            <a:r>
              <a:rPr lang="en-GB" sz="1200" dirty="0"/>
              <a:t>, and C. Reed, “Current status of standards for augmented reality”, in Recent Trends of Mobile Collaborative Augmented Reality Systems, Springer, 2011, pp. 21–38</a:t>
            </a:r>
          </a:p>
          <a:p>
            <a:pPr marL="342900" indent="-342900">
              <a:buAutoNum type="arabicPeriod"/>
            </a:pPr>
            <a:r>
              <a:rPr lang="en-GB" sz="1200" dirty="0"/>
              <a:t>W. Hoenig, C. </a:t>
            </a:r>
            <a:r>
              <a:rPr lang="en-GB" sz="1200" dirty="0" err="1"/>
              <a:t>Milanes</a:t>
            </a:r>
            <a:r>
              <a:rPr lang="en-GB" sz="1200" dirty="0"/>
              <a:t>, L. </a:t>
            </a:r>
            <a:r>
              <a:rPr lang="en-GB" sz="1200" dirty="0" err="1"/>
              <a:t>Scaria</a:t>
            </a:r>
            <a:r>
              <a:rPr lang="en-GB" sz="1200" dirty="0"/>
              <a:t>, T. Phan, M. Bolas, and N. </a:t>
            </a:r>
            <a:r>
              <a:rPr lang="en-GB" sz="1200" dirty="0" err="1"/>
              <a:t>Ayanian</a:t>
            </a:r>
            <a:r>
              <a:rPr lang="en-GB" sz="1200" dirty="0"/>
              <a:t>, “Mixed reality for robotics”, in 2015 IEEE/RSJ International Conference on Intelligent Robots and Systems (IROS), IEEE, 2015, pp. 5382–5387.</a:t>
            </a:r>
          </a:p>
          <a:p>
            <a:pPr marL="342900" indent="-342900">
              <a:buAutoNum type="arabicPeriod"/>
            </a:pPr>
            <a:r>
              <a:rPr lang="en-GB" sz="1200" dirty="0"/>
              <a:t>P. Milgram, S. </a:t>
            </a:r>
            <a:r>
              <a:rPr lang="en-GB" sz="1200" dirty="0" err="1"/>
              <a:t>Zhai</a:t>
            </a:r>
            <a:r>
              <a:rPr lang="en-GB" sz="1200" dirty="0"/>
              <a:t>, D. </a:t>
            </a:r>
            <a:r>
              <a:rPr lang="en-GB" sz="1200" dirty="0" err="1"/>
              <a:t>Drascic</a:t>
            </a:r>
            <a:r>
              <a:rPr lang="en-GB" sz="1200" dirty="0"/>
              <a:t>, and J. </a:t>
            </a:r>
            <a:r>
              <a:rPr lang="en-GB" sz="1200" dirty="0" err="1"/>
              <a:t>Grodski</a:t>
            </a:r>
            <a:r>
              <a:rPr lang="en-GB" sz="1200" dirty="0"/>
              <a:t>, “Applications of augmented reality for human-robot communication”, in Proceedings of 1993 IEEE/RSJ International Conference on Intelligent Robots and Systems (IROS’93), IEEE, vol. 3, 1993, pp. 1467– 1472. </a:t>
            </a:r>
          </a:p>
          <a:p>
            <a:pPr marL="342900" indent="-342900">
              <a:buAutoNum type="arabicPeriod"/>
            </a:pPr>
            <a:r>
              <a:rPr lang="en-GB" sz="1200" dirty="0"/>
              <a:t>M. </a:t>
            </a:r>
            <a:r>
              <a:rPr lang="en-GB" sz="1200" dirty="0" err="1"/>
              <a:t>Stavric</a:t>
            </a:r>
            <a:r>
              <a:rPr lang="en-GB" sz="1200" dirty="0"/>
              <a:t> and O. Marina, “Parametric </a:t>
            </a:r>
            <a:r>
              <a:rPr lang="en-GB" sz="1200" dirty="0" err="1"/>
              <a:t>modeling</a:t>
            </a:r>
            <a:r>
              <a:rPr lang="en-GB" sz="1200" dirty="0"/>
              <a:t> for advanced architecture”, International journal of applied mathematics and informatics, vol. 5, no. 1, pp. 9–16, 2011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4693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5351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56F3934-6BBB-4372-9E59-E4674183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Augmented Reality helpful?</a:t>
            </a:r>
          </a:p>
        </p:txBody>
      </p:sp>
      <p:pic>
        <p:nvPicPr>
          <p:cNvPr id="5" name="Grafik 4" descr="Bauarbeiter">
            <a:extLst>
              <a:ext uri="{FF2B5EF4-FFF2-40B4-BE49-F238E27FC236}">
                <a16:creationId xmlns:a16="http://schemas.microsoft.com/office/drawing/2014/main" id="{4D7D9EAF-DDA6-4D68-983E-17086F7BA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9759" y="3422223"/>
            <a:ext cx="1099404" cy="1099404"/>
          </a:xfrm>
          <a:prstGeom prst="rect">
            <a:avLst/>
          </a:prstGeom>
        </p:spPr>
      </p:pic>
      <p:pic>
        <p:nvPicPr>
          <p:cNvPr id="6" name="Picture 4" descr="Bildergebnis für Fanuc Cr7 png">
            <a:extLst>
              <a:ext uri="{FF2B5EF4-FFF2-40B4-BE49-F238E27FC236}">
                <a16:creationId xmlns:a16="http://schemas.microsoft.com/office/drawing/2014/main" id="{D380D12A-6AA7-4F53-8E14-DA91904DA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55" b="93818" l="9290" r="89071">
                        <a14:foregroundMark x1="43716" y1="89818" x2="54645" y2="90909"/>
                        <a14:foregroundMark x1="43716" y1="93818" x2="67213" y2="92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789" y="2841422"/>
            <a:ext cx="1382661" cy="20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F09E5B3-E6CE-44E8-B067-648833CC2C82}"/>
              </a:ext>
            </a:extLst>
          </p:cNvPr>
          <p:cNvSpPr txBox="1"/>
          <p:nvPr/>
        </p:nvSpPr>
        <p:spPr>
          <a:xfrm>
            <a:off x="655320" y="2536622"/>
            <a:ext cx="3318216" cy="22222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Modern production plants should be: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Agile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Safe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Efficient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This requires: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Mind + Machine Collaboration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329EB000-FF4D-4F6C-B331-04A00FD14A80}"/>
              </a:ext>
            </a:extLst>
          </p:cNvPr>
          <p:cNvSpPr txBox="1">
            <a:spLocks/>
          </p:cNvSpPr>
          <p:nvPr/>
        </p:nvSpPr>
        <p:spPr>
          <a:xfrm>
            <a:off x="15024" y="8922"/>
            <a:ext cx="9128976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Goal: Describe Why AR is important</a:t>
            </a:r>
          </a:p>
        </p:txBody>
      </p:sp>
      <p:pic>
        <p:nvPicPr>
          <p:cNvPr id="10" name="Grafik 9" descr="Unterhaltung">
            <a:extLst>
              <a:ext uri="{FF2B5EF4-FFF2-40B4-BE49-F238E27FC236}">
                <a16:creationId xmlns:a16="http://schemas.microsoft.com/office/drawing/2014/main" id="{321E6A6E-03E5-464A-A58C-7F4A4A7E97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02108" y="2572685"/>
            <a:ext cx="914400" cy="914400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308DF638-3772-4BC7-888B-CE04C89440B5}"/>
              </a:ext>
            </a:extLst>
          </p:cNvPr>
          <p:cNvSpPr/>
          <p:nvPr/>
        </p:nvSpPr>
        <p:spPr>
          <a:xfrm>
            <a:off x="5840566" y="2410722"/>
            <a:ext cx="1237483" cy="1238326"/>
          </a:xfrm>
          <a:prstGeom prst="mathMultiply">
            <a:avLst>
              <a:gd name="adj1" fmla="val 751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6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 descr="Ein Bild, das Teller enthält.&#10;&#10;Automatisch generierte Beschreibung">
            <a:extLst>
              <a:ext uri="{FF2B5EF4-FFF2-40B4-BE49-F238E27FC236}">
                <a16:creationId xmlns:a16="http://schemas.microsoft.com/office/drawing/2014/main" id="{951CDA05-42E3-49A7-BEC1-DD40AE21EE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5840" r="36426" b="48840"/>
          <a:stretch/>
        </p:blipFill>
        <p:spPr>
          <a:xfrm>
            <a:off x="7185390" y="3615350"/>
            <a:ext cx="767625" cy="951288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B56F3934-6BBB-4372-9E59-E4674183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Augmented Reality helpful?</a:t>
            </a:r>
          </a:p>
        </p:txBody>
      </p:sp>
      <p:pic>
        <p:nvPicPr>
          <p:cNvPr id="5" name="Grafik 4" descr="Bauarbeiter">
            <a:extLst>
              <a:ext uri="{FF2B5EF4-FFF2-40B4-BE49-F238E27FC236}">
                <a16:creationId xmlns:a16="http://schemas.microsoft.com/office/drawing/2014/main" id="{4D7D9EAF-DDA6-4D68-983E-17086F7BA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9759" y="3422223"/>
            <a:ext cx="1099404" cy="109940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F09E5B3-E6CE-44E8-B067-648833CC2C82}"/>
              </a:ext>
            </a:extLst>
          </p:cNvPr>
          <p:cNvSpPr txBox="1"/>
          <p:nvPr/>
        </p:nvSpPr>
        <p:spPr>
          <a:xfrm>
            <a:off x="655320" y="2536622"/>
            <a:ext cx="3318216" cy="22222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Modern production plants should be: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Agile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Safe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Efficient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This requires: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Mind + Machine Collaboration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329EB000-FF4D-4F6C-B331-04A00FD14A80}"/>
              </a:ext>
            </a:extLst>
          </p:cNvPr>
          <p:cNvSpPr txBox="1">
            <a:spLocks/>
          </p:cNvSpPr>
          <p:nvPr/>
        </p:nvSpPr>
        <p:spPr>
          <a:xfrm>
            <a:off x="15024" y="8922"/>
            <a:ext cx="9128976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Goal: Describe Why AR is important</a:t>
            </a:r>
          </a:p>
        </p:txBody>
      </p:sp>
      <p:pic>
        <p:nvPicPr>
          <p:cNvPr id="4" name="Grafik 3" descr="Rede">
            <a:extLst>
              <a:ext uri="{FF2B5EF4-FFF2-40B4-BE49-F238E27FC236}">
                <a16:creationId xmlns:a16="http://schemas.microsoft.com/office/drawing/2014/main" id="{7C11E65C-EA7E-48C5-B33E-1A2C1AD7EB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6100" y="1892886"/>
            <a:ext cx="1233999" cy="1233999"/>
          </a:xfrm>
          <a:prstGeom prst="rect">
            <a:avLst/>
          </a:prstGeom>
        </p:spPr>
      </p:pic>
      <p:pic>
        <p:nvPicPr>
          <p:cNvPr id="12" name="Grafik 11" descr="Virtual Reality-Headset">
            <a:extLst>
              <a:ext uri="{FF2B5EF4-FFF2-40B4-BE49-F238E27FC236}">
                <a16:creationId xmlns:a16="http://schemas.microsoft.com/office/drawing/2014/main" id="{3329A905-9878-4B84-950D-2CC2B547A8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4341" y="3422223"/>
            <a:ext cx="610239" cy="610239"/>
          </a:xfrm>
          <a:prstGeom prst="rect">
            <a:avLst/>
          </a:prstGeom>
        </p:spPr>
      </p:pic>
      <p:graphicFrame>
        <p:nvGraphicFramePr>
          <p:cNvPr id="13" name="Chart 9">
            <a:extLst>
              <a:ext uri="{FF2B5EF4-FFF2-40B4-BE49-F238E27FC236}">
                <a16:creationId xmlns:a16="http://schemas.microsoft.com/office/drawing/2014/main" id="{B8C2DC61-7C9F-4406-ACAD-8C427EBDD1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5055080"/>
              </p:ext>
            </p:extLst>
          </p:nvPr>
        </p:nvGraphicFramePr>
        <p:xfrm>
          <a:off x="7081585" y="1950498"/>
          <a:ext cx="863027" cy="890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9" name="Ellipse 8">
            <a:extLst>
              <a:ext uri="{FF2B5EF4-FFF2-40B4-BE49-F238E27FC236}">
                <a16:creationId xmlns:a16="http://schemas.microsoft.com/office/drawing/2014/main" id="{82F08194-7403-495A-94AD-D860BFE78F44}"/>
              </a:ext>
            </a:extLst>
          </p:cNvPr>
          <p:cNvSpPr/>
          <p:nvPr/>
        </p:nvSpPr>
        <p:spPr>
          <a:xfrm>
            <a:off x="8577343" y="3766006"/>
            <a:ext cx="22098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9B56050-7E3B-4A9F-AF88-8FFBE1DE77F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046720" y="3299435"/>
            <a:ext cx="562985" cy="500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95A99D8-AC34-4789-8BB6-FC88C9EBB745}"/>
              </a:ext>
            </a:extLst>
          </p:cNvPr>
          <p:cNvSpPr txBox="1"/>
          <p:nvPr/>
        </p:nvSpPr>
        <p:spPr>
          <a:xfrm rot="2478420">
            <a:off x="8141114" y="3288288"/>
            <a:ext cx="51456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1,2 m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586BCCC-3B7F-4859-9706-7A798C7D2415}"/>
              </a:ext>
            </a:extLst>
          </p:cNvPr>
          <p:cNvCxnSpPr>
            <a:cxnSpLocks/>
          </p:cNvCxnSpPr>
          <p:nvPr/>
        </p:nvCxnSpPr>
        <p:spPr>
          <a:xfrm flipH="1">
            <a:off x="5886392" y="3472878"/>
            <a:ext cx="1221624" cy="210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9FFC5C2-1D74-41D2-A6F4-05E6368CA366}"/>
              </a:ext>
            </a:extLst>
          </p:cNvPr>
          <p:cNvSpPr txBox="1"/>
          <p:nvPr/>
        </p:nvSpPr>
        <p:spPr>
          <a:xfrm rot="21072379">
            <a:off x="6281453" y="3324145"/>
            <a:ext cx="34304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2 m</a:t>
            </a:r>
          </a:p>
        </p:txBody>
      </p:sp>
      <p:pic>
        <p:nvPicPr>
          <p:cNvPr id="23" name="Grafik 22" descr="Rede">
            <a:extLst>
              <a:ext uri="{FF2B5EF4-FFF2-40B4-BE49-F238E27FC236}">
                <a16:creationId xmlns:a16="http://schemas.microsoft.com/office/drawing/2014/main" id="{53AE3C3D-570E-4CE1-9075-4DAB6F03FD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6621" y="2767965"/>
            <a:ext cx="1233999" cy="8824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8E947DCE-D95C-441F-A578-0FFC7F9E8F04}"/>
              </a:ext>
            </a:extLst>
          </p:cNvPr>
          <p:cNvSpPr txBox="1"/>
          <p:nvPr/>
        </p:nvSpPr>
        <p:spPr>
          <a:xfrm>
            <a:off x="4859291" y="3021836"/>
            <a:ext cx="55944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Move!</a:t>
            </a:r>
          </a:p>
        </p:txBody>
      </p:sp>
      <p:pic>
        <p:nvPicPr>
          <p:cNvPr id="25" name="Picture 4" descr="Bildergebnis für Fanuc Cr7 png">
            <a:extLst>
              <a:ext uri="{FF2B5EF4-FFF2-40B4-BE49-F238E27FC236}">
                <a16:creationId xmlns:a16="http://schemas.microsoft.com/office/drawing/2014/main" id="{00EE96E8-F87C-4F03-8E8D-9D1C8B73E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biLevel thresh="5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455" b="93818" l="9290" r="89071">
                        <a14:foregroundMark x1="43716" y1="89818" x2="54645" y2="90909"/>
                        <a14:foregroundMark x1="43716" y1="93818" x2="67213" y2="92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789" y="2841422"/>
            <a:ext cx="1382661" cy="20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B5F2AAB-707F-460D-A86E-AFFB66662FFE}"/>
              </a:ext>
            </a:extLst>
          </p:cNvPr>
          <p:cNvGrpSpPr/>
          <p:nvPr/>
        </p:nvGrpSpPr>
        <p:grpSpPr>
          <a:xfrm>
            <a:off x="6179094" y="3611651"/>
            <a:ext cx="2782143" cy="1863139"/>
            <a:chOff x="6179094" y="3373526"/>
            <a:chExt cx="2782143" cy="1863139"/>
          </a:xfrm>
        </p:grpSpPr>
        <p:pic>
          <p:nvPicPr>
            <p:cNvPr id="34" name="Grafik 33" descr="Ein Bild, das Teller enthält.&#10;&#10;Automatisch generierte Beschreibung">
              <a:extLst>
                <a:ext uri="{FF2B5EF4-FFF2-40B4-BE49-F238E27FC236}">
                  <a16:creationId xmlns:a16="http://schemas.microsoft.com/office/drawing/2014/main" id="{820E7251-768C-42A0-9A9B-C2B81132B3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5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35840" t="51170" r="36426"/>
            <a:stretch/>
          </p:blipFill>
          <p:spPr>
            <a:xfrm>
              <a:off x="7185391" y="4328711"/>
              <a:ext cx="767624" cy="907954"/>
            </a:xfrm>
            <a:prstGeom prst="rect">
              <a:avLst/>
            </a:prstGeom>
          </p:spPr>
        </p:pic>
        <p:pic>
          <p:nvPicPr>
            <p:cNvPr id="35" name="Grafik 34" descr="Ein Bild, das Teller enthält.&#10;&#10;Automatisch generierte Beschreibung">
              <a:extLst>
                <a:ext uri="{FF2B5EF4-FFF2-40B4-BE49-F238E27FC236}">
                  <a16:creationId xmlns:a16="http://schemas.microsoft.com/office/drawing/2014/main" id="{833C0965-FEDC-4832-9CEE-6DC66B712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5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63574"/>
            <a:stretch/>
          </p:blipFill>
          <p:spPr>
            <a:xfrm>
              <a:off x="7953016" y="3373526"/>
              <a:ext cx="1008221" cy="1859441"/>
            </a:xfrm>
            <a:prstGeom prst="rect">
              <a:avLst/>
            </a:prstGeom>
          </p:spPr>
        </p:pic>
        <p:pic>
          <p:nvPicPr>
            <p:cNvPr id="36" name="Grafik 35" descr="Ein Bild, das Teller enthält.&#10;&#10;Automatisch generierte Beschreibung">
              <a:extLst>
                <a:ext uri="{FF2B5EF4-FFF2-40B4-BE49-F238E27FC236}">
                  <a16:creationId xmlns:a16="http://schemas.microsoft.com/office/drawing/2014/main" id="{80DB4EB6-3FFE-4E77-A096-64DBE9E9F4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5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r="63643"/>
            <a:stretch/>
          </p:blipFill>
          <p:spPr>
            <a:xfrm>
              <a:off x="6179094" y="3377224"/>
              <a:ext cx="1006297" cy="1859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461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Development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C1298B93-9A55-48CC-8BD1-7AE85D7D8D53}"/>
              </a:ext>
            </a:extLst>
          </p:cNvPr>
          <p:cNvSpPr txBox="1">
            <a:spLocks/>
          </p:cNvSpPr>
          <p:nvPr/>
        </p:nvSpPr>
        <p:spPr>
          <a:xfrm>
            <a:off x="121704" y="0"/>
            <a:ext cx="9128976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Goal: Development of AR not easy / simple / Person responsible might not know how</a:t>
            </a:r>
          </a:p>
        </p:txBody>
      </p:sp>
      <p:pic>
        <p:nvPicPr>
          <p:cNvPr id="8" name="Grafik 7" descr="Stundenglas">
            <a:extLst>
              <a:ext uri="{FF2B5EF4-FFF2-40B4-BE49-F238E27FC236}">
                <a16:creationId xmlns:a16="http://schemas.microsoft.com/office/drawing/2014/main" id="{E831DA6B-2AD4-49EB-9DF7-52EEBA534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321" y="3429000"/>
            <a:ext cx="914400" cy="914400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CEF4674-1F2A-46D5-8DE1-FDBBE7370D78}"/>
              </a:ext>
            </a:extLst>
          </p:cNvPr>
          <p:cNvGrpSpPr/>
          <p:nvPr/>
        </p:nvGrpSpPr>
        <p:grpSpPr>
          <a:xfrm>
            <a:off x="961819" y="1491022"/>
            <a:ext cx="1929241" cy="1556604"/>
            <a:chOff x="1487419" y="2142743"/>
            <a:chExt cx="1929241" cy="1556604"/>
          </a:xfrm>
        </p:grpSpPr>
        <p:pic>
          <p:nvPicPr>
            <p:cNvPr id="5" name="Grafik 4" descr="Bauarbeiter">
              <a:extLst>
                <a:ext uri="{FF2B5EF4-FFF2-40B4-BE49-F238E27FC236}">
                  <a16:creationId xmlns:a16="http://schemas.microsoft.com/office/drawing/2014/main" id="{86551BF4-D4DF-4B16-B0F2-A2845B359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7419" y="2599943"/>
              <a:ext cx="1099404" cy="1099404"/>
            </a:xfrm>
            <a:prstGeom prst="rect">
              <a:avLst/>
            </a:prstGeom>
          </p:spPr>
        </p:pic>
        <p:pic>
          <p:nvPicPr>
            <p:cNvPr id="6" name="Grafik 5" descr="Virtual Reality-Headset">
              <a:extLst>
                <a:ext uri="{FF2B5EF4-FFF2-40B4-BE49-F238E27FC236}">
                  <a16:creationId xmlns:a16="http://schemas.microsoft.com/office/drawing/2014/main" id="{E5A36920-47DE-48DC-843D-2903DFF98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06421" y="3089108"/>
              <a:ext cx="610239" cy="610239"/>
            </a:xfrm>
            <a:prstGeom prst="rect">
              <a:avLst/>
            </a:prstGeom>
          </p:spPr>
        </p:pic>
        <p:pic>
          <p:nvPicPr>
            <p:cNvPr id="12" name="Grafik 11" descr="Fragezeichen">
              <a:extLst>
                <a:ext uri="{FF2B5EF4-FFF2-40B4-BE49-F238E27FC236}">
                  <a16:creationId xmlns:a16="http://schemas.microsoft.com/office/drawing/2014/main" id="{221D80F8-4775-4B9A-AD96-C3DCF2D56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19301" y="2142743"/>
              <a:ext cx="914400" cy="914400"/>
            </a:xfrm>
            <a:prstGeom prst="rect">
              <a:avLst/>
            </a:prstGeom>
          </p:spPr>
        </p:pic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A91EA482-5FBD-4BDA-B5CC-50FD218BAA81}"/>
              </a:ext>
            </a:extLst>
          </p:cNvPr>
          <p:cNvSpPr txBox="1"/>
          <p:nvPr/>
        </p:nvSpPr>
        <p:spPr>
          <a:xfrm>
            <a:off x="3694731" y="2172126"/>
            <a:ext cx="4487450" cy="3625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Responsible person has domain specific knowledge but no AR-Development skills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Time consuming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Expensive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</p:txBody>
      </p:sp>
      <p:pic>
        <p:nvPicPr>
          <p:cNvPr id="16" name="Grafik 15" descr="Dollar">
            <a:extLst>
              <a:ext uri="{FF2B5EF4-FFF2-40B4-BE49-F238E27FC236}">
                <a16:creationId xmlns:a16="http://schemas.microsoft.com/office/drawing/2014/main" id="{9D758DCF-D7EB-468F-BEC5-A219327948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4321" y="47193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3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/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0624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F536E2C-0166-453B-A88D-74E4E116A1E5}"/>
              </a:ext>
            </a:extLst>
          </p:cNvPr>
          <p:cNvCxnSpPr/>
          <p:nvPr/>
        </p:nvCxnSpPr>
        <p:spPr>
          <a:xfrm flipV="1">
            <a:off x="4572000" y="1547446"/>
            <a:ext cx="0" cy="32443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466AFAF-4DAF-4230-957C-3C27B55B1C2A}"/>
              </a:ext>
            </a:extLst>
          </p:cNvPr>
          <p:cNvCxnSpPr>
            <a:cxnSpLocks/>
          </p:cNvCxnSpPr>
          <p:nvPr/>
        </p:nvCxnSpPr>
        <p:spPr>
          <a:xfrm>
            <a:off x="2092569" y="3269708"/>
            <a:ext cx="4958862" cy="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8E900DF-6B03-4880-B600-6EDF280E8B94}"/>
              </a:ext>
            </a:extLst>
          </p:cNvPr>
          <p:cNvSpPr/>
          <p:nvPr/>
        </p:nvSpPr>
        <p:spPr>
          <a:xfrm>
            <a:off x="2645368" y="1683886"/>
            <a:ext cx="3934017" cy="2948327"/>
          </a:xfrm>
          <a:prstGeom prst="roundRect">
            <a:avLst>
              <a:gd name="adj" fmla="val 676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dirty="0"/>
              <a:t>PARRHI</a:t>
            </a:r>
            <a:br>
              <a:rPr lang="en-US" dirty="0"/>
            </a:br>
            <a:r>
              <a:rPr lang="en-US" dirty="0"/>
              <a:t>(this thesis)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9792C2C-BE8E-4845-AA04-049A7884D6E5}"/>
              </a:ext>
            </a:extLst>
          </p:cNvPr>
          <p:cNvSpPr/>
          <p:nvPr/>
        </p:nvSpPr>
        <p:spPr>
          <a:xfrm>
            <a:off x="2628908" y="1674464"/>
            <a:ext cx="1389178" cy="2957759"/>
          </a:xfrm>
          <a:prstGeom prst="roundRect">
            <a:avLst/>
          </a:prstGeom>
          <a:solidFill>
            <a:srgbClr val="4A4A4A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24FAD22-81DA-4DF9-BB08-BF50AB159A37}"/>
              </a:ext>
            </a:extLst>
          </p:cNvPr>
          <p:cNvSpPr/>
          <p:nvPr/>
        </p:nvSpPr>
        <p:spPr>
          <a:xfrm>
            <a:off x="2628908" y="1677091"/>
            <a:ext cx="3934038" cy="1312296"/>
          </a:xfrm>
          <a:prstGeom prst="roundRect">
            <a:avLst/>
          </a:prstGeom>
          <a:solidFill>
            <a:srgbClr val="4A4A4A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78B98D2-96FE-4BF5-90EF-D02FC23D6A83}"/>
              </a:ext>
            </a:extLst>
          </p:cNvPr>
          <p:cNvSpPr/>
          <p:nvPr/>
        </p:nvSpPr>
        <p:spPr>
          <a:xfrm>
            <a:off x="2628908" y="1674464"/>
            <a:ext cx="1389178" cy="1314922"/>
          </a:xfrm>
          <a:prstGeom prst="roundRect">
            <a:avLst/>
          </a:prstGeom>
          <a:solidFill>
            <a:srgbClr val="4A4A4A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879BD53-EBD2-40C8-9DBD-8E80681CCAF6}"/>
              </a:ext>
            </a:extLst>
          </p:cNvPr>
          <p:cNvSpPr/>
          <p:nvPr/>
        </p:nvSpPr>
        <p:spPr>
          <a:xfrm>
            <a:off x="4926311" y="3513175"/>
            <a:ext cx="1631477" cy="1123403"/>
          </a:xfrm>
          <a:prstGeom prst="roundRect">
            <a:avLst/>
          </a:prstGeom>
          <a:solidFill>
            <a:srgbClr val="4A4A4A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done?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C1298B93-9A55-48CC-8BD1-7AE85D7D8D53}"/>
              </a:ext>
            </a:extLst>
          </p:cNvPr>
          <p:cNvSpPr txBox="1">
            <a:spLocks/>
          </p:cNvSpPr>
          <p:nvPr/>
        </p:nvSpPr>
        <p:spPr>
          <a:xfrm>
            <a:off x="121704" y="0"/>
            <a:ext cx="9128976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Goal: Quickly describe what has been done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D618B54-3A91-4E26-B023-6AD1BB859922}"/>
              </a:ext>
            </a:extLst>
          </p:cNvPr>
          <p:cNvSpPr txBox="1"/>
          <p:nvPr/>
        </p:nvSpPr>
        <p:spPr>
          <a:xfrm>
            <a:off x="1525759" y="5235152"/>
            <a:ext cx="6504986" cy="13801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No existing standards for AR-HR Interfaces [1]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AR in use for Robotics during development, testing and operation [2]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AR helps for Robot Human Communication [3]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Parametric Design in other disciplines [4]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pic>
        <p:nvPicPr>
          <p:cNvPr id="5" name="Grafik 4" descr="Virtual Reality-Headset">
            <a:extLst>
              <a:ext uri="{FF2B5EF4-FFF2-40B4-BE49-F238E27FC236}">
                <a16:creationId xmlns:a16="http://schemas.microsoft.com/office/drawing/2014/main" id="{E196CC9A-95AF-4EE0-8775-288EA855B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7165" y="2038682"/>
            <a:ext cx="610239" cy="610239"/>
          </a:xfrm>
          <a:prstGeom prst="rect">
            <a:avLst/>
          </a:prstGeom>
        </p:spPr>
      </p:pic>
      <p:pic>
        <p:nvPicPr>
          <p:cNvPr id="9" name="Grafik 8" descr="Roboter">
            <a:extLst>
              <a:ext uri="{FF2B5EF4-FFF2-40B4-BE49-F238E27FC236}">
                <a16:creationId xmlns:a16="http://schemas.microsoft.com/office/drawing/2014/main" id="{A60642C4-CE3A-4649-99BE-41B8777AD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0138" y="1793680"/>
            <a:ext cx="1100239" cy="1100239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4A5265A-1FD7-4BE5-962B-2324793A0022}"/>
              </a:ext>
            </a:extLst>
          </p:cNvPr>
          <p:cNvSpPr/>
          <p:nvPr/>
        </p:nvSpPr>
        <p:spPr>
          <a:xfrm>
            <a:off x="5178364" y="3865772"/>
            <a:ext cx="1127370" cy="418208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Parametrised Thinking</a:t>
            </a:r>
          </a:p>
        </p:txBody>
      </p:sp>
      <p:pic>
        <p:nvPicPr>
          <p:cNvPr id="26" name="Grafik 25" descr="Bauarbeiter">
            <a:extLst>
              <a:ext uri="{FF2B5EF4-FFF2-40B4-BE49-F238E27FC236}">
                <a16:creationId xmlns:a16="http://schemas.microsoft.com/office/drawing/2014/main" id="{59D36BB8-57A4-4826-8424-0B4A74B0F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2582" y="3513175"/>
            <a:ext cx="1099404" cy="109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5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0" grpId="1" animBg="1"/>
      <p:bldP spid="18" grpId="0" animBg="1"/>
      <p:bldP spid="18" grpId="1" animBg="1"/>
      <p:bldP spid="8" grpId="0" animBg="1"/>
      <p:bldP spid="8" grpId="1" animBg="1"/>
      <p:bldP spid="19" grpId="0" animBg="1"/>
      <p:bldP spid="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/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27308815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1543</Words>
  <Application>Microsoft Office PowerPoint</Application>
  <PresentationFormat>Bildschirmpräsentation (4:3)</PresentationFormat>
  <Paragraphs>377</Paragraphs>
  <Slides>26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26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Bachelor’s thesis presentation Parametrised Augmented Reality Robot Human Interface (PARRHI)</vt:lpstr>
      <vt:lpstr>Table of Contents</vt:lpstr>
      <vt:lpstr>Table of Contents</vt:lpstr>
      <vt:lpstr>Why is Augmented Reality helpful?</vt:lpstr>
      <vt:lpstr>Why is Augmented Reality helpful?</vt:lpstr>
      <vt:lpstr>AR Development</vt:lpstr>
      <vt:lpstr>Table of Contents</vt:lpstr>
      <vt:lpstr>What has been done?</vt:lpstr>
      <vt:lpstr>Table of Contents</vt:lpstr>
      <vt:lpstr>Who is the User of the PARRHI Framework?</vt:lpstr>
      <vt:lpstr>Example Use Case</vt:lpstr>
      <vt:lpstr>PARRHI requirements:</vt:lpstr>
      <vt:lpstr>Table of Contents</vt:lpstr>
      <vt:lpstr>PARRHI concept:</vt:lpstr>
      <vt:lpstr>PARRHI concept:</vt:lpstr>
      <vt:lpstr>Parametrised Program:</vt:lpstr>
      <vt:lpstr>Table of Contents</vt:lpstr>
      <vt:lpstr>Implementation Software:</vt:lpstr>
      <vt:lpstr>Implementation Hardware:</vt:lpstr>
      <vt:lpstr>Parametrised Program Implementation</vt:lpstr>
      <vt:lpstr>Table of Contents</vt:lpstr>
      <vt:lpstr>Evaluation 1</vt:lpstr>
      <vt:lpstr>Evaluation 2</vt:lpstr>
      <vt:lpstr>Table of Contents</vt:lpstr>
      <vt:lpstr>Conclusion</vt:lpstr>
      <vt:lpstr>Sources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Vollenweider</dc:creator>
  <cp:lastModifiedBy>Eric Vollenweider</cp:lastModifiedBy>
  <cp:revision>51</cp:revision>
  <cp:lastPrinted>2015-07-30T14:04:45Z</cp:lastPrinted>
  <dcterms:created xsi:type="dcterms:W3CDTF">2019-07-03T13:43:27Z</dcterms:created>
  <dcterms:modified xsi:type="dcterms:W3CDTF">2019-07-08T09:21:05Z</dcterms:modified>
</cp:coreProperties>
</file>