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2"/>
  </p:notesMasterIdLst>
  <p:handoutMasterIdLst>
    <p:handoutMasterId r:id="rId23"/>
  </p:handoutMasterIdLst>
  <p:sldIdLst>
    <p:sldId id="355" r:id="rId7"/>
    <p:sldId id="373" r:id="rId8"/>
    <p:sldId id="374" r:id="rId9"/>
    <p:sldId id="384" r:id="rId10"/>
    <p:sldId id="385" r:id="rId11"/>
    <p:sldId id="382" r:id="rId12"/>
    <p:sldId id="376" r:id="rId13"/>
    <p:sldId id="386" r:id="rId14"/>
    <p:sldId id="377" r:id="rId15"/>
    <p:sldId id="378" r:id="rId16"/>
    <p:sldId id="379" r:id="rId17"/>
    <p:sldId id="380" r:id="rId18"/>
    <p:sldId id="381" r:id="rId19"/>
    <p:sldId id="372" r:id="rId20"/>
    <p:sldId id="387" r:id="rId2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0" autoAdjust="0"/>
    <p:restoredTop sz="88272" autoAdjust="0"/>
  </p:normalViewPr>
  <p:slideViewPr>
    <p:cSldViewPr snapToGrid="0">
      <p:cViewPr varScale="1">
        <p:scale>
          <a:sx n="102" d="100"/>
          <a:sy n="102" d="100"/>
        </p:scale>
        <p:origin x="981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193-45A7-8732-24FC319E591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97036399"/>
        <c:axId val="397042223"/>
      </c:lineChart>
      <c:catAx>
        <c:axId val="3970363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04/07/2019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04/07/2019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microsoft.com/office/2007/relationships/hdphoto" Target="../media/hdphoto1.wdp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svg"/><Relationship Id="rId7" Type="http://schemas.openxmlformats.org/officeDocument/2006/relationships/image" Target="../media/image15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1.svg"/><Relationship Id="rId5" Type="http://schemas.openxmlformats.org/officeDocument/2006/relationships/image" Target="../media/image7.sv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r>
              <a:rPr lang="en-GB" dirty="0"/>
              <a:t>Bachelor’s thesis presentation</a:t>
            </a:r>
            <a:br>
              <a:rPr lang="en-GB" dirty="0"/>
            </a:br>
            <a:r>
              <a:rPr lang="en-GB" dirty="0"/>
              <a:t>Parametrised Augmented Reality Robot Human Interface (PARRHI)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0591" y="2370729"/>
            <a:ext cx="8508999" cy="2116542"/>
          </a:xfrm>
        </p:spPr>
        <p:txBody>
          <a:bodyPr/>
          <a:lstStyle/>
          <a:p>
            <a:r>
              <a:rPr lang="de-DE" dirty="0"/>
              <a:t>Eric Vollenweider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Fakultät für Maschinenwesen</a:t>
            </a:r>
          </a:p>
          <a:p>
            <a:r>
              <a:rPr lang="de-DE" dirty="0"/>
              <a:t>Lehrstuhl für Automatisierung und Informationssysteme</a:t>
            </a:r>
          </a:p>
          <a:p>
            <a:r>
              <a:rPr lang="de-DE" dirty="0"/>
              <a:t>Garching, 10. Juli 2019</a:t>
            </a:r>
            <a:endParaRPr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B9F715-2682-40AA-A13A-78ED28145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861" y="5275384"/>
            <a:ext cx="1487726" cy="15826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/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23964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/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4680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/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2454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/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4703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Als erstes soll mit schwarz und weiß gearbeitet werden.</a:t>
            </a:r>
            <a:br>
              <a:rPr dirty="0"/>
            </a:br>
            <a:r>
              <a:rPr dirty="0"/>
              <a:t>Für Aufwändigere Darstellungen sind Farben mit Bedacht und in möglichst geringem Umfang einzusetzen.</a:t>
            </a:r>
            <a:br>
              <a:rPr dirty="0"/>
            </a:br>
            <a:endParaRPr dirty="0"/>
          </a:p>
          <a:p>
            <a:r>
              <a:rPr dirty="0"/>
              <a:t>In diesem Folienmaster ist die Farbpalette festgelegt.</a:t>
            </a:r>
          </a:p>
          <a:p>
            <a:endParaRPr dirty="0"/>
          </a:p>
          <a:p>
            <a:r>
              <a:rPr dirty="0"/>
              <a:t>Zuerst mit </a:t>
            </a:r>
            <a:r>
              <a:rPr lang="de-DE" dirty="0"/>
              <a:t>den Primärfarben </a:t>
            </a:r>
            <a:r>
              <a:rPr dirty="0"/>
              <a:t>arbeiten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  <a:p>
            <a:r>
              <a:rPr dirty="0"/>
              <a:t>Für z.B. komplexe Diagramme stehen noch</a:t>
            </a:r>
            <a:r>
              <a:rPr lang="de-DE" dirty="0"/>
              <a:t>Sekundärfarben </a:t>
            </a:r>
            <a:r>
              <a:rPr dirty="0"/>
              <a:t>zur Verfügung.</a:t>
            </a:r>
          </a:p>
          <a:p>
            <a:endParaRPr dirty="0"/>
          </a:p>
          <a:p>
            <a:endParaRPr dirty="0"/>
          </a:p>
          <a:p>
            <a:r>
              <a:rPr lang="de-DE" dirty="0"/>
              <a:t>Gering im Einsatz sind die Akzentfarben.</a:t>
            </a:r>
            <a:endParaRPr dirty="0"/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Farben</a:t>
            </a:r>
            <a:endParaRPr lang="de-DE" sz="3000" dirty="0"/>
          </a:p>
        </p:txBody>
      </p:sp>
      <p:sp>
        <p:nvSpPr>
          <p:cNvPr id="14" name="Rechteck 13"/>
          <p:cNvSpPr/>
          <p:nvPr/>
        </p:nvSpPr>
        <p:spPr>
          <a:xfrm>
            <a:off x="321735" y="3843868"/>
            <a:ext cx="855132" cy="2455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95402" y="3843868"/>
            <a:ext cx="855132" cy="2455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260602" y="3843868"/>
            <a:ext cx="855132" cy="24553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321735" y="4665135"/>
            <a:ext cx="855132" cy="245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1295402" y="4665135"/>
            <a:ext cx="855132" cy="2455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2260602" y="4665135"/>
            <a:ext cx="855132" cy="2455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3225802" y="4665135"/>
            <a:ext cx="855132" cy="245531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6" name="Rechteck 35"/>
          <p:cNvSpPr/>
          <p:nvPr/>
        </p:nvSpPr>
        <p:spPr>
          <a:xfrm>
            <a:off x="321735" y="5529793"/>
            <a:ext cx="855132" cy="2455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1295402" y="5529793"/>
            <a:ext cx="855132" cy="2455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2260602" y="5529793"/>
            <a:ext cx="855132" cy="2455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GB" sz="1200" dirty="0"/>
              <a:t>C. </a:t>
            </a:r>
            <a:r>
              <a:rPr lang="en-GB" sz="1200" dirty="0" err="1"/>
              <a:t>Perey</a:t>
            </a:r>
            <a:r>
              <a:rPr lang="en-GB" sz="1200" dirty="0"/>
              <a:t>, T. </a:t>
            </a:r>
            <a:r>
              <a:rPr lang="en-GB" sz="1200" dirty="0" err="1"/>
              <a:t>Engelke</a:t>
            </a:r>
            <a:r>
              <a:rPr lang="en-GB" sz="1200" dirty="0"/>
              <a:t>, and C. Reed, “Current status of standards for augmented reality”, in Recent Trends of Mobile Collaborative Augmented Reality Systems, Springer, 2011, pp. 21–38</a:t>
            </a:r>
          </a:p>
          <a:p>
            <a:pPr marL="342900" indent="-342900">
              <a:buAutoNum type="arabicPeriod"/>
            </a:pPr>
            <a:r>
              <a:rPr lang="en-GB" sz="1200" dirty="0"/>
              <a:t>W. Hoenig, C. </a:t>
            </a:r>
            <a:r>
              <a:rPr lang="en-GB" sz="1200" dirty="0" err="1"/>
              <a:t>Milanes</a:t>
            </a:r>
            <a:r>
              <a:rPr lang="en-GB" sz="1200" dirty="0"/>
              <a:t>, L. </a:t>
            </a:r>
            <a:r>
              <a:rPr lang="en-GB" sz="1200" dirty="0" err="1"/>
              <a:t>Scaria</a:t>
            </a:r>
            <a:r>
              <a:rPr lang="en-GB" sz="1200" dirty="0"/>
              <a:t>, T. Phan, M. Bolas, and N. </a:t>
            </a:r>
            <a:r>
              <a:rPr lang="en-GB" sz="1200" dirty="0" err="1"/>
              <a:t>Ayanian</a:t>
            </a:r>
            <a:r>
              <a:rPr lang="en-GB" sz="1200" dirty="0"/>
              <a:t>, “Mixed reality for robotics”, in 2015 IEEE/RSJ International Conference on Intelligent Robots and Systems (IROS), IEEE, 2015, pp. 5382–5387.</a:t>
            </a:r>
          </a:p>
          <a:p>
            <a:pPr marL="342900" indent="-342900">
              <a:buAutoNum type="arabicPeriod"/>
            </a:pPr>
            <a:r>
              <a:rPr lang="en-GB" sz="1200" dirty="0"/>
              <a:t>P. Milgram, S. </a:t>
            </a:r>
            <a:r>
              <a:rPr lang="en-GB" sz="1200" dirty="0" err="1"/>
              <a:t>Zhai</a:t>
            </a:r>
            <a:r>
              <a:rPr lang="en-GB" sz="1200" dirty="0"/>
              <a:t>, D. </a:t>
            </a:r>
            <a:r>
              <a:rPr lang="en-GB" sz="1200" dirty="0" err="1"/>
              <a:t>Drascic</a:t>
            </a:r>
            <a:r>
              <a:rPr lang="en-GB" sz="1200" dirty="0"/>
              <a:t>, and J. </a:t>
            </a:r>
            <a:r>
              <a:rPr lang="en-GB" sz="1200" dirty="0" err="1"/>
              <a:t>Grodski</a:t>
            </a:r>
            <a:r>
              <a:rPr lang="en-GB" sz="1200" dirty="0"/>
              <a:t>, “Applications of augmented reality for human-robot communication”, in Proceedings of 1993 IEEE/RSJ International Conference on Intelligent Robots and Systems (IROS’93), IEEE, vol. 3, 1993, pp. 1467– 1472. </a:t>
            </a:r>
          </a:p>
          <a:p>
            <a:pPr marL="342900" indent="-342900">
              <a:buAutoNum type="arabicPeriod"/>
            </a:pPr>
            <a:r>
              <a:rPr lang="en-GB" sz="1200" dirty="0"/>
              <a:t>M. </a:t>
            </a:r>
            <a:r>
              <a:rPr lang="en-GB" sz="1200" dirty="0" err="1"/>
              <a:t>Stavric</a:t>
            </a:r>
            <a:r>
              <a:rPr lang="en-GB" sz="1200" dirty="0"/>
              <a:t> and O. Marina, “Parametric </a:t>
            </a:r>
            <a:r>
              <a:rPr lang="en-GB" sz="1200" dirty="0" err="1"/>
              <a:t>modeling</a:t>
            </a:r>
            <a:r>
              <a:rPr lang="en-GB" sz="1200" dirty="0"/>
              <a:t> for advanced architecture”, International journal of applied mathematics and informatics, vol. 5, no. 1, pp. 9–16, 2011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4693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/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/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/>
              <a:t>Concept</a:t>
            </a:r>
          </a:p>
          <a:p>
            <a:pPr marL="342900" indent="-342900">
              <a:buAutoNum type="arabicPeriod"/>
            </a:pPr>
            <a:r>
              <a:rPr lang="en-US" sz="2000" dirty="0"/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/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/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8620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5351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56F3934-6BBB-4372-9E59-E4674183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Augmented Reality helpful?</a:t>
            </a:r>
          </a:p>
        </p:txBody>
      </p:sp>
      <p:pic>
        <p:nvPicPr>
          <p:cNvPr id="5" name="Grafik 4" descr="Bauarbeiter">
            <a:extLst>
              <a:ext uri="{FF2B5EF4-FFF2-40B4-BE49-F238E27FC236}">
                <a16:creationId xmlns:a16="http://schemas.microsoft.com/office/drawing/2014/main" id="{4D7D9EAF-DDA6-4D68-983E-17086F7BA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9759" y="3184098"/>
            <a:ext cx="1099404" cy="1099404"/>
          </a:xfrm>
          <a:prstGeom prst="rect">
            <a:avLst/>
          </a:prstGeom>
        </p:spPr>
      </p:pic>
      <p:pic>
        <p:nvPicPr>
          <p:cNvPr id="6" name="Picture 4" descr="Bildergebnis für Fanuc Cr7 png">
            <a:extLst>
              <a:ext uri="{FF2B5EF4-FFF2-40B4-BE49-F238E27FC236}">
                <a16:creationId xmlns:a16="http://schemas.microsoft.com/office/drawing/2014/main" id="{D380D12A-6AA7-4F53-8E14-DA91904DA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55" b="93818" l="9290" r="89071">
                        <a14:foregroundMark x1="43716" y1="89818" x2="54645" y2="90909"/>
                        <a14:foregroundMark x1="43716" y1="93818" x2="67213" y2="9272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789" y="2603297"/>
            <a:ext cx="1382661" cy="20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F09E5B3-E6CE-44E8-B067-648833CC2C82}"/>
              </a:ext>
            </a:extLst>
          </p:cNvPr>
          <p:cNvSpPr txBox="1"/>
          <p:nvPr/>
        </p:nvSpPr>
        <p:spPr>
          <a:xfrm>
            <a:off x="655320" y="2298497"/>
            <a:ext cx="3318216" cy="22222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Modern production plants should be: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Agile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Safe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Efficient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This requires: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Mind + Machine Collaboration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329EB000-FF4D-4F6C-B331-04A00FD14A80}"/>
              </a:ext>
            </a:extLst>
          </p:cNvPr>
          <p:cNvSpPr txBox="1">
            <a:spLocks/>
          </p:cNvSpPr>
          <p:nvPr/>
        </p:nvSpPr>
        <p:spPr>
          <a:xfrm>
            <a:off x="15024" y="8922"/>
            <a:ext cx="9128976" cy="36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Goal: Describe Why AR is important</a:t>
            </a:r>
          </a:p>
        </p:txBody>
      </p:sp>
      <p:pic>
        <p:nvPicPr>
          <p:cNvPr id="10" name="Grafik 9" descr="Unterhaltung">
            <a:extLst>
              <a:ext uri="{FF2B5EF4-FFF2-40B4-BE49-F238E27FC236}">
                <a16:creationId xmlns:a16="http://schemas.microsoft.com/office/drawing/2014/main" id="{321E6A6E-03E5-464A-A58C-7F4A4A7E97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2108" y="2334560"/>
            <a:ext cx="914400" cy="914400"/>
          </a:xfrm>
          <a:prstGeom prst="rect">
            <a:avLst/>
          </a:prstGeom>
        </p:spPr>
      </p:pic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308DF638-3772-4BC7-888B-CE04C89440B5}"/>
              </a:ext>
            </a:extLst>
          </p:cNvPr>
          <p:cNvSpPr/>
          <p:nvPr/>
        </p:nvSpPr>
        <p:spPr>
          <a:xfrm>
            <a:off x="5840566" y="2172597"/>
            <a:ext cx="1237483" cy="1238326"/>
          </a:xfrm>
          <a:prstGeom prst="mathMultiply">
            <a:avLst>
              <a:gd name="adj1" fmla="val 751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6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 descr="Ein Bild, das Teller enthält.&#10;&#10;Automatisch generierte Beschreibung">
            <a:extLst>
              <a:ext uri="{FF2B5EF4-FFF2-40B4-BE49-F238E27FC236}">
                <a16:creationId xmlns:a16="http://schemas.microsoft.com/office/drawing/2014/main" id="{951CDA05-42E3-49A7-BEC1-DD40AE21EE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5840" r="36426" b="48840"/>
          <a:stretch/>
        </p:blipFill>
        <p:spPr>
          <a:xfrm>
            <a:off x="7185390" y="3377225"/>
            <a:ext cx="767625" cy="951288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B56F3934-6BBB-4372-9E59-E4674183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Augmented Reality helpful?</a:t>
            </a:r>
          </a:p>
        </p:txBody>
      </p:sp>
      <p:pic>
        <p:nvPicPr>
          <p:cNvPr id="5" name="Grafik 4" descr="Bauarbeiter">
            <a:extLst>
              <a:ext uri="{FF2B5EF4-FFF2-40B4-BE49-F238E27FC236}">
                <a16:creationId xmlns:a16="http://schemas.microsoft.com/office/drawing/2014/main" id="{4D7D9EAF-DDA6-4D68-983E-17086F7BA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69759" y="3184098"/>
            <a:ext cx="1099404" cy="109940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F09E5B3-E6CE-44E8-B067-648833CC2C82}"/>
              </a:ext>
            </a:extLst>
          </p:cNvPr>
          <p:cNvSpPr txBox="1"/>
          <p:nvPr/>
        </p:nvSpPr>
        <p:spPr>
          <a:xfrm>
            <a:off x="655320" y="2298497"/>
            <a:ext cx="3318216" cy="22222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Modern production plants should be: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Agile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Safe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Efficient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This requires: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Mind + Machine Collaboration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329EB000-FF4D-4F6C-B331-04A00FD14A80}"/>
              </a:ext>
            </a:extLst>
          </p:cNvPr>
          <p:cNvSpPr txBox="1">
            <a:spLocks/>
          </p:cNvSpPr>
          <p:nvPr/>
        </p:nvSpPr>
        <p:spPr>
          <a:xfrm>
            <a:off x="15024" y="8922"/>
            <a:ext cx="9128976" cy="36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Goal: Describe Why AR is important</a:t>
            </a:r>
          </a:p>
        </p:txBody>
      </p:sp>
      <p:pic>
        <p:nvPicPr>
          <p:cNvPr id="4" name="Grafik 3" descr="Rede">
            <a:extLst>
              <a:ext uri="{FF2B5EF4-FFF2-40B4-BE49-F238E27FC236}">
                <a16:creationId xmlns:a16="http://schemas.microsoft.com/office/drawing/2014/main" id="{7C11E65C-EA7E-48C5-B33E-1A2C1AD7EB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96100" y="1654761"/>
            <a:ext cx="1233999" cy="1233999"/>
          </a:xfrm>
          <a:prstGeom prst="rect">
            <a:avLst/>
          </a:prstGeom>
        </p:spPr>
      </p:pic>
      <p:pic>
        <p:nvPicPr>
          <p:cNvPr id="12" name="Grafik 11" descr="Virtual Reality-Headset">
            <a:extLst>
              <a:ext uri="{FF2B5EF4-FFF2-40B4-BE49-F238E27FC236}">
                <a16:creationId xmlns:a16="http://schemas.microsoft.com/office/drawing/2014/main" id="{3329A905-9878-4B84-950D-2CC2B547A8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4341" y="3184098"/>
            <a:ext cx="610239" cy="610239"/>
          </a:xfrm>
          <a:prstGeom prst="rect">
            <a:avLst/>
          </a:prstGeom>
        </p:spPr>
      </p:pic>
      <p:graphicFrame>
        <p:nvGraphicFramePr>
          <p:cNvPr id="13" name="Chart 9">
            <a:extLst>
              <a:ext uri="{FF2B5EF4-FFF2-40B4-BE49-F238E27FC236}">
                <a16:creationId xmlns:a16="http://schemas.microsoft.com/office/drawing/2014/main" id="{B8C2DC61-7C9F-4406-ACAD-8C427EBDD1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720311"/>
              </p:ext>
            </p:extLst>
          </p:nvPr>
        </p:nvGraphicFramePr>
        <p:xfrm>
          <a:off x="7081585" y="1712373"/>
          <a:ext cx="863027" cy="890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9" name="Ellipse 8">
            <a:extLst>
              <a:ext uri="{FF2B5EF4-FFF2-40B4-BE49-F238E27FC236}">
                <a16:creationId xmlns:a16="http://schemas.microsoft.com/office/drawing/2014/main" id="{82F08194-7403-495A-94AD-D860BFE78F44}"/>
              </a:ext>
            </a:extLst>
          </p:cNvPr>
          <p:cNvSpPr/>
          <p:nvPr/>
        </p:nvSpPr>
        <p:spPr>
          <a:xfrm>
            <a:off x="8577343" y="3527881"/>
            <a:ext cx="22098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9B56050-7E3B-4A9F-AF88-8FFBE1DE77F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046720" y="3061310"/>
            <a:ext cx="562985" cy="500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95A99D8-AC34-4789-8BB6-FC88C9EBB745}"/>
              </a:ext>
            </a:extLst>
          </p:cNvPr>
          <p:cNvSpPr txBox="1"/>
          <p:nvPr/>
        </p:nvSpPr>
        <p:spPr>
          <a:xfrm rot="2478420">
            <a:off x="8141114" y="3050163"/>
            <a:ext cx="51456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1,2 m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586BCCC-3B7F-4859-9706-7A798C7D2415}"/>
              </a:ext>
            </a:extLst>
          </p:cNvPr>
          <p:cNvCxnSpPr>
            <a:cxnSpLocks/>
          </p:cNvCxnSpPr>
          <p:nvPr/>
        </p:nvCxnSpPr>
        <p:spPr>
          <a:xfrm flipH="1">
            <a:off x="5886392" y="3234753"/>
            <a:ext cx="1221624" cy="210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9FFC5C2-1D74-41D2-A6F4-05E6368CA366}"/>
              </a:ext>
            </a:extLst>
          </p:cNvPr>
          <p:cNvSpPr txBox="1"/>
          <p:nvPr/>
        </p:nvSpPr>
        <p:spPr>
          <a:xfrm rot="21072379">
            <a:off x="6281453" y="3086020"/>
            <a:ext cx="34304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2 m</a:t>
            </a:r>
          </a:p>
        </p:txBody>
      </p:sp>
      <p:pic>
        <p:nvPicPr>
          <p:cNvPr id="23" name="Grafik 22" descr="Rede">
            <a:extLst>
              <a:ext uri="{FF2B5EF4-FFF2-40B4-BE49-F238E27FC236}">
                <a16:creationId xmlns:a16="http://schemas.microsoft.com/office/drawing/2014/main" id="{53AE3C3D-570E-4CE1-9075-4DAB6F03F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6621" y="2529840"/>
            <a:ext cx="1233999" cy="8824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8E947DCE-D95C-441F-A578-0FFC7F9E8F04}"/>
              </a:ext>
            </a:extLst>
          </p:cNvPr>
          <p:cNvSpPr txBox="1"/>
          <p:nvPr/>
        </p:nvSpPr>
        <p:spPr>
          <a:xfrm>
            <a:off x="4859291" y="2783711"/>
            <a:ext cx="559449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Move!</a:t>
            </a:r>
          </a:p>
        </p:txBody>
      </p:sp>
      <p:pic>
        <p:nvPicPr>
          <p:cNvPr id="25" name="Picture 4" descr="Bildergebnis für Fanuc Cr7 png">
            <a:extLst>
              <a:ext uri="{FF2B5EF4-FFF2-40B4-BE49-F238E27FC236}">
                <a16:creationId xmlns:a16="http://schemas.microsoft.com/office/drawing/2014/main" id="{00EE96E8-F87C-4F03-8E8D-9D1C8B73E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biLevel thresh="5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455" b="93818" l="9290" r="89071">
                        <a14:foregroundMark x1="43716" y1="89818" x2="54645" y2="90909"/>
                        <a14:foregroundMark x1="43716" y1="93818" x2="67213" y2="9272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789" y="2603297"/>
            <a:ext cx="1382661" cy="20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B5F2AAB-707F-460D-A86E-AFFB66662FFE}"/>
              </a:ext>
            </a:extLst>
          </p:cNvPr>
          <p:cNvGrpSpPr/>
          <p:nvPr/>
        </p:nvGrpSpPr>
        <p:grpSpPr>
          <a:xfrm>
            <a:off x="6179094" y="3373526"/>
            <a:ext cx="2782143" cy="1863139"/>
            <a:chOff x="6179094" y="3373526"/>
            <a:chExt cx="2782143" cy="1863139"/>
          </a:xfrm>
        </p:grpSpPr>
        <p:pic>
          <p:nvPicPr>
            <p:cNvPr id="34" name="Grafik 33" descr="Ein Bild, das Teller enthält.&#10;&#10;Automatisch generierte Beschreibung">
              <a:extLst>
                <a:ext uri="{FF2B5EF4-FFF2-40B4-BE49-F238E27FC236}">
                  <a16:creationId xmlns:a16="http://schemas.microsoft.com/office/drawing/2014/main" id="{820E7251-768C-42A0-9A9B-C2B81132B3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5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35840" t="51170" r="36426"/>
            <a:stretch/>
          </p:blipFill>
          <p:spPr>
            <a:xfrm>
              <a:off x="7185391" y="4328711"/>
              <a:ext cx="767624" cy="907954"/>
            </a:xfrm>
            <a:prstGeom prst="rect">
              <a:avLst/>
            </a:prstGeom>
          </p:spPr>
        </p:pic>
        <p:pic>
          <p:nvPicPr>
            <p:cNvPr id="35" name="Grafik 34" descr="Ein Bild, das Teller enthält.&#10;&#10;Automatisch generierte Beschreibung">
              <a:extLst>
                <a:ext uri="{FF2B5EF4-FFF2-40B4-BE49-F238E27FC236}">
                  <a16:creationId xmlns:a16="http://schemas.microsoft.com/office/drawing/2014/main" id="{833C0965-FEDC-4832-9CEE-6DC66B712A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5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63574"/>
            <a:stretch/>
          </p:blipFill>
          <p:spPr>
            <a:xfrm>
              <a:off x="7953016" y="3373526"/>
              <a:ext cx="1008221" cy="1859441"/>
            </a:xfrm>
            <a:prstGeom prst="rect">
              <a:avLst/>
            </a:prstGeom>
          </p:spPr>
        </p:pic>
        <p:pic>
          <p:nvPicPr>
            <p:cNvPr id="36" name="Grafik 35" descr="Ein Bild, das Teller enthält.&#10;&#10;Automatisch generierte Beschreibung">
              <a:extLst>
                <a:ext uri="{FF2B5EF4-FFF2-40B4-BE49-F238E27FC236}">
                  <a16:creationId xmlns:a16="http://schemas.microsoft.com/office/drawing/2014/main" id="{80DB4EB6-3FFE-4E77-A096-64DBE9E9F4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5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r="63643"/>
            <a:stretch/>
          </p:blipFill>
          <p:spPr>
            <a:xfrm>
              <a:off x="6179094" y="3377224"/>
              <a:ext cx="1006297" cy="1859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461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Development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C1298B93-9A55-48CC-8BD1-7AE85D7D8D53}"/>
              </a:ext>
            </a:extLst>
          </p:cNvPr>
          <p:cNvSpPr txBox="1">
            <a:spLocks/>
          </p:cNvSpPr>
          <p:nvPr/>
        </p:nvSpPr>
        <p:spPr>
          <a:xfrm>
            <a:off x="121704" y="0"/>
            <a:ext cx="9128976" cy="36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Goal: Development of AR not easy / simple / Person responsible might not know how</a:t>
            </a:r>
          </a:p>
        </p:txBody>
      </p:sp>
      <p:pic>
        <p:nvPicPr>
          <p:cNvPr id="8" name="Grafik 7" descr="Stundenglas">
            <a:extLst>
              <a:ext uri="{FF2B5EF4-FFF2-40B4-BE49-F238E27FC236}">
                <a16:creationId xmlns:a16="http://schemas.microsoft.com/office/drawing/2014/main" id="{E831DA6B-2AD4-49EB-9DF7-52EEBA534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321" y="3429000"/>
            <a:ext cx="914400" cy="914400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CEF4674-1F2A-46D5-8DE1-FDBBE7370D78}"/>
              </a:ext>
            </a:extLst>
          </p:cNvPr>
          <p:cNvGrpSpPr/>
          <p:nvPr/>
        </p:nvGrpSpPr>
        <p:grpSpPr>
          <a:xfrm>
            <a:off x="961819" y="1491022"/>
            <a:ext cx="1929241" cy="1556604"/>
            <a:chOff x="1487419" y="2142743"/>
            <a:chExt cx="1929241" cy="1556604"/>
          </a:xfrm>
        </p:grpSpPr>
        <p:pic>
          <p:nvPicPr>
            <p:cNvPr id="5" name="Grafik 4" descr="Bauarbeiter">
              <a:extLst>
                <a:ext uri="{FF2B5EF4-FFF2-40B4-BE49-F238E27FC236}">
                  <a16:creationId xmlns:a16="http://schemas.microsoft.com/office/drawing/2014/main" id="{86551BF4-D4DF-4B16-B0F2-A2845B359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7419" y="2599943"/>
              <a:ext cx="1099404" cy="1099404"/>
            </a:xfrm>
            <a:prstGeom prst="rect">
              <a:avLst/>
            </a:prstGeom>
          </p:spPr>
        </p:pic>
        <p:pic>
          <p:nvPicPr>
            <p:cNvPr id="6" name="Grafik 5" descr="Virtual Reality-Headset">
              <a:extLst>
                <a:ext uri="{FF2B5EF4-FFF2-40B4-BE49-F238E27FC236}">
                  <a16:creationId xmlns:a16="http://schemas.microsoft.com/office/drawing/2014/main" id="{E5A36920-47DE-48DC-843D-2903DFF98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06421" y="3089108"/>
              <a:ext cx="610239" cy="610239"/>
            </a:xfrm>
            <a:prstGeom prst="rect">
              <a:avLst/>
            </a:prstGeom>
          </p:spPr>
        </p:pic>
        <p:pic>
          <p:nvPicPr>
            <p:cNvPr id="12" name="Grafik 11" descr="Fragezeichen">
              <a:extLst>
                <a:ext uri="{FF2B5EF4-FFF2-40B4-BE49-F238E27FC236}">
                  <a16:creationId xmlns:a16="http://schemas.microsoft.com/office/drawing/2014/main" id="{221D80F8-4775-4B9A-AD96-C3DCF2D56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19301" y="2142743"/>
              <a:ext cx="914400" cy="914400"/>
            </a:xfrm>
            <a:prstGeom prst="rect">
              <a:avLst/>
            </a:prstGeom>
          </p:spPr>
        </p:pic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A91EA482-5FBD-4BDA-B5CC-50FD218BAA81}"/>
              </a:ext>
            </a:extLst>
          </p:cNvPr>
          <p:cNvSpPr txBox="1"/>
          <p:nvPr/>
        </p:nvSpPr>
        <p:spPr>
          <a:xfrm>
            <a:off x="3694731" y="2172126"/>
            <a:ext cx="4487450" cy="3625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Responsible person has domain specific knowledge but no AR-Development skills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Time consuming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Expensive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</p:txBody>
      </p:sp>
      <p:pic>
        <p:nvPicPr>
          <p:cNvPr id="16" name="Grafik 15" descr="Dollar">
            <a:extLst>
              <a:ext uri="{FF2B5EF4-FFF2-40B4-BE49-F238E27FC236}">
                <a16:creationId xmlns:a16="http://schemas.microsoft.com/office/drawing/2014/main" id="{9D758DCF-D7EB-468F-BEC5-A219327948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4321" y="47193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3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/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0624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done?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C1298B93-9A55-48CC-8BD1-7AE85D7D8D53}"/>
              </a:ext>
            </a:extLst>
          </p:cNvPr>
          <p:cNvSpPr txBox="1">
            <a:spLocks/>
          </p:cNvSpPr>
          <p:nvPr/>
        </p:nvSpPr>
        <p:spPr>
          <a:xfrm>
            <a:off x="121704" y="0"/>
            <a:ext cx="9128976" cy="36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Goal: Quickly describe what has been done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D618B54-3A91-4E26-B023-6AD1BB859922}"/>
              </a:ext>
            </a:extLst>
          </p:cNvPr>
          <p:cNvSpPr txBox="1"/>
          <p:nvPr/>
        </p:nvSpPr>
        <p:spPr>
          <a:xfrm>
            <a:off x="655320" y="2298497"/>
            <a:ext cx="6504986" cy="13801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No existing standards for AR-HR Interfaces [1]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AR in use for Robotics during development, testing and operation [2]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AR helps for Robot Human Communication [3]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Parametric Design in other disciplines [4]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035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/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27308815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495</Words>
  <Application>Microsoft Office PowerPoint</Application>
  <PresentationFormat>Bildschirmpräsentation (4:3)</PresentationFormat>
  <Paragraphs>128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15</vt:i4>
      </vt:variant>
    </vt:vector>
  </HeadingPairs>
  <TitlesOfParts>
    <vt:vector size="26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Bachelor’s thesis presentation Parametrised Augmented Reality Robot Human Interface (PARRHI)</vt:lpstr>
      <vt:lpstr>Table of Contents</vt:lpstr>
      <vt:lpstr>Table of Contents</vt:lpstr>
      <vt:lpstr>Why is Augmented Reality helpful?</vt:lpstr>
      <vt:lpstr>Why is Augmented Reality helpful?</vt:lpstr>
      <vt:lpstr>AR Development</vt:lpstr>
      <vt:lpstr>Table of Contents</vt:lpstr>
      <vt:lpstr>What has been done?</vt:lpstr>
      <vt:lpstr>Table of Contents</vt:lpstr>
      <vt:lpstr>Table of Contents</vt:lpstr>
      <vt:lpstr>Table of Contents</vt:lpstr>
      <vt:lpstr>Table of Contents</vt:lpstr>
      <vt:lpstr>Table of Contents</vt:lpstr>
      <vt:lpstr>Farben</vt:lpstr>
      <vt:lpstr>Sources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Vollenweider</dc:creator>
  <cp:lastModifiedBy>Eric Vollenweider</cp:lastModifiedBy>
  <cp:revision>14</cp:revision>
  <cp:lastPrinted>2015-07-30T14:04:45Z</cp:lastPrinted>
  <dcterms:created xsi:type="dcterms:W3CDTF">2019-07-03T13:43:27Z</dcterms:created>
  <dcterms:modified xsi:type="dcterms:W3CDTF">2019-07-04T07:33:08Z</dcterms:modified>
</cp:coreProperties>
</file>