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5.jpg" ContentType="image/png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10"/>
  </p:notesMasterIdLst>
  <p:sldIdLst>
    <p:sldId id="286" r:id="rId3"/>
    <p:sldId id="287" r:id="rId4"/>
    <p:sldId id="305" r:id="rId5"/>
    <p:sldId id="266" r:id="rId6"/>
    <p:sldId id="306" r:id="rId7"/>
    <p:sldId id="270" r:id="rId8"/>
    <p:sldId id="29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44C"/>
    <a:srgbClr val="A67346"/>
    <a:srgbClr val="63BBAA"/>
    <a:srgbClr val="51B3A0"/>
    <a:srgbClr val="3E8F84"/>
    <a:srgbClr val="419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4" autoAdjust="0"/>
    <p:restoredTop sz="89379"/>
  </p:normalViewPr>
  <p:slideViewPr>
    <p:cSldViewPr snapToGrid="0">
      <p:cViewPr>
        <p:scale>
          <a:sx n="89" d="100"/>
          <a:sy n="89" d="100"/>
        </p:scale>
        <p:origin x="696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502C3-6887-244B-8659-748FCAE42A36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2A7B9-F8BE-FA42-8CA1-48DF38981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6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but rather hard </a:t>
            </a:r>
          </a:p>
          <a:p>
            <a:r>
              <a:rPr lang="en-US" dirty="0"/>
              <a:t>Important -&gt; </a:t>
            </a:r>
            <a:r>
              <a:rPr lang="en-US"/>
              <a:t>better decision </a:t>
            </a:r>
            <a:r>
              <a:rPr lang="en-US" dirty="0"/>
              <a:t>allocate resource</a:t>
            </a:r>
          </a:p>
          <a:p>
            <a:r>
              <a:rPr lang="en-US" dirty="0"/>
              <a:t>Classification -&gt; SVM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2A7B9-F8BE-FA42-8CA1-48DF389815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71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Strictly separate </a:t>
            </a:r>
          </a:p>
          <a:p>
            <a:r>
              <a:rPr lang="en-US" dirty="0"/>
              <a:t>Plot data in higher dimension</a:t>
            </a:r>
          </a:p>
          <a:p>
            <a:r>
              <a:rPr lang="en-US" dirty="0"/>
              <a:t>Overfit good for easy </a:t>
            </a:r>
            <a:r>
              <a:rPr lang="en-US" dirty="0" err="1"/>
              <a:t>seperatable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2A7B9-F8BE-FA42-8CA1-48DF389815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61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"/>
          <p:cNvPicPr>
            <a:picLocks noChangeAspect="1"/>
          </p:cNvPicPr>
          <p:nvPr userDrawn="1"/>
        </p:nvPicPr>
        <p:blipFill>
          <a:blip r:embed="rId2" cstate="print"/>
          <a:srcRect b="2049"/>
          <a:stretch>
            <a:fillRect/>
          </a:stretch>
        </p:blipFill>
        <p:spPr>
          <a:xfrm>
            <a:off x="-19685" y="-4445"/>
            <a:ext cx="12217400" cy="68922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107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8142604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194"/>
            <a:fld id="{D10A8127-CC2B-4D43-81E8-C155223775C4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 defTabSz="914194"/>
              <a:t>14/3/19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194"/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194"/>
            <a:fld id="{298901E3-7B68-4C00-B324-69E331EF3513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 defTabSz="914194"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81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E366A4AD-19F5-421B-B520-2D28D10F485C}"/>
              </a:ext>
            </a:extLst>
          </p:cNvPr>
          <p:cNvSpPr/>
          <p:nvPr/>
        </p:nvSpPr>
        <p:spPr>
          <a:xfrm>
            <a:off x="3292875" y="586614"/>
            <a:ext cx="5669747" cy="5669745"/>
          </a:xfrm>
          <a:prstGeom prst="ellipse">
            <a:avLst/>
          </a:prstGeom>
          <a:solidFill>
            <a:srgbClr val="A6734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EF141D4-F418-4AB1-81EC-F28717A0128A}"/>
              </a:ext>
            </a:extLst>
          </p:cNvPr>
          <p:cNvSpPr/>
          <p:nvPr/>
        </p:nvSpPr>
        <p:spPr>
          <a:xfrm>
            <a:off x="3424262" y="718001"/>
            <a:ext cx="5406972" cy="5406970"/>
          </a:xfrm>
          <a:prstGeom prst="ellipse">
            <a:avLst/>
          </a:prstGeom>
          <a:solidFill>
            <a:srgbClr val="63BBAA"/>
          </a:solidFill>
          <a:ln w="9525">
            <a:solidFill>
              <a:srgbClr val="A67346"/>
            </a:solidFill>
            <a:prstDash val="sysDot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57006" y="1883074"/>
            <a:ext cx="38779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dirty="0">
                <a:solidFill>
                  <a:schemeClr val="bg1"/>
                </a:solidFill>
                <a:latin typeface="Arial"/>
                <a:ea typeface="微软雅黑"/>
              </a:rPr>
              <a:t>Transaction prediction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矩形 1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348716" y="4666289"/>
            <a:ext cx="3494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Hang Zhu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Changcheng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Yuan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341088" y="4273824"/>
            <a:ext cx="150982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9">
            <a:extLst>
              <a:ext uri="{FF2B5EF4-FFF2-40B4-BE49-F238E27FC236}">
                <a16:creationId xmlns:a16="http://schemas.microsoft.com/office/drawing/2014/main" id="{BCA388DF-F076-E349-95B7-14F97EDB0F32}"/>
              </a:ext>
            </a:extLst>
          </p:cNvPr>
          <p:cNvSpPr txBox="1"/>
          <p:nvPr/>
        </p:nvSpPr>
        <p:spPr>
          <a:xfrm>
            <a:off x="4188755" y="3696038"/>
            <a:ext cx="3877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chemeClr val="bg1"/>
                </a:solidFill>
                <a:latin typeface="Arial"/>
                <a:ea typeface="微软雅黑"/>
              </a:rPr>
              <a:t>CS433.7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69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D806379-01B4-A54B-996A-022241AF6351}"/>
              </a:ext>
            </a:extLst>
          </p:cNvPr>
          <p:cNvGrpSpPr/>
          <p:nvPr/>
        </p:nvGrpSpPr>
        <p:grpSpPr>
          <a:xfrm>
            <a:off x="358379" y="2834293"/>
            <a:ext cx="2617279" cy="1989619"/>
            <a:chOff x="695194" y="2834294"/>
            <a:chExt cx="2617279" cy="1989619"/>
          </a:xfrm>
        </p:grpSpPr>
        <p:sp>
          <p:nvSpPr>
            <p:cNvPr id="8" name="椭圆 7"/>
            <p:cNvSpPr/>
            <p:nvPr/>
          </p:nvSpPr>
          <p:spPr>
            <a:xfrm>
              <a:off x="1283268" y="2834294"/>
              <a:ext cx="1463040" cy="1463040"/>
            </a:xfrm>
            <a:prstGeom prst="ellipse">
              <a:avLst/>
            </a:prstGeom>
            <a:solidFill>
              <a:srgbClr val="63BB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  <p:sp>
          <p:nvSpPr>
            <p:cNvPr id="29" name="Text Placeholder 5"/>
            <p:cNvSpPr txBox="1">
              <a:spLocks/>
            </p:cNvSpPr>
            <p:nvPr/>
          </p:nvSpPr>
          <p:spPr>
            <a:xfrm>
              <a:off x="695194" y="4428045"/>
              <a:ext cx="2617279" cy="395868"/>
            </a:xfrm>
            <a:prstGeom prst="rect">
              <a:avLst/>
            </a:prstGeom>
          </p:spPr>
          <p:txBody>
            <a:bodyPr/>
            <a:lstStyle>
              <a:lvl1pPr marL="0" indent="0" algn="l" defTabSz="1828343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sz="5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171" indent="0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4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343" indent="0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9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514" indent="0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685" indent="0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7943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2114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6286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0457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solidFill>
                    <a:srgbClr val="A67346"/>
                  </a:solidFill>
                  <a:latin typeface="+mj-lt"/>
                </a:rPr>
                <a:t>Problem &amp; Data Set</a:t>
              </a:r>
              <a:endParaRPr lang="en-AU" sz="3200" dirty="0">
                <a:solidFill>
                  <a:srgbClr val="A67346"/>
                </a:solidFill>
                <a:latin typeface="+mj-lt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C14068D-C1C8-0A4C-9457-517AE0DBC077}"/>
              </a:ext>
            </a:extLst>
          </p:cNvPr>
          <p:cNvGrpSpPr/>
          <p:nvPr/>
        </p:nvGrpSpPr>
        <p:grpSpPr>
          <a:xfrm>
            <a:off x="2737958" y="2834293"/>
            <a:ext cx="2484643" cy="1848654"/>
            <a:chOff x="3493871" y="2834294"/>
            <a:chExt cx="2484643" cy="1848654"/>
          </a:xfrm>
        </p:grpSpPr>
        <p:sp>
          <p:nvSpPr>
            <p:cNvPr id="10" name="椭圆 9"/>
            <p:cNvSpPr/>
            <p:nvPr/>
          </p:nvSpPr>
          <p:spPr>
            <a:xfrm>
              <a:off x="4004672" y="2834294"/>
              <a:ext cx="1463040" cy="1463040"/>
            </a:xfrm>
            <a:prstGeom prst="ellipse">
              <a:avLst/>
            </a:prstGeom>
            <a:solidFill>
              <a:srgbClr val="63BB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02</a:t>
              </a:r>
              <a:endParaRPr lang="zh-CN" altLang="en-US" sz="4800" dirty="0"/>
            </a:p>
          </p:txBody>
        </p:sp>
        <p:sp>
          <p:nvSpPr>
            <p:cNvPr id="32" name="Text Placeholder 5"/>
            <p:cNvSpPr txBox="1">
              <a:spLocks/>
            </p:cNvSpPr>
            <p:nvPr/>
          </p:nvSpPr>
          <p:spPr>
            <a:xfrm>
              <a:off x="3493871" y="4421011"/>
              <a:ext cx="2484643" cy="261937"/>
            </a:xfrm>
            <a:prstGeom prst="rect">
              <a:avLst/>
            </a:prstGeom>
          </p:spPr>
          <p:txBody>
            <a:bodyPr/>
            <a:lstStyle>
              <a:lvl1pPr marL="0" indent="0" algn="l" defTabSz="1828343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sz="5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171" indent="0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4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343" indent="0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9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514" indent="0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685" indent="0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7943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2114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6286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0457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solidFill>
                    <a:srgbClr val="A67346"/>
                  </a:solidFill>
                  <a:latin typeface="+mj-lt"/>
                </a:rPr>
                <a:t>SVM</a:t>
              </a:r>
              <a:endParaRPr lang="en-AU" sz="3200" dirty="0">
                <a:solidFill>
                  <a:srgbClr val="A67346"/>
                </a:solidFill>
                <a:latin typeface="+mj-lt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D424CF7-36E9-AC43-9DB5-728D67CFF505}"/>
              </a:ext>
            </a:extLst>
          </p:cNvPr>
          <p:cNvGrpSpPr/>
          <p:nvPr/>
        </p:nvGrpSpPr>
        <p:grpSpPr>
          <a:xfrm>
            <a:off x="4957945" y="2834293"/>
            <a:ext cx="2484643" cy="1873568"/>
            <a:chOff x="6215275" y="2834293"/>
            <a:chExt cx="2484643" cy="1873568"/>
          </a:xfrm>
        </p:grpSpPr>
        <p:sp>
          <p:nvSpPr>
            <p:cNvPr id="11" name="椭圆 10"/>
            <p:cNvSpPr/>
            <p:nvPr/>
          </p:nvSpPr>
          <p:spPr>
            <a:xfrm>
              <a:off x="6726076" y="2834293"/>
              <a:ext cx="1463040" cy="1463040"/>
            </a:xfrm>
            <a:prstGeom prst="ellipse">
              <a:avLst/>
            </a:prstGeom>
            <a:solidFill>
              <a:srgbClr val="63BB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03</a:t>
              </a:r>
              <a:endParaRPr lang="zh-CN" altLang="en-US" sz="4800" dirty="0"/>
            </a:p>
          </p:txBody>
        </p:sp>
        <p:sp>
          <p:nvSpPr>
            <p:cNvPr id="34" name="Text Placeholder 5"/>
            <p:cNvSpPr txBox="1">
              <a:spLocks/>
            </p:cNvSpPr>
            <p:nvPr/>
          </p:nvSpPr>
          <p:spPr>
            <a:xfrm>
              <a:off x="6215275" y="4445924"/>
              <a:ext cx="2484643" cy="261937"/>
            </a:xfrm>
            <a:prstGeom prst="rect">
              <a:avLst/>
            </a:prstGeom>
          </p:spPr>
          <p:txBody>
            <a:bodyPr/>
            <a:lstStyle>
              <a:lvl1pPr marL="0" indent="0" algn="l" defTabSz="1828343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sz="5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171" indent="0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4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343" indent="0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9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514" indent="0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685" indent="0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7943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2114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6286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0457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solidFill>
                    <a:srgbClr val="A67346"/>
                  </a:solidFill>
                  <a:latin typeface="+mj-lt"/>
                </a:rPr>
                <a:t>NN</a:t>
              </a:r>
              <a:endParaRPr lang="en-AU" sz="3200" dirty="0">
                <a:solidFill>
                  <a:srgbClr val="A67346"/>
                </a:solidFill>
                <a:latin typeface="+mj-lt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2893234-839C-3A4B-B744-7C1318567B30}"/>
              </a:ext>
            </a:extLst>
          </p:cNvPr>
          <p:cNvGrpSpPr/>
          <p:nvPr/>
        </p:nvGrpSpPr>
        <p:grpSpPr>
          <a:xfrm>
            <a:off x="7234056" y="2834293"/>
            <a:ext cx="2484643" cy="1873568"/>
            <a:chOff x="8936680" y="2834293"/>
            <a:chExt cx="2484643" cy="1873568"/>
          </a:xfrm>
        </p:grpSpPr>
        <p:sp>
          <p:nvSpPr>
            <p:cNvPr id="12" name="椭圆 11"/>
            <p:cNvSpPr/>
            <p:nvPr/>
          </p:nvSpPr>
          <p:spPr>
            <a:xfrm>
              <a:off x="9447481" y="2834293"/>
              <a:ext cx="1463040" cy="1463040"/>
            </a:xfrm>
            <a:prstGeom prst="ellipse">
              <a:avLst/>
            </a:prstGeom>
            <a:solidFill>
              <a:srgbClr val="63BB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  <p:sp>
          <p:nvSpPr>
            <p:cNvPr id="36" name="Text Placeholder 5"/>
            <p:cNvSpPr txBox="1">
              <a:spLocks/>
            </p:cNvSpPr>
            <p:nvPr/>
          </p:nvSpPr>
          <p:spPr>
            <a:xfrm>
              <a:off x="8936680" y="4445924"/>
              <a:ext cx="2484643" cy="261937"/>
            </a:xfrm>
            <a:prstGeom prst="rect">
              <a:avLst/>
            </a:prstGeom>
          </p:spPr>
          <p:txBody>
            <a:bodyPr/>
            <a:lstStyle>
              <a:lvl1pPr marL="0" indent="0" algn="l" defTabSz="1828343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sz="5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171" indent="0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4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343" indent="0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9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514" indent="0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685" indent="0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7943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2114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6286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0457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solidFill>
                    <a:srgbClr val="A67346"/>
                  </a:solidFill>
                  <a:latin typeface="+mj-lt"/>
                </a:rPr>
                <a:t>Result</a:t>
              </a:r>
              <a:endParaRPr lang="en-AU" sz="3200" dirty="0">
                <a:solidFill>
                  <a:srgbClr val="A67346"/>
                </a:solidFill>
                <a:latin typeface="+mj-lt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638007" y="1074869"/>
            <a:ext cx="2915990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333" b="1" dirty="0">
                <a:solidFill>
                  <a:srgbClr val="A67346"/>
                </a:solidFill>
              </a:rPr>
              <a:t>CONTENT</a:t>
            </a:r>
            <a:endParaRPr lang="zh-CN" altLang="en-US" sz="5333" b="1" dirty="0">
              <a:solidFill>
                <a:srgbClr val="A67346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564913" y="2018716"/>
            <a:ext cx="3076353" cy="0"/>
          </a:xfrm>
          <a:prstGeom prst="line">
            <a:avLst/>
          </a:prstGeom>
          <a:ln>
            <a:solidFill>
              <a:srgbClr val="51B3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57F5AA6-4D8C-5340-92FE-9945C60B4E6D}"/>
              </a:ext>
            </a:extLst>
          </p:cNvPr>
          <p:cNvGrpSpPr/>
          <p:nvPr/>
        </p:nvGrpSpPr>
        <p:grpSpPr>
          <a:xfrm>
            <a:off x="9454042" y="2788918"/>
            <a:ext cx="2484643" cy="1873568"/>
            <a:chOff x="11043157" y="2766517"/>
            <a:chExt cx="2484643" cy="1873568"/>
          </a:xfrm>
        </p:grpSpPr>
        <p:sp>
          <p:nvSpPr>
            <p:cNvPr id="20" name="椭圆 11">
              <a:extLst>
                <a:ext uri="{FF2B5EF4-FFF2-40B4-BE49-F238E27FC236}">
                  <a16:creationId xmlns:a16="http://schemas.microsoft.com/office/drawing/2014/main" id="{98C28A84-DB5C-7445-B780-2349729EAA35}"/>
                </a:ext>
              </a:extLst>
            </p:cNvPr>
            <p:cNvSpPr/>
            <p:nvPr/>
          </p:nvSpPr>
          <p:spPr>
            <a:xfrm>
              <a:off x="11553958" y="2766517"/>
              <a:ext cx="1463040" cy="1463040"/>
            </a:xfrm>
            <a:prstGeom prst="ellipse">
              <a:avLst/>
            </a:prstGeom>
            <a:solidFill>
              <a:srgbClr val="63BB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05</a:t>
              </a:r>
              <a:endParaRPr lang="zh-CN" altLang="en-US" sz="4800" dirty="0"/>
            </a:p>
          </p:txBody>
        </p:sp>
        <p:sp>
          <p:nvSpPr>
            <p:cNvPr id="21" name="Text Placeholder 5">
              <a:extLst>
                <a:ext uri="{FF2B5EF4-FFF2-40B4-BE49-F238E27FC236}">
                  <a16:creationId xmlns:a16="http://schemas.microsoft.com/office/drawing/2014/main" id="{1AAB183F-E92B-0E4D-A9D2-0593F0AA6A07}"/>
                </a:ext>
              </a:extLst>
            </p:cNvPr>
            <p:cNvSpPr txBox="1">
              <a:spLocks/>
            </p:cNvSpPr>
            <p:nvPr/>
          </p:nvSpPr>
          <p:spPr>
            <a:xfrm>
              <a:off x="11043157" y="4378148"/>
              <a:ext cx="2484643" cy="261937"/>
            </a:xfrm>
            <a:prstGeom prst="rect">
              <a:avLst/>
            </a:prstGeom>
          </p:spPr>
          <p:txBody>
            <a:bodyPr/>
            <a:lstStyle>
              <a:lvl1pPr marL="0" indent="0" algn="l" defTabSz="1828343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sz="5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171" indent="0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47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343" indent="0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9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514" indent="0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685" indent="0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7943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2114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6286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0457" indent="-457086" algn="l" defTabSz="1828343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59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solidFill>
                    <a:srgbClr val="A67346"/>
                  </a:solidFill>
                  <a:latin typeface="+mj-lt"/>
                </a:rPr>
                <a:t>Code</a:t>
              </a:r>
              <a:endParaRPr lang="en-AU" sz="3200" dirty="0">
                <a:solidFill>
                  <a:srgbClr val="A67346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02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5">
            <a:extLst>
              <a:ext uri="{FF2B5EF4-FFF2-40B4-BE49-F238E27FC236}">
                <a16:creationId xmlns:a16="http://schemas.microsoft.com/office/drawing/2014/main" id="{CB1FCB6D-9F10-FB45-AE16-203315CAC014}"/>
              </a:ext>
            </a:extLst>
          </p:cNvPr>
          <p:cNvSpPr txBox="1"/>
          <p:nvPr/>
        </p:nvSpPr>
        <p:spPr>
          <a:xfrm>
            <a:off x="273685" y="228600"/>
            <a:ext cx="3015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Problem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10" name="矩形 5">
            <a:extLst>
              <a:ext uri="{FF2B5EF4-FFF2-40B4-BE49-F238E27FC236}">
                <a16:creationId xmlns:a16="http://schemas.microsoft.com/office/drawing/2014/main" id="{DBE7AF2A-4DAC-6646-94AF-8122D7A30D51}"/>
              </a:ext>
            </a:extLst>
          </p:cNvPr>
          <p:cNvSpPr/>
          <p:nvPr/>
        </p:nvSpPr>
        <p:spPr>
          <a:xfrm>
            <a:off x="-3175" y="236220"/>
            <a:ext cx="119380" cy="473075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853347F5-B05F-3E4E-B11D-5EC36E75356A}"/>
              </a:ext>
            </a:extLst>
          </p:cNvPr>
          <p:cNvSpPr/>
          <p:nvPr/>
        </p:nvSpPr>
        <p:spPr>
          <a:xfrm>
            <a:off x="137795" y="236220"/>
            <a:ext cx="97790" cy="473075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C9C83-04BC-3148-B6A2-AD4083F7FF98}"/>
              </a:ext>
            </a:extLst>
          </p:cNvPr>
          <p:cNvSpPr txBox="1"/>
          <p:nvPr/>
        </p:nvSpPr>
        <p:spPr>
          <a:xfrm>
            <a:off x="2301441" y="2281532"/>
            <a:ext cx="7131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a customer buy this product? The data provided are related to the problem. We would use the data provided to predict if a customer would make the transaction or not.</a:t>
            </a:r>
          </a:p>
        </p:txBody>
      </p:sp>
      <p:sp>
        <p:nvSpPr>
          <p:cNvPr id="13" name="文本框 178">
            <a:extLst>
              <a:ext uri="{FF2B5EF4-FFF2-40B4-BE49-F238E27FC236}">
                <a16:creationId xmlns:a16="http://schemas.microsoft.com/office/drawing/2014/main" id="{A41CF54A-FAE5-724A-BD2F-D68FD24C0BAB}"/>
              </a:ext>
            </a:extLst>
          </p:cNvPr>
          <p:cNvSpPr txBox="1"/>
          <p:nvPr/>
        </p:nvSpPr>
        <p:spPr>
          <a:xfrm>
            <a:off x="1394467" y="1649510"/>
            <a:ext cx="5188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Binary classification / prediction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78">
            <a:extLst>
              <a:ext uri="{FF2B5EF4-FFF2-40B4-BE49-F238E27FC236}">
                <a16:creationId xmlns:a16="http://schemas.microsoft.com/office/drawing/2014/main" id="{7FC7D934-D2C8-934B-8632-70F1200198FE}"/>
              </a:ext>
            </a:extLst>
          </p:cNvPr>
          <p:cNvSpPr txBox="1"/>
          <p:nvPr/>
        </p:nvSpPr>
        <p:spPr>
          <a:xfrm>
            <a:off x="1394467" y="3895161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 Set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AFEAF9-22ED-804A-8C64-FD6C46E9E7FA}"/>
              </a:ext>
            </a:extLst>
          </p:cNvPr>
          <p:cNvSpPr txBox="1"/>
          <p:nvPr/>
        </p:nvSpPr>
        <p:spPr>
          <a:xfrm>
            <a:off x="2301441" y="4356826"/>
            <a:ext cx="7131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 is about the personal information of the customer and they are all stored as float numbers. </a:t>
            </a:r>
          </a:p>
          <a:p>
            <a:endParaRPr lang="en-US" altLang="zh-CN" dirty="0"/>
          </a:p>
          <a:p>
            <a:r>
              <a:rPr lang="en-US" altLang="zh-CN" dirty="0"/>
              <a:t>- large dimension</a:t>
            </a:r>
          </a:p>
          <a:p>
            <a:r>
              <a:rPr lang="en-US" altLang="zh-CN" dirty="0"/>
              <a:t> - low connection</a:t>
            </a:r>
          </a:p>
        </p:txBody>
      </p:sp>
    </p:spTree>
    <p:extLst>
      <p:ext uri="{BB962C8B-B14F-4D97-AF65-F5344CB8AC3E}">
        <p14:creationId xmlns:p14="http://schemas.microsoft.com/office/powerpoint/2010/main" val="185044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73685" y="228600"/>
            <a:ext cx="3015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SVM</a:t>
            </a:r>
          </a:p>
        </p:txBody>
      </p:sp>
      <p:sp>
        <p:nvSpPr>
          <p:cNvPr id="6" name="矩形 5"/>
          <p:cNvSpPr/>
          <p:nvPr/>
        </p:nvSpPr>
        <p:spPr>
          <a:xfrm>
            <a:off x="-3175" y="236220"/>
            <a:ext cx="119380" cy="473075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7795" y="236220"/>
            <a:ext cx="97790" cy="473075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78">
            <a:extLst>
              <a:ext uri="{FF2B5EF4-FFF2-40B4-BE49-F238E27FC236}">
                <a16:creationId xmlns:a16="http://schemas.microsoft.com/office/drawing/2014/main" id="{CBC3F5E0-34CE-F242-98B9-D0ACA56503FB}"/>
              </a:ext>
            </a:extLst>
          </p:cNvPr>
          <p:cNvSpPr txBox="1"/>
          <p:nvPr/>
        </p:nvSpPr>
        <p:spPr>
          <a:xfrm>
            <a:off x="1014847" y="1076461"/>
            <a:ext cx="34181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Basic Idea:</a:t>
            </a:r>
          </a:p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- Separating Hyperplane</a:t>
            </a:r>
          </a:p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- Linear 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64D2BEF-3BC1-7046-AE2F-4D1ACBFAF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22" y="2863029"/>
            <a:ext cx="4457017" cy="2802666"/>
          </a:xfrm>
          <a:prstGeom prst="rect">
            <a:avLst/>
          </a:prstGeom>
        </p:spPr>
      </p:pic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7F87C7A9-37B7-B745-9A0B-A43A825C47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139" y="2576948"/>
            <a:ext cx="7055395" cy="3300314"/>
          </a:xfrm>
          <a:prstGeom prst="rect">
            <a:avLst/>
          </a:prstGeom>
        </p:spPr>
      </p:pic>
      <p:sp>
        <p:nvSpPr>
          <p:cNvPr id="171" name="文本框 178">
            <a:extLst>
              <a:ext uri="{FF2B5EF4-FFF2-40B4-BE49-F238E27FC236}">
                <a16:creationId xmlns:a16="http://schemas.microsoft.com/office/drawing/2014/main" id="{3815055C-1969-9144-9A16-8BAB09470F4C}"/>
              </a:ext>
            </a:extLst>
          </p:cNvPr>
          <p:cNvSpPr txBox="1"/>
          <p:nvPr/>
        </p:nvSpPr>
        <p:spPr>
          <a:xfrm>
            <a:off x="7227388" y="980738"/>
            <a:ext cx="2491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Non-Linear:</a:t>
            </a:r>
          </a:p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- Apply Kernel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73685" y="228600"/>
            <a:ext cx="3015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Neural Network</a:t>
            </a:r>
          </a:p>
        </p:txBody>
      </p:sp>
      <p:sp>
        <p:nvSpPr>
          <p:cNvPr id="6" name="矩形 5"/>
          <p:cNvSpPr/>
          <p:nvPr/>
        </p:nvSpPr>
        <p:spPr>
          <a:xfrm>
            <a:off x="-3175" y="236220"/>
            <a:ext cx="119380" cy="473075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7795" y="236220"/>
            <a:ext cx="97790" cy="473075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0E88DCC-5C1C-154A-938B-8E24C4018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8"/>
          <a:stretch/>
        </p:blipFill>
        <p:spPr>
          <a:xfrm>
            <a:off x="1781492" y="690265"/>
            <a:ext cx="9065259" cy="592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23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73685" y="228600"/>
            <a:ext cx="3015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Result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175" y="236220"/>
            <a:ext cx="119380" cy="473075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7795" y="236220"/>
            <a:ext cx="97790" cy="473075"/>
          </a:xfrm>
          <a:prstGeom prst="rect">
            <a:avLst/>
          </a:prstGeom>
          <a:solidFill>
            <a:srgbClr val="A6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83BFFA47-34C6-7740-B5E2-0AF24DD5A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12" y="3863446"/>
            <a:ext cx="7480300" cy="2489200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8777DEF6-35F2-8546-80D9-F760DC692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03" y="1047225"/>
            <a:ext cx="3526004" cy="2389846"/>
          </a:xfrm>
          <a:prstGeom prst="rect">
            <a:avLst/>
          </a:prstGeom>
        </p:spPr>
      </p:pic>
      <p:sp>
        <p:nvSpPr>
          <p:cNvPr id="39" name="文本框 178">
            <a:extLst>
              <a:ext uri="{FF2B5EF4-FFF2-40B4-BE49-F238E27FC236}">
                <a16:creationId xmlns:a16="http://schemas.microsoft.com/office/drawing/2014/main" id="{46422B40-355A-F149-A75A-8144CE21FDAC}"/>
              </a:ext>
            </a:extLst>
          </p:cNvPr>
          <p:cNvSpPr txBox="1"/>
          <p:nvPr/>
        </p:nvSpPr>
        <p:spPr>
          <a:xfrm>
            <a:off x="3344423" y="853044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Loss decay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文本框 178">
            <a:extLst>
              <a:ext uri="{FF2B5EF4-FFF2-40B4-BE49-F238E27FC236}">
                <a16:creationId xmlns:a16="http://schemas.microsoft.com/office/drawing/2014/main" id="{132D9AD2-0DFF-B246-828F-4D9C2F05FF2B}"/>
              </a:ext>
            </a:extLst>
          </p:cNvPr>
          <p:cNvSpPr txBox="1"/>
          <p:nvPr/>
        </p:nvSpPr>
        <p:spPr>
          <a:xfrm>
            <a:off x="6096000" y="1798519"/>
            <a:ext cx="3420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Training AUC: 95.3% 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文本框 178">
            <a:extLst>
              <a:ext uri="{FF2B5EF4-FFF2-40B4-BE49-F238E27FC236}">
                <a16:creationId xmlns:a16="http://schemas.microsoft.com/office/drawing/2014/main" id="{37C15FB6-E935-284A-887F-0318CFB2900C}"/>
              </a:ext>
            </a:extLst>
          </p:cNvPr>
          <p:cNvSpPr txBox="1"/>
          <p:nvPr/>
        </p:nvSpPr>
        <p:spPr>
          <a:xfrm>
            <a:off x="6096000" y="2353162"/>
            <a:ext cx="3555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Testing AUC: 83.1.3% 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E366A4AD-19F5-421B-B520-2D28D10F485C}"/>
              </a:ext>
            </a:extLst>
          </p:cNvPr>
          <p:cNvSpPr/>
          <p:nvPr/>
        </p:nvSpPr>
        <p:spPr>
          <a:xfrm>
            <a:off x="3292875" y="586614"/>
            <a:ext cx="5669747" cy="5669745"/>
          </a:xfrm>
          <a:prstGeom prst="ellipse">
            <a:avLst/>
          </a:prstGeom>
          <a:solidFill>
            <a:srgbClr val="A6734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EF141D4-F418-4AB1-81EC-F28717A0128A}"/>
              </a:ext>
            </a:extLst>
          </p:cNvPr>
          <p:cNvSpPr/>
          <p:nvPr/>
        </p:nvSpPr>
        <p:spPr>
          <a:xfrm>
            <a:off x="3424262" y="718001"/>
            <a:ext cx="5406972" cy="5406970"/>
          </a:xfrm>
          <a:prstGeom prst="ellipse">
            <a:avLst/>
          </a:prstGeom>
          <a:solidFill>
            <a:srgbClr val="63BBAA"/>
          </a:solidFill>
          <a:ln w="9525">
            <a:solidFill>
              <a:srgbClr val="A67346"/>
            </a:solidFill>
            <a:prstDash val="sysDot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88755" y="2644170"/>
            <a:ext cx="3877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Code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63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149</Words>
  <Application>Microsoft Macintosh PowerPoint</Application>
  <PresentationFormat>Widescreen</PresentationFormat>
  <Paragraphs>43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微软雅黑</vt:lpstr>
      <vt:lpstr>Arial</vt:lpstr>
      <vt:lpstr>Calibri</vt:lpstr>
      <vt:lpstr>Calibri Light</vt:lpstr>
      <vt:lpstr>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Changcheng Yuan (116010276)</cp:lastModifiedBy>
  <cp:revision>41</cp:revision>
  <dcterms:created xsi:type="dcterms:W3CDTF">2016-04-11T05:14:00Z</dcterms:created>
  <dcterms:modified xsi:type="dcterms:W3CDTF">2019-03-15T02:03:12Z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