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ca\Documents\DA8\Projects\spreadsheets\city-cemetery-burials-Erica-Exotica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defRPr>
            </a:pPr>
            <a:r>
              <a:rPr lang="en-US" sz="3600">
                <a:latin typeface="Algerian" panose="04020705040A02060702" pitchFamily="82" charset="0"/>
              </a:rPr>
              <a:t>Cause of Death by 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preso_cause_by_sex!$F$4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preso_cause_by_sex!$E$5:$E$14</c:f>
              <c:strCache>
                <c:ptCount val="9"/>
                <c:pt idx="0">
                  <c:v>Consumption</c:v>
                </c:pt>
                <c:pt idx="1">
                  <c:v>Cholera</c:v>
                </c:pt>
                <c:pt idx="2">
                  <c:v>Still Born</c:v>
                </c:pt>
                <c:pt idx="3">
                  <c:v>Pneumonia</c:v>
                </c:pt>
                <c:pt idx="4">
                  <c:v>Flux</c:v>
                </c:pt>
                <c:pt idx="5">
                  <c:v>Old Age</c:v>
                </c:pt>
                <c:pt idx="6">
                  <c:v>Complication</c:v>
                </c:pt>
                <c:pt idx="7">
                  <c:v>Teething</c:v>
                </c:pt>
                <c:pt idx="8">
                  <c:v>Cold</c:v>
                </c:pt>
              </c:strCache>
            </c:strRef>
          </c:cat>
          <c:val>
            <c:numRef>
              <c:f>preso_cause_by_sex!$F$5:$F$14</c:f>
              <c:numCache>
                <c:formatCode>General</c:formatCode>
                <c:ptCount val="9"/>
                <c:pt idx="0">
                  <c:v>1004</c:v>
                </c:pt>
                <c:pt idx="1">
                  <c:v>568</c:v>
                </c:pt>
                <c:pt idx="2">
                  <c:v>450</c:v>
                </c:pt>
                <c:pt idx="3">
                  <c:v>266</c:v>
                </c:pt>
                <c:pt idx="4">
                  <c:v>231</c:v>
                </c:pt>
                <c:pt idx="5">
                  <c:v>390</c:v>
                </c:pt>
                <c:pt idx="6">
                  <c:v>232</c:v>
                </c:pt>
                <c:pt idx="7">
                  <c:v>204</c:v>
                </c:pt>
                <c:pt idx="8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A-44F3-B01E-A50F463B9320}"/>
            </c:ext>
          </c:extLst>
        </c:ser>
        <c:ser>
          <c:idx val="1"/>
          <c:order val="1"/>
          <c:tx>
            <c:strRef>
              <c:f>preso_cause_by_sex!$G$4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preso_cause_by_sex!$E$5:$E$14</c:f>
              <c:strCache>
                <c:ptCount val="9"/>
                <c:pt idx="0">
                  <c:v>Consumption</c:v>
                </c:pt>
                <c:pt idx="1">
                  <c:v>Cholera</c:v>
                </c:pt>
                <c:pt idx="2">
                  <c:v>Still Born</c:v>
                </c:pt>
                <c:pt idx="3">
                  <c:v>Pneumonia</c:v>
                </c:pt>
                <c:pt idx="4">
                  <c:v>Flux</c:v>
                </c:pt>
                <c:pt idx="5">
                  <c:v>Old Age</c:v>
                </c:pt>
                <c:pt idx="6">
                  <c:v>Complication</c:v>
                </c:pt>
                <c:pt idx="7">
                  <c:v>Teething</c:v>
                </c:pt>
                <c:pt idx="8">
                  <c:v>Cold</c:v>
                </c:pt>
              </c:strCache>
            </c:strRef>
          </c:cat>
          <c:val>
            <c:numRef>
              <c:f>preso_cause_by_sex!$G$5:$G$14</c:f>
              <c:numCache>
                <c:formatCode>General</c:formatCode>
                <c:ptCount val="9"/>
                <c:pt idx="0">
                  <c:v>765</c:v>
                </c:pt>
                <c:pt idx="1">
                  <c:v>668</c:v>
                </c:pt>
                <c:pt idx="2">
                  <c:v>607</c:v>
                </c:pt>
                <c:pt idx="3">
                  <c:v>248</c:v>
                </c:pt>
                <c:pt idx="4">
                  <c:v>236</c:v>
                </c:pt>
                <c:pt idx="5">
                  <c:v>220</c:v>
                </c:pt>
                <c:pt idx="6">
                  <c:v>214</c:v>
                </c:pt>
                <c:pt idx="7">
                  <c:v>203</c:v>
                </c:pt>
                <c:pt idx="8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BA-44F3-B01E-A50F463B9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513742000"/>
        <c:axId val="513734928"/>
      </c:barChart>
      <c:catAx>
        <c:axId val="51374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734928"/>
        <c:crosses val="autoZero"/>
        <c:auto val="1"/>
        <c:lblAlgn val="ctr"/>
        <c:lblOffset val="100"/>
        <c:noMultiLvlLbl val="0"/>
      </c:catAx>
      <c:valAx>
        <c:axId val="51373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74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28,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8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28,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January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7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4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28, 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28, 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28, 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7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28, 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0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28, 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January 28,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43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rangipani flower">
            <a:extLst>
              <a:ext uri="{FF2B5EF4-FFF2-40B4-BE49-F238E27FC236}">
                <a16:creationId xmlns:a16="http://schemas.microsoft.com/office/drawing/2014/main" id="{6A52244D-D283-539F-3C1C-7F0B455D9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6" r="9092" b="2587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52EE1-C08F-CFB5-8C1F-033F603E4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Did you know women die of old age twice as much as men?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B3CA4-1DFF-3FD7-5552-49E166513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/>
              <a:t>Nashville City Cemetery Presents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132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502122-C727-F4B7-B9AD-B1A2E9065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098399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86D6AA7-8DED-A368-FE6F-652FD3C6743F}"/>
              </a:ext>
            </a:extLst>
          </p:cNvPr>
          <p:cNvSpPr/>
          <p:nvPr/>
        </p:nvSpPr>
        <p:spPr>
          <a:xfrm>
            <a:off x="5034456" y="4046483"/>
            <a:ext cx="651642" cy="15975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CD54A-AB7B-C283-CF57-5061C1A6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>
                <a:solidFill>
                  <a:schemeClr val="tx2"/>
                </a:solidFill>
              </a:rPr>
              <a:t>If men are dying sooner than women, more women are left to themselves in old 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CD25-1F28-48B4-29CE-F54A49A0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97" y="4670246"/>
            <a:ext cx="6714232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/>
                </a:solidFill>
              </a:rPr>
              <a:t>Better get those dating profiles up to date, ladies!</a:t>
            </a:r>
          </a:p>
        </p:txBody>
      </p:sp>
    </p:spTree>
    <p:extLst>
      <p:ext uri="{BB962C8B-B14F-4D97-AF65-F5344CB8AC3E}">
        <p14:creationId xmlns:p14="http://schemas.microsoft.com/office/powerpoint/2010/main" val="63439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771B8-D293-0866-8A1E-B9FCEB80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13817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spc="-100" dirty="0">
                <a:solidFill>
                  <a:schemeClr val="tx1"/>
                </a:solidFill>
                <a:latin typeface="Algerian" panose="04020705040A02060702" pitchFamily="82" charset="0"/>
              </a:rPr>
              <a:t>So?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E498-85EE-294B-FB6E-11B4AAA71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9" y="2385848"/>
            <a:ext cx="6590020" cy="37179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/>
                </a:solidFill>
              </a:rPr>
              <a:t>Bury your first husband with us and get the second one 50% off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56823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4ADC7C461F9B4B86C083D104A647DA" ma:contentTypeVersion="2" ma:contentTypeDescription="Create a new document." ma:contentTypeScope="" ma:versionID="8ad5f394a6c07608db0cc5c8e5de5983">
  <xsd:schema xmlns:xsd="http://www.w3.org/2001/XMLSchema" xmlns:xs="http://www.w3.org/2001/XMLSchema" xmlns:p="http://schemas.microsoft.com/office/2006/metadata/properties" xmlns:ns3="1e6d4cbf-2415-4ebc-b3a3-2440a6b96ffc" targetNamespace="http://schemas.microsoft.com/office/2006/metadata/properties" ma:root="true" ma:fieldsID="a70f20dc67c5234bc3a46a7b58ee683f" ns3:_="">
    <xsd:import namespace="1e6d4cbf-2415-4ebc-b3a3-2440a6b96f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d4cbf-2415-4ebc-b3a3-2440a6b96f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A0C0D9-76B5-463B-92D2-EB8754485A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6d4cbf-2415-4ebc-b3a3-2440a6b96f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9A3968-CFDC-48F0-89A7-D5DA13461C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2C0C39-C982-4CDD-873C-3FBAE1D388F1}">
  <ds:schemaRefs>
    <ds:schemaRef ds:uri="http://purl.org/dc/dcmitype/"/>
    <ds:schemaRef ds:uri="1e6d4cbf-2415-4ebc-b3a3-2440a6b96ffc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44</TotalTime>
  <Words>68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Algerian</vt:lpstr>
      <vt:lpstr>Corbel</vt:lpstr>
      <vt:lpstr>Wingdings 2</vt:lpstr>
      <vt:lpstr>Frame</vt:lpstr>
      <vt:lpstr>Did you know women die of old age twice as much as men?</vt:lpstr>
      <vt:lpstr>PowerPoint Presentation</vt:lpstr>
      <vt:lpstr>If men are dying sooner than women, more women are left to themselves in old age…</vt:lpstr>
      <vt:lpstr>So?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you know women die of old age twice as much as men?</dc:title>
  <dc:creator>Erica Ranck</dc:creator>
  <cp:lastModifiedBy>Erica Ranck</cp:lastModifiedBy>
  <cp:revision>2</cp:revision>
  <dcterms:created xsi:type="dcterms:W3CDTF">2023-01-28T18:43:26Z</dcterms:created>
  <dcterms:modified xsi:type="dcterms:W3CDTF">2023-01-28T19:27:59Z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0x010100C14ADC7C461F9B4B86C083D104A647DA</vt:lpwstr>
  </property>
</Properties>
</file>