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32FAA-B0A2-44AF-9F79-01DC8490433D}" v="9" dt="2023-01-28T18:40:55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ca\Documents\DA8\Projects\spreadsheets\city-cemetery-burials-Erica-Exotica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[Historic_Nashville_City_Cemetery_Interments__1846-1979.xlsx](presoburials_by_month_agegroup!PivotTable8</c:name>
    <c:fmtId val="3"/>
  </c:pivotSource>
  <c:chart>
    <c:autoTitleDeleted val="0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4"/>
          <c:spPr>
            <a:noFill/>
            <a:ln w="19050" cap="rnd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'(presoburials_by_month_agegroup'!$B$3:$B$4</c:f>
              <c:strCache>
                <c:ptCount val="1"/>
                <c:pt idx="0">
                  <c:v>0-18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shade val="53000"/>
                </a:schemeClr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'(presoburials_by_month_agegroup'!$B$5:$B$17</c:f>
              <c:numCache>
                <c:formatCode>General</c:formatCode>
                <c:ptCount val="12"/>
                <c:pt idx="0">
                  <c:v>166</c:v>
                </c:pt>
                <c:pt idx="1">
                  <c:v>200</c:v>
                </c:pt>
                <c:pt idx="2">
                  <c:v>252</c:v>
                </c:pt>
                <c:pt idx="3">
                  <c:v>231</c:v>
                </c:pt>
                <c:pt idx="4">
                  <c:v>173</c:v>
                </c:pt>
                <c:pt idx="5">
                  <c:v>333</c:v>
                </c:pt>
                <c:pt idx="6">
                  <c:v>340</c:v>
                </c:pt>
                <c:pt idx="7">
                  <c:v>199</c:v>
                </c:pt>
                <c:pt idx="8">
                  <c:v>249</c:v>
                </c:pt>
                <c:pt idx="9">
                  <c:v>195</c:v>
                </c:pt>
                <c:pt idx="10">
                  <c:v>145</c:v>
                </c:pt>
                <c:pt idx="11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8-434E-9646-08EFAB8F94D7}"/>
            </c:ext>
          </c:extLst>
        </c:ser>
        <c:ser>
          <c:idx val="1"/>
          <c:order val="1"/>
          <c:tx>
            <c:strRef>
              <c:f>'(presoburials_by_month_agegroup'!$C$3:$C$4</c:f>
              <c:strCache>
                <c:ptCount val="1"/>
                <c:pt idx="0">
                  <c:v>19-25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shade val="76000"/>
                </a:schemeClr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'(presoburials_by_month_agegroup'!$C$5:$C$17</c:f>
              <c:numCache>
                <c:formatCode>General</c:formatCode>
                <c:ptCount val="12"/>
                <c:pt idx="0">
                  <c:v>90</c:v>
                </c:pt>
                <c:pt idx="1">
                  <c:v>104</c:v>
                </c:pt>
                <c:pt idx="2">
                  <c:v>135</c:v>
                </c:pt>
                <c:pt idx="3">
                  <c:v>119</c:v>
                </c:pt>
                <c:pt idx="4">
                  <c:v>144</c:v>
                </c:pt>
                <c:pt idx="5">
                  <c:v>184</c:v>
                </c:pt>
                <c:pt idx="6">
                  <c:v>162</c:v>
                </c:pt>
                <c:pt idx="7">
                  <c:v>128</c:v>
                </c:pt>
                <c:pt idx="8">
                  <c:v>178</c:v>
                </c:pt>
                <c:pt idx="9">
                  <c:v>111</c:v>
                </c:pt>
                <c:pt idx="10">
                  <c:v>78</c:v>
                </c:pt>
                <c:pt idx="11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B8-434E-9646-08EFAB8F94D7}"/>
            </c:ext>
          </c:extLst>
        </c:ser>
        <c:ser>
          <c:idx val="2"/>
          <c:order val="2"/>
          <c:tx>
            <c:strRef>
              <c:f>'(presoburials_by_month_agegroup'!$D$3:$D$4</c:f>
              <c:strCache>
                <c:ptCount val="1"/>
                <c:pt idx="0">
                  <c:v>26-40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'(presoburials_by_month_agegroup'!$D$5:$D$17</c:f>
              <c:numCache>
                <c:formatCode>General</c:formatCode>
                <c:ptCount val="12"/>
                <c:pt idx="0">
                  <c:v>211</c:v>
                </c:pt>
                <c:pt idx="1">
                  <c:v>166</c:v>
                </c:pt>
                <c:pt idx="2">
                  <c:v>226</c:v>
                </c:pt>
                <c:pt idx="3">
                  <c:v>216</c:v>
                </c:pt>
                <c:pt idx="4">
                  <c:v>200</c:v>
                </c:pt>
                <c:pt idx="5">
                  <c:v>274</c:v>
                </c:pt>
                <c:pt idx="6">
                  <c:v>268</c:v>
                </c:pt>
                <c:pt idx="7">
                  <c:v>163</c:v>
                </c:pt>
                <c:pt idx="8">
                  <c:v>284</c:v>
                </c:pt>
                <c:pt idx="9">
                  <c:v>186</c:v>
                </c:pt>
                <c:pt idx="10">
                  <c:v>175</c:v>
                </c:pt>
                <c:pt idx="11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B8-434E-9646-08EFAB8F94D7}"/>
            </c:ext>
          </c:extLst>
        </c:ser>
        <c:ser>
          <c:idx val="3"/>
          <c:order val="3"/>
          <c:tx>
            <c:strRef>
              <c:f>'(presoburials_by_month_agegroup'!$E$3:$E$4</c:f>
              <c:strCache>
                <c:ptCount val="1"/>
                <c:pt idx="0">
                  <c:v>41-64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tint val="77000"/>
                </a:schemeClr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'(presoburials_by_month_agegroup'!$E$5:$E$17</c:f>
              <c:numCache>
                <c:formatCode>General</c:formatCode>
                <c:ptCount val="12"/>
                <c:pt idx="0">
                  <c:v>211</c:v>
                </c:pt>
                <c:pt idx="1">
                  <c:v>181</c:v>
                </c:pt>
                <c:pt idx="2">
                  <c:v>241</c:v>
                </c:pt>
                <c:pt idx="3">
                  <c:v>207</c:v>
                </c:pt>
                <c:pt idx="4">
                  <c:v>196</c:v>
                </c:pt>
                <c:pt idx="5">
                  <c:v>273</c:v>
                </c:pt>
                <c:pt idx="6">
                  <c:v>267</c:v>
                </c:pt>
                <c:pt idx="7">
                  <c:v>164</c:v>
                </c:pt>
                <c:pt idx="8">
                  <c:v>240</c:v>
                </c:pt>
                <c:pt idx="9">
                  <c:v>181</c:v>
                </c:pt>
                <c:pt idx="10">
                  <c:v>170</c:v>
                </c:pt>
                <c:pt idx="11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B8-434E-9646-08EFAB8F94D7}"/>
            </c:ext>
          </c:extLst>
        </c:ser>
        <c:ser>
          <c:idx val="4"/>
          <c:order val="4"/>
          <c:tx>
            <c:strRef>
              <c:f>'(presoburials_by_month_agegroup'!$F$3:$F$4</c:f>
              <c:strCache>
                <c:ptCount val="1"/>
                <c:pt idx="0">
                  <c:v>65+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tint val="54000"/>
                </a:schemeClr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'(presoburials_by_month_agegroup'!$F$5:$F$17</c:f>
              <c:numCache>
                <c:formatCode>General</c:formatCode>
                <c:ptCount val="12"/>
                <c:pt idx="0">
                  <c:v>163</c:v>
                </c:pt>
                <c:pt idx="1">
                  <c:v>161</c:v>
                </c:pt>
                <c:pt idx="2">
                  <c:v>159</c:v>
                </c:pt>
                <c:pt idx="3">
                  <c:v>162</c:v>
                </c:pt>
                <c:pt idx="4">
                  <c:v>140</c:v>
                </c:pt>
                <c:pt idx="5">
                  <c:v>165</c:v>
                </c:pt>
                <c:pt idx="6">
                  <c:v>172</c:v>
                </c:pt>
                <c:pt idx="7">
                  <c:v>121</c:v>
                </c:pt>
                <c:pt idx="8">
                  <c:v>138</c:v>
                </c:pt>
                <c:pt idx="9">
                  <c:v>147</c:v>
                </c:pt>
                <c:pt idx="10">
                  <c:v>122</c:v>
                </c:pt>
                <c:pt idx="11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B8-434E-9646-08EFAB8F9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745363216"/>
        <c:axId val="745364048"/>
      </c:barChart>
      <c:catAx>
        <c:axId val="74536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364048"/>
        <c:crosses val="autoZero"/>
        <c:auto val="1"/>
        <c:lblAlgn val="ctr"/>
        <c:lblOffset val="100"/>
        <c:noMultiLvlLbl val="0"/>
      </c:catAx>
      <c:valAx>
        <c:axId val="745364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36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E9F3F-EE7B-4699-959D-6CF0C422D41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D0571C-84FC-49FC-8CAA-750CB2960319}">
      <dgm:prSet/>
      <dgm:spPr/>
      <dgm:t>
        <a:bodyPr/>
        <a:lstStyle/>
        <a:p>
          <a:r>
            <a:rPr lang="en-US" b="0" i="0"/>
            <a:t>Always check your back seats if you’re a parent with small children</a:t>
          </a:r>
          <a:endParaRPr lang="en-US"/>
        </a:p>
      </dgm:t>
    </dgm:pt>
    <dgm:pt modelId="{20E0458C-A854-4FA4-B16F-57975A44365A}" type="parTrans" cxnId="{345AB100-3849-49F1-A580-1C700E28A0EB}">
      <dgm:prSet/>
      <dgm:spPr/>
      <dgm:t>
        <a:bodyPr/>
        <a:lstStyle/>
        <a:p>
          <a:endParaRPr lang="en-US"/>
        </a:p>
      </dgm:t>
    </dgm:pt>
    <dgm:pt modelId="{6E245A68-5D51-4AF6-8945-64D7BB0CD1E7}" type="sibTrans" cxnId="{345AB100-3849-49F1-A580-1C700E28A0E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45BF509-F06D-4A9A-A067-AB52C610BF1A}">
      <dgm:prSet/>
      <dgm:spPr/>
      <dgm:t>
        <a:bodyPr/>
        <a:lstStyle/>
        <a:p>
          <a:r>
            <a:rPr lang="en-US" b="0" i="0"/>
            <a:t>Don’t let children play outside for too long during the day in the hottest months of June, July, and August</a:t>
          </a:r>
          <a:endParaRPr lang="en-US"/>
        </a:p>
      </dgm:t>
    </dgm:pt>
    <dgm:pt modelId="{E690DDE2-43FD-4CDA-A9D9-3AD575C54885}" type="parTrans" cxnId="{244B24B8-D4D2-4FEC-A974-CDD374212657}">
      <dgm:prSet/>
      <dgm:spPr/>
      <dgm:t>
        <a:bodyPr/>
        <a:lstStyle/>
        <a:p>
          <a:endParaRPr lang="en-US"/>
        </a:p>
      </dgm:t>
    </dgm:pt>
    <dgm:pt modelId="{3D7C0BB7-84CD-47A7-8476-7DE5E611F22A}" type="sibTrans" cxnId="{244B24B8-D4D2-4FEC-A974-CDD37421265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544333A-7A79-488B-8768-B770564A67FB}">
      <dgm:prSet/>
      <dgm:spPr/>
      <dgm:t>
        <a:bodyPr/>
        <a:lstStyle/>
        <a:p>
          <a:r>
            <a:rPr lang="en-US" b="0" i="0"/>
            <a:t>Make sure everyone in your family is getting enough hydration</a:t>
          </a:r>
          <a:endParaRPr lang="en-US"/>
        </a:p>
      </dgm:t>
    </dgm:pt>
    <dgm:pt modelId="{9271CC99-7054-4F84-9FA4-7CF2C442F964}" type="parTrans" cxnId="{69249F1F-7637-4A6C-BA8F-72782B433AC3}">
      <dgm:prSet/>
      <dgm:spPr/>
      <dgm:t>
        <a:bodyPr/>
        <a:lstStyle/>
        <a:p>
          <a:endParaRPr lang="en-US"/>
        </a:p>
      </dgm:t>
    </dgm:pt>
    <dgm:pt modelId="{07D99A20-3A1A-4E7E-9CBE-6F9C4407EB41}" type="sibTrans" cxnId="{69249F1F-7637-4A6C-BA8F-72782B433AC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B452AD7-25BE-4983-A1EB-B097427DFC33}" type="pres">
      <dgm:prSet presAssocID="{438E9F3F-EE7B-4699-959D-6CF0C422D413}" presName="Name0" presStyleCnt="0">
        <dgm:presLayoutVars>
          <dgm:animLvl val="lvl"/>
          <dgm:resizeHandles val="exact"/>
        </dgm:presLayoutVars>
      </dgm:prSet>
      <dgm:spPr/>
    </dgm:pt>
    <dgm:pt modelId="{3FFFF455-A80A-459B-A70D-3ACE32AD2CA0}" type="pres">
      <dgm:prSet presAssocID="{71D0571C-84FC-49FC-8CAA-750CB2960319}" presName="compositeNode" presStyleCnt="0">
        <dgm:presLayoutVars>
          <dgm:bulletEnabled val="1"/>
        </dgm:presLayoutVars>
      </dgm:prSet>
      <dgm:spPr/>
    </dgm:pt>
    <dgm:pt modelId="{BF49CB01-4C91-4FAF-94EC-8CEAC8CF7298}" type="pres">
      <dgm:prSet presAssocID="{71D0571C-84FC-49FC-8CAA-750CB2960319}" presName="bgRect" presStyleLbl="alignNode1" presStyleIdx="0" presStyleCnt="3"/>
      <dgm:spPr/>
    </dgm:pt>
    <dgm:pt modelId="{29A087FD-6C56-48A4-AEA9-0AF2D9A85BC7}" type="pres">
      <dgm:prSet presAssocID="{6E245A68-5D51-4AF6-8945-64D7BB0CD1E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AB5E781-DAC9-447D-BD86-D9980536EB8E}" type="pres">
      <dgm:prSet presAssocID="{71D0571C-84FC-49FC-8CAA-750CB2960319}" presName="nodeRect" presStyleLbl="alignNode1" presStyleIdx="0" presStyleCnt="3">
        <dgm:presLayoutVars>
          <dgm:bulletEnabled val="1"/>
        </dgm:presLayoutVars>
      </dgm:prSet>
      <dgm:spPr/>
    </dgm:pt>
    <dgm:pt modelId="{95A6EE2D-BE3B-4258-AAEC-7B62617FFC67}" type="pres">
      <dgm:prSet presAssocID="{6E245A68-5D51-4AF6-8945-64D7BB0CD1E7}" presName="sibTrans" presStyleCnt="0"/>
      <dgm:spPr/>
    </dgm:pt>
    <dgm:pt modelId="{764BD02B-EC74-4A83-9491-A4652A284BD9}" type="pres">
      <dgm:prSet presAssocID="{F45BF509-F06D-4A9A-A067-AB52C610BF1A}" presName="compositeNode" presStyleCnt="0">
        <dgm:presLayoutVars>
          <dgm:bulletEnabled val="1"/>
        </dgm:presLayoutVars>
      </dgm:prSet>
      <dgm:spPr/>
    </dgm:pt>
    <dgm:pt modelId="{8B0B9376-E1C8-4A99-A8DC-40507B51F4DA}" type="pres">
      <dgm:prSet presAssocID="{F45BF509-F06D-4A9A-A067-AB52C610BF1A}" presName="bgRect" presStyleLbl="alignNode1" presStyleIdx="1" presStyleCnt="3"/>
      <dgm:spPr/>
    </dgm:pt>
    <dgm:pt modelId="{9922D52C-E5BB-4666-AF94-52A14843F766}" type="pres">
      <dgm:prSet presAssocID="{3D7C0BB7-84CD-47A7-8476-7DE5E611F22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D5E19C9-43DB-49B6-9C01-2098026649C2}" type="pres">
      <dgm:prSet presAssocID="{F45BF509-F06D-4A9A-A067-AB52C610BF1A}" presName="nodeRect" presStyleLbl="alignNode1" presStyleIdx="1" presStyleCnt="3">
        <dgm:presLayoutVars>
          <dgm:bulletEnabled val="1"/>
        </dgm:presLayoutVars>
      </dgm:prSet>
      <dgm:spPr/>
    </dgm:pt>
    <dgm:pt modelId="{316F5E5A-359B-4544-B8C4-F936CD676E5C}" type="pres">
      <dgm:prSet presAssocID="{3D7C0BB7-84CD-47A7-8476-7DE5E611F22A}" presName="sibTrans" presStyleCnt="0"/>
      <dgm:spPr/>
    </dgm:pt>
    <dgm:pt modelId="{1455582C-5CB5-4877-B41A-F12D33254B25}" type="pres">
      <dgm:prSet presAssocID="{A544333A-7A79-488B-8768-B770564A67FB}" presName="compositeNode" presStyleCnt="0">
        <dgm:presLayoutVars>
          <dgm:bulletEnabled val="1"/>
        </dgm:presLayoutVars>
      </dgm:prSet>
      <dgm:spPr/>
    </dgm:pt>
    <dgm:pt modelId="{D82038E2-B570-48FF-88EC-C27D12E48456}" type="pres">
      <dgm:prSet presAssocID="{A544333A-7A79-488B-8768-B770564A67FB}" presName="bgRect" presStyleLbl="alignNode1" presStyleIdx="2" presStyleCnt="3"/>
      <dgm:spPr/>
    </dgm:pt>
    <dgm:pt modelId="{4869FA92-7D03-4567-98CD-3FB336174CD8}" type="pres">
      <dgm:prSet presAssocID="{07D99A20-3A1A-4E7E-9CBE-6F9C4407EB4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A8D3FFF-E496-4ADE-A4A1-70006948A272}" type="pres">
      <dgm:prSet presAssocID="{A544333A-7A79-488B-8768-B770564A67F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45AB100-3849-49F1-A580-1C700E28A0EB}" srcId="{438E9F3F-EE7B-4699-959D-6CF0C422D413}" destId="{71D0571C-84FC-49FC-8CAA-750CB2960319}" srcOrd="0" destOrd="0" parTransId="{20E0458C-A854-4FA4-B16F-57975A44365A}" sibTransId="{6E245A68-5D51-4AF6-8945-64D7BB0CD1E7}"/>
    <dgm:cxn modelId="{69249F1F-7637-4A6C-BA8F-72782B433AC3}" srcId="{438E9F3F-EE7B-4699-959D-6CF0C422D413}" destId="{A544333A-7A79-488B-8768-B770564A67FB}" srcOrd="2" destOrd="0" parTransId="{9271CC99-7054-4F84-9FA4-7CF2C442F964}" sibTransId="{07D99A20-3A1A-4E7E-9CBE-6F9C4407EB41}"/>
    <dgm:cxn modelId="{47F40B37-04A5-4C57-B55C-E484E5884934}" type="presOf" srcId="{6E245A68-5D51-4AF6-8945-64D7BB0CD1E7}" destId="{29A087FD-6C56-48A4-AEA9-0AF2D9A85BC7}" srcOrd="0" destOrd="0" presId="urn:microsoft.com/office/officeart/2016/7/layout/LinearBlockProcessNumbered"/>
    <dgm:cxn modelId="{9F8D425F-4E85-4D27-BE56-C308113B9A05}" type="presOf" srcId="{A544333A-7A79-488B-8768-B770564A67FB}" destId="{9A8D3FFF-E496-4ADE-A4A1-70006948A272}" srcOrd="1" destOrd="0" presId="urn:microsoft.com/office/officeart/2016/7/layout/LinearBlockProcessNumbered"/>
    <dgm:cxn modelId="{FF203052-36DE-4A9C-B4B5-A207BA150E9D}" type="presOf" srcId="{07D99A20-3A1A-4E7E-9CBE-6F9C4407EB41}" destId="{4869FA92-7D03-4567-98CD-3FB336174CD8}" srcOrd="0" destOrd="0" presId="urn:microsoft.com/office/officeart/2016/7/layout/LinearBlockProcessNumbered"/>
    <dgm:cxn modelId="{F61A2F54-DAED-454B-80DC-D446EFFE9344}" type="presOf" srcId="{71D0571C-84FC-49FC-8CAA-750CB2960319}" destId="{6AB5E781-DAC9-447D-BD86-D9980536EB8E}" srcOrd="1" destOrd="0" presId="urn:microsoft.com/office/officeart/2016/7/layout/LinearBlockProcessNumbered"/>
    <dgm:cxn modelId="{A9B43F79-81C1-4A2B-BC04-73CE7B023340}" type="presOf" srcId="{71D0571C-84FC-49FC-8CAA-750CB2960319}" destId="{BF49CB01-4C91-4FAF-94EC-8CEAC8CF7298}" srcOrd="0" destOrd="0" presId="urn:microsoft.com/office/officeart/2016/7/layout/LinearBlockProcessNumbered"/>
    <dgm:cxn modelId="{72CFA659-35EF-4AE1-A331-13CF8515C684}" type="presOf" srcId="{F45BF509-F06D-4A9A-A067-AB52C610BF1A}" destId="{8B0B9376-E1C8-4A99-A8DC-40507B51F4DA}" srcOrd="0" destOrd="0" presId="urn:microsoft.com/office/officeart/2016/7/layout/LinearBlockProcessNumbered"/>
    <dgm:cxn modelId="{0CCFE987-D4F9-46F4-973B-CA18DA1743A2}" type="presOf" srcId="{F45BF509-F06D-4A9A-A067-AB52C610BF1A}" destId="{9D5E19C9-43DB-49B6-9C01-2098026649C2}" srcOrd="1" destOrd="0" presId="urn:microsoft.com/office/officeart/2016/7/layout/LinearBlockProcessNumbered"/>
    <dgm:cxn modelId="{1552C79A-5A57-45CC-AA66-F610B54386B3}" type="presOf" srcId="{3D7C0BB7-84CD-47A7-8476-7DE5E611F22A}" destId="{9922D52C-E5BB-4666-AF94-52A14843F766}" srcOrd="0" destOrd="0" presId="urn:microsoft.com/office/officeart/2016/7/layout/LinearBlockProcessNumbered"/>
    <dgm:cxn modelId="{B3777D9F-F6F8-4CEE-9B76-1EA033F3181A}" type="presOf" srcId="{A544333A-7A79-488B-8768-B770564A67FB}" destId="{D82038E2-B570-48FF-88EC-C27D12E48456}" srcOrd="0" destOrd="0" presId="urn:microsoft.com/office/officeart/2016/7/layout/LinearBlockProcessNumbered"/>
    <dgm:cxn modelId="{286230A0-316E-4DFC-9BA2-6568451F6E4B}" type="presOf" srcId="{438E9F3F-EE7B-4699-959D-6CF0C422D413}" destId="{6B452AD7-25BE-4983-A1EB-B097427DFC33}" srcOrd="0" destOrd="0" presId="urn:microsoft.com/office/officeart/2016/7/layout/LinearBlockProcessNumbered"/>
    <dgm:cxn modelId="{244B24B8-D4D2-4FEC-A974-CDD374212657}" srcId="{438E9F3F-EE7B-4699-959D-6CF0C422D413}" destId="{F45BF509-F06D-4A9A-A067-AB52C610BF1A}" srcOrd="1" destOrd="0" parTransId="{E690DDE2-43FD-4CDA-A9D9-3AD575C54885}" sibTransId="{3D7C0BB7-84CD-47A7-8476-7DE5E611F22A}"/>
    <dgm:cxn modelId="{A9F025EB-30BD-40A7-A676-391C8A3C4DD6}" type="presParOf" srcId="{6B452AD7-25BE-4983-A1EB-B097427DFC33}" destId="{3FFFF455-A80A-459B-A70D-3ACE32AD2CA0}" srcOrd="0" destOrd="0" presId="urn:microsoft.com/office/officeart/2016/7/layout/LinearBlockProcessNumbered"/>
    <dgm:cxn modelId="{9E37BBF8-BCF4-428E-A107-FE66C7E62F1A}" type="presParOf" srcId="{3FFFF455-A80A-459B-A70D-3ACE32AD2CA0}" destId="{BF49CB01-4C91-4FAF-94EC-8CEAC8CF7298}" srcOrd="0" destOrd="0" presId="urn:microsoft.com/office/officeart/2016/7/layout/LinearBlockProcessNumbered"/>
    <dgm:cxn modelId="{B47A1862-0C7C-444E-982B-F02CF514BC34}" type="presParOf" srcId="{3FFFF455-A80A-459B-A70D-3ACE32AD2CA0}" destId="{29A087FD-6C56-48A4-AEA9-0AF2D9A85BC7}" srcOrd="1" destOrd="0" presId="urn:microsoft.com/office/officeart/2016/7/layout/LinearBlockProcessNumbered"/>
    <dgm:cxn modelId="{1F0AA168-56A7-4EDA-A752-2786E545C329}" type="presParOf" srcId="{3FFFF455-A80A-459B-A70D-3ACE32AD2CA0}" destId="{6AB5E781-DAC9-447D-BD86-D9980536EB8E}" srcOrd="2" destOrd="0" presId="urn:microsoft.com/office/officeart/2016/7/layout/LinearBlockProcessNumbered"/>
    <dgm:cxn modelId="{915E8807-6652-4A91-8510-76E7B8422E27}" type="presParOf" srcId="{6B452AD7-25BE-4983-A1EB-B097427DFC33}" destId="{95A6EE2D-BE3B-4258-AAEC-7B62617FFC67}" srcOrd="1" destOrd="0" presId="urn:microsoft.com/office/officeart/2016/7/layout/LinearBlockProcessNumbered"/>
    <dgm:cxn modelId="{1E1A6A64-B000-486A-931A-6BBC2DF06580}" type="presParOf" srcId="{6B452AD7-25BE-4983-A1EB-B097427DFC33}" destId="{764BD02B-EC74-4A83-9491-A4652A284BD9}" srcOrd="2" destOrd="0" presId="urn:microsoft.com/office/officeart/2016/7/layout/LinearBlockProcessNumbered"/>
    <dgm:cxn modelId="{290A960F-8B03-4581-8766-11BA1696D786}" type="presParOf" srcId="{764BD02B-EC74-4A83-9491-A4652A284BD9}" destId="{8B0B9376-E1C8-4A99-A8DC-40507B51F4DA}" srcOrd="0" destOrd="0" presId="urn:microsoft.com/office/officeart/2016/7/layout/LinearBlockProcessNumbered"/>
    <dgm:cxn modelId="{C4479FA6-A899-407E-850F-1C6B3D8B1972}" type="presParOf" srcId="{764BD02B-EC74-4A83-9491-A4652A284BD9}" destId="{9922D52C-E5BB-4666-AF94-52A14843F766}" srcOrd="1" destOrd="0" presId="urn:microsoft.com/office/officeart/2016/7/layout/LinearBlockProcessNumbered"/>
    <dgm:cxn modelId="{81365800-0EA4-4F27-9C8A-56E78A8D477E}" type="presParOf" srcId="{764BD02B-EC74-4A83-9491-A4652A284BD9}" destId="{9D5E19C9-43DB-49B6-9C01-2098026649C2}" srcOrd="2" destOrd="0" presId="urn:microsoft.com/office/officeart/2016/7/layout/LinearBlockProcessNumbered"/>
    <dgm:cxn modelId="{E3AF9C2C-F70D-4EF6-B6E6-73A8B509CF33}" type="presParOf" srcId="{6B452AD7-25BE-4983-A1EB-B097427DFC33}" destId="{316F5E5A-359B-4544-B8C4-F936CD676E5C}" srcOrd="3" destOrd="0" presId="urn:microsoft.com/office/officeart/2016/7/layout/LinearBlockProcessNumbered"/>
    <dgm:cxn modelId="{1EF1EA9F-E406-490F-A4D5-1F50B26ABC9C}" type="presParOf" srcId="{6B452AD7-25BE-4983-A1EB-B097427DFC33}" destId="{1455582C-5CB5-4877-B41A-F12D33254B25}" srcOrd="4" destOrd="0" presId="urn:microsoft.com/office/officeart/2016/7/layout/LinearBlockProcessNumbered"/>
    <dgm:cxn modelId="{83AFD702-B158-4B9F-9A82-CAC176436077}" type="presParOf" srcId="{1455582C-5CB5-4877-B41A-F12D33254B25}" destId="{D82038E2-B570-48FF-88EC-C27D12E48456}" srcOrd="0" destOrd="0" presId="urn:microsoft.com/office/officeart/2016/7/layout/LinearBlockProcessNumbered"/>
    <dgm:cxn modelId="{4E549A32-8818-4E3A-A24D-7BB1550A7967}" type="presParOf" srcId="{1455582C-5CB5-4877-B41A-F12D33254B25}" destId="{4869FA92-7D03-4567-98CD-3FB336174CD8}" srcOrd="1" destOrd="0" presId="urn:microsoft.com/office/officeart/2016/7/layout/LinearBlockProcessNumbered"/>
    <dgm:cxn modelId="{84DBC97C-0F56-4E36-A234-6F7FB20D2301}" type="presParOf" srcId="{1455582C-5CB5-4877-B41A-F12D33254B25}" destId="{9A8D3FFF-E496-4ADE-A4A1-70006948A27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9CB01-4C91-4FAF-94EC-8CEAC8CF7298}">
      <dsp:nvSpPr>
        <dsp:cNvPr id="0" name=""/>
        <dsp:cNvSpPr/>
      </dsp:nvSpPr>
      <dsp:spPr>
        <a:xfrm>
          <a:off x="751" y="0"/>
          <a:ext cx="3045531" cy="34226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Always check your back seats if you’re a parent with small children</a:t>
          </a:r>
          <a:endParaRPr lang="en-US" sz="2000" kern="1200"/>
        </a:p>
      </dsp:txBody>
      <dsp:txXfrm>
        <a:off x="751" y="1369073"/>
        <a:ext cx="3045531" cy="2053609"/>
      </dsp:txXfrm>
    </dsp:sp>
    <dsp:sp modelId="{29A087FD-6C56-48A4-AEA9-0AF2D9A85BC7}">
      <dsp:nvSpPr>
        <dsp:cNvPr id="0" name=""/>
        <dsp:cNvSpPr/>
      </dsp:nvSpPr>
      <dsp:spPr>
        <a:xfrm>
          <a:off x="751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1" y="0"/>
        <a:ext cx="3045531" cy="1369073"/>
      </dsp:txXfrm>
    </dsp:sp>
    <dsp:sp modelId="{8B0B9376-E1C8-4A99-A8DC-40507B51F4DA}">
      <dsp:nvSpPr>
        <dsp:cNvPr id="0" name=""/>
        <dsp:cNvSpPr/>
      </dsp:nvSpPr>
      <dsp:spPr>
        <a:xfrm>
          <a:off x="3289925" y="0"/>
          <a:ext cx="3045531" cy="34226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Don’t let children play outside for too long during the day in the hottest months of June, July, and August</a:t>
          </a:r>
          <a:endParaRPr lang="en-US" sz="2000" kern="1200"/>
        </a:p>
      </dsp:txBody>
      <dsp:txXfrm>
        <a:off x="3289925" y="1369073"/>
        <a:ext cx="3045531" cy="2053609"/>
      </dsp:txXfrm>
    </dsp:sp>
    <dsp:sp modelId="{9922D52C-E5BB-4666-AF94-52A14843F766}">
      <dsp:nvSpPr>
        <dsp:cNvPr id="0" name=""/>
        <dsp:cNvSpPr/>
      </dsp:nvSpPr>
      <dsp:spPr>
        <a:xfrm>
          <a:off x="3289925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9925" y="0"/>
        <a:ext cx="3045531" cy="1369073"/>
      </dsp:txXfrm>
    </dsp:sp>
    <dsp:sp modelId="{D82038E2-B570-48FF-88EC-C27D12E48456}">
      <dsp:nvSpPr>
        <dsp:cNvPr id="0" name=""/>
        <dsp:cNvSpPr/>
      </dsp:nvSpPr>
      <dsp:spPr>
        <a:xfrm>
          <a:off x="6579099" y="0"/>
          <a:ext cx="3045531" cy="342268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Make sure everyone in your family is getting enough hydration</a:t>
          </a:r>
          <a:endParaRPr lang="en-US" sz="2000" kern="1200"/>
        </a:p>
      </dsp:txBody>
      <dsp:txXfrm>
        <a:off x="6579099" y="1369073"/>
        <a:ext cx="3045531" cy="2053609"/>
      </dsp:txXfrm>
    </dsp:sp>
    <dsp:sp modelId="{4869FA92-7D03-4567-98CD-3FB336174CD8}">
      <dsp:nvSpPr>
        <dsp:cNvPr id="0" name=""/>
        <dsp:cNvSpPr/>
      </dsp:nvSpPr>
      <dsp:spPr>
        <a:xfrm>
          <a:off x="6579099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79099" y="0"/>
        <a:ext cx="3045531" cy="1369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2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4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41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6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71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1E1FAD-7351-4908-963A-08EA8E4AB7A0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1E1FAD-7351-4908-963A-08EA8E4AB7A0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9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3" name="Picture 3">
            <a:extLst>
              <a:ext uri="{FF2B5EF4-FFF2-40B4-BE49-F238E27FC236}">
                <a16:creationId xmlns:a16="http://schemas.microsoft.com/office/drawing/2014/main" id="{C98F69DB-2EBB-658A-C23C-8BE4768411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054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C3AE6-68FA-86C4-DD9B-00CB6DB1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/>
              <a:t>Childhood Mortality in Summer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A2823-DE29-E87A-B25C-CF8FAB11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/>
              <a:t>Nashville City Cemetery presents this PSA 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76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742E-0FFD-C50A-93AF-052397D2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379923"/>
            <a:ext cx="9493249" cy="1577975"/>
          </a:xfrm>
        </p:spPr>
        <p:txBody>
          <a:bodyPr/>
          <a:lstStyle/>
          <a:p>
            <a:r>
              <a:rPr lang="en-US" dirty="0"/>
              <a:t>June and July are the deadliest months for humans aged 0-18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391F2A-358A-EE50-BFF0-8B547DFE9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37424"/>
              </p:ext>
            </p:extLst>
          </p:nvPr>
        </p:nvGraphicFramePr>
        <p:xfrm>
          <a:off x="1707874" y="1732031"/>
          <a:ext cx="8776252" cy="4969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619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FD45D2-FAEF-24B1-3BAB-FBD120BF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D3FB4-273D-0E15-A760-5006AE62E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6011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968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69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Childhood Mortality in Summer</vt:lpstr>
      <vt:lpstr>June and July are the deadliest months for humans aged 0-18</vt:lpstr>
      <vt:lpstr>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Mortality in Summer</dc:title>
  <dc:creator>Erica Ranck</dc:creator>
  <cp:lastModifiedBy>Erica Ranck</cp:lastModifiedBy>
  <cp:revision>2</cp:revision>
  <dcterms:created xsi:type="dcterms:W3CDTF">2023-01-28T18:32:07Z</dcterms:created>
  <dcterms:modified xsi:type="dcterms:W3CDTF">2023-01-28T19:33:52Z</dcterms:modified>
</cp:coreProperties>
</file>