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8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rica\Documents\DA8\Projects\spreadsheets\city-cemetery-burials-Erica-Exotica\data\Historic_Nashville_City_Cemetery_Interments__1846-197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000" dirty="0">
                <a:solidFill>
                  <a:schemeClr val="accent1"/>
                </a:solidFill>
              </a:rPr>
              <a:t>Cause of Death by 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preso_cause_by_sex!$F$4</c:f>
              <c:strCache>
                <c:ptCount val="1"/>
                <c:pt idx="0">
                  <c:v>F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preso_cause_by_sex!$E$5:$E$14</c:f>
              <c:strCache>
                <c:ptCount val="9"/>
                <c:pt idx="0">
                  <c:v>Consumption</c:v>
                </c:pt>
                <c:pt idx="1">
                  <c:v>Cholera</c:v>
                </c:pt>
                <c:pt idx="2">
                  <c:v>Still Born</c:v>
                </c:pt>
                <c:pt idx="3">
                  <c:v>Pneumonia</c:v>
                </c:pt>
                <c:pt idx="4">
                  <c:v>Flux</c:v>
                </c:pt>
                <c:pt idx="5">
                  <c:v>Old Age</c:v>
                </c:pt>
                <c:pt idx="6">
                  <c:v>Complication</c:v>
                </c:pt>
                <c:pt idx="7">
                  <c:v>Teething</c:v>
                </c:pt>
                <c:pt idx="8">
                  <c:v>Cold</c:v>
                </c:pt>
              </c:strCache>
            </c:strRef>
          </c:cat>
          <c:val>
            <c:numRef>
              <c:f>preso_cause_by_sex!$F$5:$F$14</c:f>
              <c:numCache>
                <c:formatCode>General</c:formatCode>
                <c:ptCount val="9"/>
                <c:pt idx="0">
                  <c:v>1004</c:v>
                </c:pt>
                <c:pt idx="1">
                  <c:v>568</c:v>
                </c:pt>
                <c:pt idx="2">
                  <c:v>450</c:v>
                </c:pt>
                <c:pt idx="3">
                  <c:v>266</c:v>
                </c:pt>
                <c:pt idx="4">
                  <c:v>231</c:v>
                </c:pt>
                <c:pt idx="5">
                  <c:v>390</c:v>
                </c:pt>
                <c:pt idx="6">
                  <c:v>232</c:v>
                </c:pt>
                <c:pt idx="7">
                  <c:v>204</c:v>
                </c:pt>
                <c:pt idx="8">
                  <c:v>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DB-4FE3-A815-1AFA8C26CF9B}"/>
            </c:ext>
          </c:extLst>
        </c:ser>
        <c:ser>
          <c:idx val="1"/>
          <c:order val="1"/>
          <c:tx>
            <c:strRef>
              <c:f>preso_cause_by_sex!$G$4</c:f>
              <c:strCache>
                <c:ptCount val="1"/>
                <c:pt idx="0">
                  <c:v>M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preso_cause_by_sex!$E$5:$E$14</c:f>
              <c:strCache>
                <c:ptCount val="9"/>
                <c:pt idx="0">
                  <c:v>Consumption</c:v>
                </c:pt>
                <c:pt idx="1">
                  <c:v>Cholera</c:v>
                </c:pt>
                <c:pt idx="2">
                  <c:v>Still Born</c:v>
                </c:pt>
                <c:pt idx="3">
                  <c:v>Pneumonia</c:v>
                </c:pt>
                <c:pt idx="4">
                  <c:v>Flux</c:v>
                </c:pt>
                <c:pt idx="5">
                  <c:v>Old Age</c:v>
                </c:pt>
                <c:pt idx="6">
                  <c:v>Complication</c:v>
                </c:pt>
                <c:pt idx="7">
                  <c:v>Teething</c:v>
                </c:pt>
                <c:pt idx="8">
                  <c:v>Cold</c:v>
                </c:pt>
              </c:strCache>
            </c:strRef>
          </c:cat>
          <c:val>
            <c:numRef>
              <c:f>preso_cause_by_sex!$G$5:$G$14</c:f>
              <c:numCache>
                <c:formatCode>General</c:formatCode>
                <c:ptCount val="9"/>
                <c:pt idx="0">
                  <c:v>765</c:v>
                </c:pt>
                <c:pt idx="1">
                  <c:v>668</c:v>
                </c:pt>
                <c:pt idx="2">
                  <c:v>607</c:v>
                </c:pt>
                <c:pt idx="3">
                  <c:v>248</c:v>
                </c:pt>
                <c:pt idx="4">
                  <c:v>236</c:v>
                </c:pt>
                <c:pt idx="5">
                  <c:v>220</c:v>
                </c:pt>
                <c:pt idx="6">
                  <c:v>214</c:v>
                </c:pt>
                <c:pt idx="7">
                  <c:v>203</c:v>
                </c:pt>
                <c:pt idx="8">
                  <c:v>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DB-4FE3-A815-1AFA8C26CF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3742000"/>
        <c:axId val="513734928"/>
      </c:barChart>
      <c:catAx>
        <c:axId val="51374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734928"/>
        <c:crosses val="autoZero"/>
        <c:auto val="1"/>
        <c:lblAlgn val="ctr"/>
        <c:lblOffset val="100"/>
        <c:noMultiLvlLbl val="0"/>
      </c:catAx>
      <c:valAx>
        <c:axId val="51373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74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93605-0C0C-4258-9724-5F2F9BB3BC9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FE7F-C917-439A-8026-3D301EB5C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99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1B3D-E4E3-4A80-AB70-C5564C26726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B30D-C07A-425B-A90C-BA7BEB19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245434"/>
            <a:ext cx="8686800" cy="1464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731795"/>
            <a:ext cx="8686800" cy="44040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457200"/>
            <a:ext cx="18288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457200"/>
            <a:ext cx="7955280" cy="5719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242816"/>
            <a:ext cx="8686800" cy="14630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5733288"/>
            <a:ext cx="8686800" cy="4389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760" y="3090672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457200"/>
            <a:ext cx="5410201" cy="5715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760" y="3093099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1"/>
            <a:ext cx="10058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680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849" y="6400800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5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5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429000"/>
            <a:ext cx="9391650" cy="2281340"/>
          </a:xfrm>
        </p:spPr>
        <p:txBody>
          <a:bodyPr>
            <a:noAutofit/>
          </a:bodyPr>
          <a:lstStyle/>
          <a:p>
            <a:r>
              <a:rPr lang="en-US" sz="9600" dirty="0">
                <a:latin typeface="Kunstler Script" panose="030304020206070D0D06" pitchFamily="66" charset="0"/>
              </a:rPr>
              <a:t>Buy One, Get One Burial Plots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1612" y="5710341"/>
            <a:ext cx="8281987" cy="461860"/>
          </a:xfrm>
        </p:spPr>
        <p:txBody>
          <a:bodyPr/>
          <a:lstStyle/>
          <a:p>
            <a:r>
              <a:rPr lang="en-US" dirty="0">
                <a:latin typeface="Avenir Next LT Pro Light" panose="020B0304020202020204" pitchFamily="34" charset="0"/>
              </a:rPr>
              <a:t>Nashville City Cemetery</a:t>
            </a:r>
          </a:p>
        </p:txBody>
      </p:sp>
    </p:spTree>
    <p:extLst>
      <p:ext uri="{BB962C8B-B14F-4D97-AF65-F5344CB8AC3E}">
        <p14:creationId xmlns:p14="http://schemas.microsoft.com/office/powerpoint/2010/main" val="237011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According to Historical Burial Data…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Women die of old age twice as often as men</a:t>
            </a:r>
          </a:p>
          <a:p>
            <a:r>
              <a:rPr lang="en-US" dirty="0"/>
              <a:t>Meaning that many women will have time in life to build new romantic relationships </a:t>
            </a:r>
          </a:p>
          <a:p>
            <a:r>
              <a:rPr lang="en-US" dirty="0"/>
              <a:t>Thus, women may need to bury two husbands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3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2502122-C727-F4B7-B9AD-B1A2E90658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611737"/>
              </p:ext>
            </p:extLst>
          </p:nvPr>
        </p:nvGraphicFramePr>
        <p:xfrm>
          <a:off x="1066800" y="1047750"/>
          <a:ext cx="10058399" cy="4910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573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erry Blossom 16x9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17.potx" id="{A8D831F9-2DA4-4700-B230-431725864604}" vid="{ED9A2A59-32A4-4461-8593-D9E87F204B18}"/>
    </a:ext>
  </a:extLst>
</a:theme>
</file>

<file path=ppt/theme/theme2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Cherry blossom nature presentation (widescreen)</Template>
  <TotalTime>9</TotalTime>
  <Words>54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 Light</vt:lpstr>
      <vt:lpstr>Cambria</vt:lpstr>
      <vt:lpstr>Kunstler Script</vt:lpstr>
      <vt:lpstr>Cherry Blossom 16x9</vt:lpstr>
      <vt:lpstr>Buy One, Get One Burial Plots</vt:lpstr>
      <vt:lpstr>According to Historical Burial Data…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 One, Get One Burial Plots</dc:title>
  <dc:creator>Erica Ranck</dc:creator>
  <cp:lastModifiedBy>Erica Ranck</cp:lastModifiedBy>
  <cp:revision>1</cp:revision>
  <dcterms:created xsi:type="dcterms:W3CDTF">2023-02-01T01:10:04Z</dcterms:created>
  <dcterms:modified xsi:type="dcterms:W3CDTF">2023-02-01T01:19:33Z</dcterms:modified>
</cp:coreProperties>
</file>