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77" r:id="rId5"/>
    <p:sldId id="258" r:id="rId6"/>
    <p:sldId id="279" r:id="rId7"/>
    <p:sldId id="278" r:id="rId8"/>
    <p:sldId id="262" r:id="rId9"/>
    <p:sldId id="280" r:id="rId10"/>
    <p:sldId id="281" r:id="rId11"/>
    <p:sldId id="265" r:id="rId12"/>
    <p:sldId id="259" r:id="rId13"/>
    <p:sldId id="275" r:id="rId14"/>
    <p:sldId id="274" r:id="rId15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97111-EB66-424B-9327-EDA2BB8A5434}" v="409" dt="2021-12-16T15:55:05.1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1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2320" y="515873"/>
            <a:ext cx="8087359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INFORMAÇÃO</a:t>
            </a:r>
            <a:r>
              <a:rPr spc="-30" dirty="0"/>
              <a:t> </a:t>
            </a:r>
            <a:r>
              <a:rPr dirty="0"/>
              <a:t>PÚBLICA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R="42545" algn="ctr">
              <a:lnSpc>
                <a:spcPts val="894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  <a:p>
            <a:pPr algn="ctr">
              <a:lnSpc>
                <a:spcPts val="1015"/>
              </a:lnSpc>
            </a:pP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INFORMAÇÃO INTERNA </a:t>
            </a:r>
            <a:r>
              <a:rPr sz="1000" spc="-65" dirty="0">
                <a:solidFill>
                  <a:srgbClr val="000000"/>
                </a:solidFill>
              </a:rPr>
              <a:t>– </a:t>
            </a: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A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INFORMAÇÃO</a:t>
            </a:r>
            <a:r>
              <a:rPr spc="-30" dirty="0"/>
              <a:t> </a:t>
            </a:r>
            <a:r>
              <a:rPr dirty="0"/>
              <a:t>PÚBLICA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R="42545" algn="ctr">
              <a:lnSpc>
                <a:spcPts val="894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  <a:p>
            <a:pPr algn="ctr">
              <a:lnSpc>
                <a:spcPts val="1015"/>
              </a:lnSpc>
            </a:pP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INFORMAÇÃO INTERNA </a:t>
            </a:r>
            <a:r>
              <a:rPr sz="1000" spc="-65" dirty="0">
                <a:solidFill>
                  <a:srgbClr val="000000"/>
                </a:solidFill>
              </a:rPr>
              <a:t>– </a:t>
            </a: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00935" y="6541337"/>
            <a:ext cx="807426" cy="10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992611" y="6542531"/>
            <a:ext cx="864107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A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76516" y="1815083"/>
            <a:ext cx="4823459" cy="4638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INFORMAÇÃO</a:t>
            </a:r>
            <a:r>
              <a:rPr spc="-30" dirty="0"/>
              <a:t> </a:t>
            </a:r>
            <a:r>
              <a:rPr dirty="0"/>
              <a:t>PÚBLICA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R="42545" algn="ctr">
              <a:lnSpc>
                <a:spcPts val="894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  <a:p>
            <a:pPr algn="ctr">
              <a:lnSpc>
                <a:spcPts val="1015"/>
              </a:lnSpc>
            </a:pP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INFORMAÇÃO INTERNA </a:t>
            </a:r>
            <a:r>
              <a:rPr sz="1000" spc="-65" dirty="0">
                <a:solidFill>
                  <a:srgbClr val="000000"/>
                </a:solidFill>
              </a:rPr>
              <a:t>– </a:t>
            </a: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A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INFORMAÇÃO</a:t>
            </a:r>
            <a:r>
              <a:rPr spc="-30" dirty="0"/>
              <a:t> </a:t>
            </a:r>
            <a:r>
              <a:rPr dirty="0"/>
              <a:t>PÚBLICA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R="42545" algn="ctr">
              <a:lnSpc>
                <a:spcPts val="894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  <a:p>
            <a:pPr algn="ctr">
              <a:lnSpc>
                <a:spcPts val="1015"/>
              </a:lnSpc>
            </a:pP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INFORMAÇÃO INTERNA </a:t>
            </a:r>
            <a:r>
              <a:rPr sz="1000" spc="-65" dirty="0">
                <a:solidFill>
                  <a:srgbClr val="000000"/>
                </a:solidFill>
              </a:rPr>
              <a:t>– </a:t>
            </a: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INFORMAÇÃO</a:t>
            </a:r>
            <a:r>
              <a:rPr spc="-30" dirty="0"/>
              <a:t> </a:t>
            </a:r>
            <a:r>
              <a:rPr dirty="0"/>
              <a:t>PÚBLICA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R="42545" algn="ctr">
              <a:lnSpc>
                <a:spcPts val="894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  <a:p>
            <a:pPr algn="ctr">
              <a:lnSpc>
                <a:spcPts val="1015"/>
              </a:lnSpc>
            </a:pP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INFORMAÇÃO INTERNA </a:t>
            </a:r>
            <a:r>
              <a:rPr sz="1000" spc="-65" dirty="0">
                <a:solidFill>
                  <a:srgbClr val="000000"/>
                </a:solidFill>
              </a:rPr>
              <a:t>– </a:t>
            </a: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00935" y="6541337"/>
            <a:ext cx="807426" cy="102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992611" y="6542531"/>
            <a:ext cx="86410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727522" y="279044"/>
            <a:ext cx="1151935" cy="5209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6350" y="221361"/>
            <a:ext cx="94824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A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0789" y="2688716"/>
            <a:ext cx="8060690" cy="259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19" y="6551631"/>
            <a:ext cx="132270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INFORMAÇÃO</a:t>
            </a:r>
            <a:r>
              <a:rPr spc="-30" dirty="0"/>
              <a:t> </a:t>
            </a:r>
            <a:r>
              <a:rPr dirty="0"/>
              <a:t>PÚBLICA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56784" y="6551631"/>
            <a:ext cx="2677795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R="42545" algn="ctr">
              <a:lnSpc>
                <a:spcPts val="894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  <a:p>
            <a:pPr algn="ctr">
              <a:lnSpc>
                <a:spcPts val="1015"/>
              </a:lnSpc>
            </a:pP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INFORMAÇÃO INTERNA </a:t>
            </a:r>
            <a:r>
              <a:rPr sz="1000" spc="-65" dirty="0">
                <a:solidFill>
                  <a:srgbClr val="000000"/>
                </a:solidFill>
              </a:rPr>
              <a:t>– </a:t>
            </a:r>
            <a:r>
              <a:rPr sz="1000" spc="-5" dirty="0">
                <a:solidFill>
                  <a:srgbClr val="000000"/>
                </a:solidFill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6564331"/>
            <a:ext cx="6995159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  <a:tabLst>
                <a:tab pos="5611495" algn="l"/>
              </a:tabLst>
            </a:pPr>
            <a:r>
              <a:rPr sz="900" spc="-5" dirty="0">
                <a:solidFill>
                  <a:srgbClr val="00AFEF"/>
                </a:solidFill>
                <a:latin typeface="Arial"/>
                <a:cs typeface="Arial"/>
              </a:rPr>
              <a:t>INFORMAÇÃO</a:t>
            </a:r>
            <a:r>
              <a:rPr sz="9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FEF"/>
                </a:solidFill>
                <a:latin typeface="Arial"/>
                <a:cs typeface="Arial"/>
              </a:rPr>
              <a:t>PÚBLICA	</a:t>
            </a:r>
            <a:r>
              <a:rPr sz="900" spc="-5" dirty="0">
                <a:solidFill>
                  <a:srgbClr val="BEBEBE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342765">
              <a:lnSpc>
                <a:spcPts val="1015"/>
              </a:lnSpc>
            </a:pPr>
            <a:r>
              <a:rPr sz="1000" spc="-5" dirty="0">
                <a:latin typeface="Carlito"/>
                <a:cs typeface="Carlito"/>
              </a:rPr>
              <a:t>INFORMAÇÃO INTERNA </a:t>
            </a:r>
            <a:r>
              <a:rPr sz="1000" spc="-65" dirty="0">
                <a:latin typeface="Arial"/>
                <a:cs typeface="Arial"/>
              </a:rPr>
              <a:t>– </a:t>
            </a:r>
            <a:r>
              <a:rPr sz="1000" spc="-5" dirty="0"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92611" y="6516623"/>
            <a:ext cx="864235" cy="190500"/>
            <a:chOff x="10992611" y="6516623"/>
            <a:chExt cx="864235" cy="190500"/>
          </a:xfrm>
        </p:grpSpPr>
        <p:sp>
          <p:nvSpPr>
            <p:cNvPr id="4" name="object 4"/>
            <p:cNvSpPr/>
            <p:nvPr/>
          </p:nvSpPr>
          <p:spPr>
            <a:xfrm>
              <a:off x="10992611" y="6516623"/>
              <a:ext cx="819911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92611" y="6542531"/>
              <a:ext cx="864107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04576" y="260604"/>
            <a:ext cx="120700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" y="549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431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04576" y="260604"/>
            <a:ext cx="117195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019" y="6540804"/>
            <a:ext cx="1322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AEE6"/>
                </a:solidFill>
                <a:latin typeface="Arial"/>
                <a:cs typeface="Arial"/>
              </a:rPr>
              <a:t>INFORMAÇÃO</a:t>
            </a:r>
            <a:r>
              <a:rPr sz="900" spc="-30" dirty="0">
                <a:solidFill>
                  <a:srgbClr val="00AEE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EE6"/>
                </a:solidFill>
                <a:latin typeface="Arial"/>
                <a:cs typeface="Arial"/>
              </a:rPr>
              <a:t>PÚBLICA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92611" y="6516623"/>
            <a:ext cx="819911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2700DF92-9464-4CE2-8400-C62A816A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97" y="2231841"/>
            <a:ext cx="9482455" cy="1446550"/>
          </a:xfrm>
        </p:spPr>
        <p:txBody>
          <a:bodyPr/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GRUPO SOLUTIONTECH</a:t>
            </a:r>
            <a:br>
              <a:rPr lang="pt-BR" dirty="0"/>
            </a:b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85ABA57-4FAA-4B88-B717-046CCD378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7279" y="3555151"/>
            <a:ext cx="8060690" cy="1016849"/>
          </a:xfrm>
        </p:spPr>
        <p:txBody>
          <a:bodyPr/>
          <a:lstStyle/>
          <a:p>
            <a:pPr algn="ctr" rtl="0"/>
            <a:r>
              <a:rPr lang="pt-BR" sz="4000" dirty="0"/>
              <a:t>Construção de uma API Spring BOOT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2A46A1-5223-4D12-BFC9-428BBC2FE13F}"/>
              </a:ext>
            </a:extLst>
          </p:cNvPr>
          <p:cNvSpPr txBox="1"/>
          <p:nvPr/>
        </p:nvSpPr>
        <p:spPr>
          <a:xfrm>
            <a:off x="3313939" y="6183918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2000" dirty="0">
                <a:solidFill>
                  <a:schemeClr val="bg1"/>
                </a:solidFill>
              </a:rPr>
              <a:t>Profº. Orientador: Ricardo A. Bomtempo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6564331"/>
            <a:ext cx="6995159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  <a:tabLst>
                <a:tab pos="5611495" algn="l"/>
              </a:tabLst>
            </a:pPr>
            <a:r>
              <a:rPr sz="900" spc="-5" dirty="0">
                <a:solidFill>
                  <a:srgbClr val="00AFEF"/>
                </a:solidFill>
                <a:latin typeface="Arial"/>
                <a:cs typeface="Arial"/>
              </a:rPr>
              <a:t>INFORMAÇÃO</a:t>
            </a:r>
            <a:r>
              <a:rPr sz="9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FEF"/>
                </a:solidFill>
                <a:latin typeface="Arial"/>
                <a:cs typeface="Arial"/>
              </a:rPr>
              <a:t>PÚBLICA	</a:t>
            </a:r>
            <a:r>
              <a:rPr sz="900" spc="-5" dirty="0">
                <a:solidFill>
                  <a:srgbClr val="BEBEBE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342765">
              <a:lnSpc>
                <a:spcPts val="1015"/>
              </a:lnSpc>
            </a:pPr>
            <a:r>
              <a:rPr sz="1000" spc="-5" dirty="0">
                <a:latin typeface="Carlito"/>
                <a:cs typeface="Carlito"/>
              </a:rPr>
              <a:t>INFORMAÇÃO INTERNA </a:t>
            </a:r>
            <a:r>
              <a:rPr sz="1000" spc="-65" dirty="0">
                <a:latin typeface="Arial"/>
                <a:cs typeface="Arial"/>
              </a:rPr>
              <a:t>– </a:t>
            </a:r>
            <a:r>
              <a:rPr sz="1000" spc="-5" dirty="0"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92611" y="6516623"/>
            <a:ext cx="864235" cy="190500"/>
            <a:chOff x="10992611" y="6516623"/>
            <a:chExt cx="864235" cy="190500"/>
          </a:xfrm>
        </p:grpSpPr>
        <p:sp>
          <p:nvSpPr>
            <p:cNvPr id="4" name="object 4"/>
            <p:cNvSpPr/>
            <p:nvPr/>
          </p:nvSpPr>
          <p:spPr>
            <a:xfrm>
              <a:off x="10992611" y="6516623"/>
              <a:ext cx="819911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92611" y="6542531"/>
              <a:ext cx="864107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04576" y="260604"/>
            <a:ext cx="120700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43173"/>
          </a:solidFill>
        </p:spPr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9" name="object 9"/>
          <p:cNvSpPr/>
          <p:nvPr/>
        </p:nvSpPr>
        <p:spPr>
          <a:xfrm>
            <a:off x="10704576" y="260604"/>
            <a:ext cx="117195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92611" y="6516623"/>
            <a:ext cx="819911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2700DF92-9464-4CE2-8400-C62A816A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400" y="2884142"/>
            <a:ext cx="6995159" cy="1231106"/>
          </a:xfrm>
        </p:spPr>
        <p:txBody>
          <a:bodyPr/>
          <a:lstStyle/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F49B55-09D3-4BA9-A836-17ECCDF799EF}"/>
              </a:ext>
            </a:extLst>
          </p:cNvPr>
          <p:cNvSpPr txBox="1"/>
          <p:nvPr/>
        </p:nvSpPr>
        <p:spPr>
          <a:xfrm>
            <a:off x="1879727" y="490650"/>
            <a:ext cx="81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APRESENTAÇÃO DE TELAS WEB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F3C2C1C-DFA3-4CEA-9BB0-5BC1046C0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1" y="2276474"/>
            <a:ext cx="6096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8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6564331"/>
            <a:ext cx="6995159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  <a:tabLst>
                <a:tab pos="5579110" algn="l"/>
              </a:tabLst>
            </a:pPr>
            <a:r>
              <a:rPr sz="900" spc="-5" dirty="0">
                <a:solidFill>
                  <a:srgbClr val="00AFEF"/>
                </a:solidFill>
                <a:latin typeface="Arial"/>
                <a:cs typeface="Arial"/>
              </a:rPr>
              <a:t>INFORMAÇÃO</a:t>
            </a:r>
            <a:r>
              <a:rPr sz="9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FEF"/>
                </a:solidFill>
                <a:latin typeface="Arial"/>
                <a:cs typeface="Arial"/>
              </a:rPr>
              <a:t>PÚBLICA	</a:t>
            </a:r>
            <a:r>
              <a:rPr sz="900" spc="-5" dirty="0">
                <a:solidFill>
                  <a:srgbClr val="BEBEBE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marL="4342765">
              <a:lnSpc>
                <a:spcPts val="1015"/>
              </a:lnSpc>
            </a:pPr>
            <a:r>
              <a:rPr sz="1000" spc="-5" dirty="0">
                <a:latin typeface="Carlito"/>
                <a:cs typeface="Carlito"/>
              </a:rPr>
              <a:t>INFORMAÇÃO INTERNA </a:t>
            </a:r>
            <a:r>
              <a:rPr sz="1000" spc="-65" dirty="0">
                <a:latin typeface="Arial"/>
                <a:cs typeface="Arial"/>
              </a:rPr>
              <a:t>– </a:t>
            </a:r>
            <a:r>
              <a:rPr sz="1000" spc="-5" dirty="0"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92611" y="6516623"/>
            <a:ext cx="864235" cy="190500"/>
            <a:chOff x="10992611" y="6516623"/>
            <a:chExt cx="864235" cy="190500"/>
          </a:xfrm>
        </p:grpSpPr>
        <p:sp>
          <p:nvSpPr>
            <p:cNvPr id="4" name="object 4"/>
            <p:cNvSpPr/>
            <p:nvPr/>
          </p:nvSpPr>
          <p:spPr>
            <a:xfrm>
              <a:off x="10992611" y="6516623"/>
              <a:ext cx="819911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92611" y="6542531"/>
              <a:ext cx="864107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04576" y="260604"/>
            <a:ext cx="120700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992611" y="6516623"/>
            <a:ext cx="819911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04576" y="260604"/>
            <a:ext cx="117195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989E8A5-13B8-4B1C-82EB-A635619278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047"/>
          <a:stretch/>
        </p:blipFill>
        <p:spPr>
          <a:xfrm>
            <a:off x="2438400" y="2472681"/>
            <a:ext cx="7391400" cy="304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B9B8BE-BD98-4E7F-BECF-E09EFF32F904}"/>
              </a:ext>
            </a:extLst>
          </p:cNvPr>
          <p:cNvSpPr txBox="1"/>
          <p:nvPr/>
        </p:nvSpPr>
        <p:spPr>
          <a:xfrm>
            <a:off x="2438400" y="786825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APRESENTAÇÃO DE TELAS WEB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INFORMAÇÃO</a:t>
            </a:r>
            <a:r>
              <a:rPr spc="-30" dirty="0"/>
              <a:t> </a:t>
            </a:r>
            <a:r>
              <a:rPr dirty="0"/>
              <a:t>PÚBLICA</a:t>
            </a:r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E12E25A9-DD9A-4C27-956D-832A441D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35" y="320409"/>
            <a:ext cx="9482455" cy="6350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MER DO BOOTSTRAP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144054-76FD-4C51-A4C9-ADFF8534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37" y="1143000"/>
            <a:ext cx="102012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867655" y="2705100"/>
            <a:ext cx="3680460" cy="5854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808355" marR="307340" indent="-494665">
              <a:lnSpc>
                <a:spcPct val="100000"/>
              </a:lnSpc>
              <a:spcBef>
                <a:spcPts val="20"/>
              </a:spcBef>
            </a:pPr>
            <a:r>
              <a:rPr sz="1800" i="1" spc="-5" dirty="0">
                <a:solidFill>
                  <a:srgbClr val="FFFFFF"/>
                </a:solidFill>
                <a:latin typeface="Carlito"/>
                <a:cs typeface="Carlito"/>
              </a:rPr>
              <a:t>Operador </a:t>
            </a:r>
            <a:r>
              <a:rPr sz="1800" i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i="1" spc="-5" dirty="0">
                <a:solidFill>
                  <a:srgbClr val="FFFFFF"/>
                </a:solidFill>
                <a:latin typeface="Carlito"/>
                <a:cs typeface="Carlito"/>
              </a:rPr>
              <a:t>da </a:t>
            </a:r>
            <a:r>
              <a:rPr sz="1800" i="1" spc="-10" dirty="0">
                <a:solidFill>
                  <a:srgbClr val="FFFFFF"/>
                </a:solidFill>
                <a:latin typeface="Carlito"/>
                <a:cs typeface="Carlito"/>
              </a:rPr>
              <a:t>Corretora 1coloca  </a:t>
            </a:r>
            <a:r>
              <a:rPr sz="1800" i="1" spc="-5" dirty="0">
                <a:solidFill>
                  <a:srgbClr val="FFFFFF"/>
                </a:solidFill>
                <a:latin typeface="Carlito"/>
                <a:cs typeface="Carlito"/>
              </a:rPr>
              <a:t>uma </a:t>
            </a:r>
            <a:r>
              <a:rPr sz="1800" i="1" spc="-10" dirty="0">
                <a:solidFill>
                  <a:srgbClr val="FFFFFF"/>
                </a:solidFill>
                <a:latin typeface="Carlito"/>
                <a:cs typeface="Carlito"/>
              </a:rPr>
              <a:t>oferta </a:t>
            </a:r>
            <a:r>
              <a:rPr sz="1800" i="1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1800" i="1" spc="-10" dirty="0">
                <a:solidFill>
                  <a:srgbClr val="FFFFFF"/>
                </a:solidFill>
                <a:latin typeface="Carlito"/>
                <a:cs typeface="Carlito"/>
              </a:rPr>
              <a:t>compra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509397"/>
            <a:ext cx="9601200" cy="540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pt-BR" sz="1800" b="1" kern="1400" spc="-5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Agradecimentos: </a:t>
            </a:r>
          </a:p>
          <a:p>
            <a:pPr algn="ctr"/>
            <a:endParaRPr lang="pt-BR" sz="1800" b="1" kern="1400" spc="-50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Agradecemos à Deus, pela capacidade de viver e aprender, a B3 pela oportunidade de contratação que nos foi dada e pela oportunidade de participarmos do Plural 4. A Gama Academy por toda a preocupação com a capacitação profissional de pessoas, pois devido a essa preocupação, nos levou a melhorar e a buscar a oportunidades de empregos e isso por sua vez nós trouxe, até a esse momento.  Ao YellowBelt Will da Gama pelo empenho demonstrado em sempre encontrar uma solução que fosse equilibrada, para que pudéssemos aproveitar ao máximo o treinamento. A Duda e ao Bruce pela disponibilidade em nos atender. A todos os instrutores que tivemos durante o treinamento, especialmente ao Prof. Msc. Ricardo Alexandre Bontempo que com grande atenção e carrinho nós conduziu gentilmente nessa trilha, compartilhando conhecimento fazendo com que todos os integrantes da turma conhecessem o caminho para poder aprender, melhorar, obter e até ampliar os conhecimentos de programação. A turma do treinamento, pois todos sempre foram muito abertos a colaboração. Ao grupo SolutionTech por se ajudar e a colaboração entre si. Aos Gestores das respectivas áreas envolvidas no treinamento, por compreender a essência dele para nossa carreira nos deixando liberado para completar essa trilha. Desde já nos inserimos na: “Atitude correta para hoje, amanhã e sempre”.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trela: 32 Pontas 3">
            <a:extLst>
              <a:ext uri="{FF2B5EF4-FFF2-40B4-BE49-F238E27FC236}">
                <a16:creationId xmlns:a16="http://schemas.microsoft.com/office/drawing/2014/main" id="{85C95EFB-0670-479B-9DD9-7B555534C6E2}"/>
              </a:ext>
            </a:extLst>
          </p:cNvPr>
          <p:cNvSpPr/>
          <p:nvPr/>
        </p:nvSpPr>
        <p:spPr>
          <a:xfrm>
            <a:off x="492124" y="304800"/>
            <a:ext cx="2514600" cy="25908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F607869-3F3B-48F6-A43F-3EC813CBC92A}"/>
              </a:ext>
            </a:extLst>
          </p:cNvPr>
          <p:cNvSpPr/>
          <p:nvPr/>
        </p:nvSpPr>
        <p:spPr>
          <a:xfrm>
            <a:off x="479423" y="304800"/>
            <a:ext cx="2592705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strela: 32 Pontas 50">
            <a:extLst>
              <a:ext uri="{FF2B5EF4-FFF2-40B4-BE49-F238E27FC236}">
                <a16:creationId xmlns:a16="http://schemas.microsoft.com/office/drawing/2014/main" id="{075996EF-5FE2-427C-A7C6-9F1AF7EE0C17}"/>
              </a:ext>
            </a:extLst>
          </p:cNvPr>
          <p:cNvSpPr/>
          <p:nvPr/>
        </p:nvSpPr>
        <p:spPr>
          <a:xfrm>
            <a:off x="9020621" y="894895"/>
            <a:ext cx="2649870" cy="25908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AEED0A1-D484-4CA5-855F-EAD180961043}"/>
              </a:ext>
            </a:extLst>
          </p:cNvPr>
          <p:cNvSpPr/>
          <p:nvPr/>
        </p:nvSpPr>
        <p:spPr>
          <a:xfrm>
            <a:off x="8915399" y="818695"/>
            <a:ext cx="2797177" cy="281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strela: 32 Pontas 52">
            <a:extLst>
              <a:ext uri="{FF2B5EF4-FFF2-40B4-BE49-F238E27FC236}">
                <a16:creationId xmlns:a16="http://schemas.microsoft.com/office/drawing/2014/main" id="{2D77C7C3-87F9-41EE-840B-E79BB589F2BF}"/>
              </a:ext>
            </a:extLst>
          </p:cNvPr>
          <p:cNvSpPr/>
          <p:nvPr/>
        </p:nvSpPr>
        <p:spPr>
          <a:xfrm>
            <a:off x="8394700" y="4114501"/>
            <a:ext cx="2514600" cy="25908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0B4811E-EBAC-47AF-93FF-49FD9D7733AA}"/>
              </a:ext>
            </a:extLst>
          </p:cNvPr>
          <p:cNvSpPr/>
          <p:nvPr/>
        </p:nvSpPr>
        <p:spPr>
          <a:xfrm>
            <a:off x="8381999" y="4037031"/>
            <a:ext cx="2654387" cy="26682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strela: 32 Pontas 54">
            <a:extLst>
              <a:ext uri="{FF2B5EF4-FFF2-40B4-BE49-F238E27FC236}">
                <a16:creationId xmlns:a16="http://schemas.microsoft.com/office/drawing/2014/main" id="{1CC1F23E-10ED-43A8-B80E-88024F3AE47F}"/>
              </a:ext>
            </a:extLst>
          </p:cNvPr>
          <p:cNvSpPr/>
          <p:nvPr/>
        </p:nvSpPr>
        <p:spPr>
          <a:xfrm>
            <a:off x="479424" y="3960831"/>
            <a:ext cx="2514600" cy="25908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2FC436D8-97F9-4F90-89B3-3722CA50107C}"/>
              </a:ext>
            </a:extLst>
          </p:cNvPr>
          <p:cNvSpPr/>
          <p:nvPr/>
        </p:nvSpPr>
        <p:spPr>
          <a:xfrm>
            <a:off x="414019" y="3960831"/>
            <a:ext cx="2592705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Estrela: 32 Pontas 56">
            <a:extLst>
              <a:ext uri="{FF2B5EF4-FFF2-40B4-BE49-F238E27FC236}">
                <a16:creationId xmlns:a16="http://schemas.microsoft.com/office/drawing/2014/main" id="{C456F8E9-A33F-4292-BC13-6E06452AA61D}"/>
              </a:ext>
            </a:extLst>
          </p:cNvPr>
          <p:cNvSpPr/>
          <p:nvPr/>
        </p:nvSpPr>
        <p:spPr>
          <a:xfrm>
            <a:off x="4668359" y="304800"/>
            <a:ext cx="2514600" cy="25908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A31304A-B40A-488E-8C1D-46213E0FC1B3}"/>
              </a:ext>
            </a:extLst>
          </p:cNvPr>
          <p:cNvSpPr/>
          <p:nvPr/>
        </p:nvSpPr>
        <p:spPr>
          <a:xfrm>
            <a:off x="4546948" y="304800"/>
            <a:ext cx="2648711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Estrela: 32 Pontas 58">
            <a:extLst>
              <a:ext uri="{FF2B5EF4-FFF2-40B4-BE49-F238E27FC236}">
                <a16:creationId xmlns:a16="http://schemas.microsoft.com/office/drawing/2014/main" id="{38B381F9-CD65-4760-92A8-B1CA53F0AFA1}"/>
              </a:ext>
            </a:extLst>
          </p:cNvPr>
          <p:cNvSpPr/>
          <p:nvPr/>
        </p:nvSpPr>
        <p:spPr>
          <a:xfrm>
            <a:off x="4398009" y="3960831"/>
            <a:ext cx="2514600" cy="25908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A4223F2-B0FE-4E2A-A6B3-21C89455B1EE}"/>
              </a:ext>
            </a:extLst>
          </p:cNvPr>
          <p:cNvSpPr/>
          <p:nvPr/>
        </p:nvSpPr>
        <p:spPr>
          <a:xfrm>
            <a:off x="4191001" y="3883361"/>
            <a:ext cx="3144074" cy="26682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275F3E-3790-4D19-9476-84C7B5E097FA}"/>
              </a:ext>
            </a:extLst>
          </p:cNvPr>
          <p:cNvSpPr txBox="1"/>
          <p:nvPr/>
        </p:nvSpPr>
        <p:spPr>
          <a:xfrm>
            <a:off x="3048000" y="271632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2"/>
                </a:solidFill>
              </a:rPr>
              <a:t>OBRIGADO!!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7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6564331"/>
            <a:ext cx="6995159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  <a:tabLst>
                <a:tab pos="5611495" algn="l"/>
              </a:tabLst>
            </a:pPr>
            <a:r>
              <a:rPr sz="900" spc="-5" dirty="0">
                <a:solidFill>
                  <a:srgbClr val="00AFEF"/>
                </a:solidFill>
                <a:latin typeface="Arial"/>
                <a:cs typeface="Arial"/>
              </a:rPr>
              <a:t>INFORMAÇÃO</a:t>
            </a:r>
            <a:r>
              <a:rPr sz="9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FEF"/>
                </a:solidFill>
                <a:latin typeface="Arial"/>
                <a:cs typeface="Arial"/>
              </a:rPr>
              <a:t>PÚBLICA	</a:t>
            </a:r>
            <a:r>
              <a:rPr sz="900" spc="-5" dirty="0">
                <a:solidFill>
                  <a:srgbClr val="BEBEBE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4342765">
              <a:lnSpc>
                <a:spcPts val="1015"/>
              </a:lnSpc>
            </a:pPr>
            <a:r>
              <a:rPr sz="1000" spc="-5" dirty="0">
                <a:latin typeface="Carlito"/>
                <a:cs typeface="Carlito"/>
              </a:rPr>
              <a:t>INFORMAÇÃO INTERNA </a:t>
            </a:r>
            <a:r>
              <a:rPr sz="1000" spc="-65" dirty="0">
                <a:latin typeface="Arial"/>
                <a:cs typeface="Arial"/>
              </a:rPr>
              <a:t>– </a:t>
            </a:r>
            <a:r>
              <a:rPr sz="1000" spc="-5" dirty="0"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92611" y="6516623"/>
            <a:ext cx="864235" cy="190500"/>
            <a:chOff x="10992611" y="6516623"/>
            <a:chExt cx="864235" cy="190500"/>
          </a:xfrm>
        </p:grpSpPr>
        <p:sp>
          <p:nvSpPr>
            <p:cNvPr id="4" name="object 4"/>
            <p:cNvSpPr/>
            <p:nvPr/>
          </p:nvSpPr>
          <p:spPr>
            <a:xfrm>
              <a:off x="10992611" y="6516623"/>
              <a:ext cx="819911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92611" y="6542531"/>
              <a:ext cx="864107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04576" y="260604"/>
            <a:ext cx="120700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-271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EE6"/>
          </a:solidFill>
        </p:spPr>
        <p:txBody>
          <a:bodyPr wrap="square" lIns="0" tIns="0" rIns="0" bIns="0" rtlCol="0"/>
          <a:lstStyle/>
          <a:p>
            <a:pPr marL="12700">
              <a:spcBef>
                <a:spcPts val="100"/>
              </a:spcBef>
            </a:pPr>
            <a:r>
              <a:rPr lang="pt-BR" sz="1800" spc="-5" dirty="0">
                <a:solidFill>
                  <a:srgbClr val="00AEE6"/>
                </a:solidFill>
                <a:latin typeface="Arial"/>
                <a:cs typeface="Arial"/>
              </a:rPr>
              <a:t>INFORMAÇÃO</a:t>
            </a:r>
            <a:r>
              <a:rPr lang="pt-BR" sz="1800" spc="-30" dirty="0">
                <a:solidFill>
                  <a:srgbClr val="00AEE6"/>
                </a:solidFill>
                <a:latin typeface="Arial"/>
                <a:cs typeface="Arial"/>
              </a:rPr>
              <a:t> </a:t>
            </a:r>
            <a:r>
              <a:rPr lang="pt-BR" sz="1800" dirty="0">
                <a:solidFill>
                  <a:srgbClr val="00AEE6"/>
                </a:solidFill>
                <a:latin typeface="Arial"/>
                <a:cs typeface="Arial"/>
              </a:rPr>
              <a:t>PÚBLICA</a:t>
            </a:r>
            <a:r>
              <a:rPr lang="pt-BR" sz="1800" spc="-5" dirty="0">
                <a:solidFill>
                  <a:srgbClr val="00AEE6"/>
                </a:solidFill>
                <a:latin typeface="Arial"/>
                <a:cs typeface="Arial"/>
              </a:rPr>
              <a:t>INFORMAÇÃO</a:t>
            </a:r>
            <a:r>
              <a:rPr lang="pt-BR" sz="1800" spc="-30" dirty="0">
                <a:solidFill>
                  <a:srgbClr val="00AEE6"/>
                </a:solidFill>
                <a:latin typeface="Arial"/>
                <a:cs typeface="Arial"/>
              </a:rPr>
              <a:t> </a:t>
            </a:r>
            <a:r>
              <a:rPr lang="pt-BR" sz="1800" dirty="0">
                <a:solidFill>
                  <a:srgbClr val="00AEE6"/>
                </a:solidFill>
                <a:latin typeface="Arial"/>
                <a:cs typeface="Arial"/>
              </a:rPr>
              <a:t>PÚBLICA</a:t>
            </a:r>
            <a:endParaRPr lang="pt-BR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755" y="246353"/>
            <a:ext cx="1034682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b="1" spc="-60" dirty="0">
                <a:solidFill>
                  <a:srgbClr val="002060"/>
                </a:solidFill>
                <a:latin typeface="Carlito"/>
                <a:cs typeface="Carlito"/>
              </a:rPr>
              <a:t>A</a:t>
            </a:r>
            <a:r>
              <a:rPr lang="pt-BR" sz="3600" b="1" spc="-5" dirty="0">
                <a:solidFill>
                  <a:srgbClr val="002060"/>
                </a:solidFill>
              </a:rPr>
              <a:t>PRESENTAÇÃO DO PROJETO</a:t>
            </a:r>
            <a:endParaRPr sz="3600" dirty="0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4FFB4D-6DA2-471D-B14A-7A3715B22F21}"/>
              </a:ext>
            </a:extLst>
          </p:cNvPr>
          <p:cNvSpPr txBox="1"/>
          <p:nvPr/>
        </p:nvSpPr>
        <p:spPr>
          <a:xfrm>
            <a:off x="7842035" y="1911659"/>
            <a:ext cx="4002137" cy="46782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INTEGRANTES</a:t>
            </a:r>
          </a:p>
          <a:p>
            <a:pPr algn="just" rtl="0"/>
            <a:endParaRPr lang="pt-BR" sz="4000" dirty="0">
              <a:solidFill>
                <a:schemeClr val="bg1"/>
              </a:solidFill>
            </a:endParaRPr>
          </a:p>
          <a:p>
            <a:pPr marL="108000" indent="-285750" algn="just" rtl="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Antonio Carlos</a:t>
            </a:r>
          </a:p>
          <a:p>
            <a:pPr marL="108000" indent="-285750" algn="just" rtl="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Camila Barjud</a:t>
            </a:r>
          </a:p>
          <a:p>
            <a:pPr marL="108000" indent="-285750" algn="just" rtl="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Erica Ribeiro</a:t>
            </a:r>
          </a:p>
          <a:p>
            <a:pPr marL="108000" indent="-285750" algn="just" rtl="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Felipe Raquena</a:t>
            </a:r>
          </a:p>
          <a:p>
            <a:pPr marL="108000" rtl="0"/>
            <a:endParaRPr lang="pt-BR" sz="4000" dirty="0">
              <a:solidFill>
                <a:schemeClr val="bg1"/>
              </a:solidFill>
            </a:endParaRPr>
          </a:p>
          <a:p>
            <a:pPr marL="108000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0FA261-D68F-4188-B082-2D3BC78E11F4}"/>
              </a:ext>
            </a:extLst>
          </p:cNvPr>
          <p:cNvSpPr txBox="1"/>
          <p:nvPr/>
        </p:nvSpPr>
        <p:spPr>
          <a:xfrm>
            <a:off x="91437" y="1060169"/>
            <a:ext cx="6768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Consiste na criação de um software de gerenciamento de clientes e contas bancárias usando a linguagem de programação Java, API Spring Boot e Banco de Dados MySQL.</a:t>
            </a:r>
          </a:p>
          <a:p>
            <a:br>
              <a:rPr lang="pt-BR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OBJETIVOS</a:t>
            </a:r>
            <a:endParaRPr lang="pt-BR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Construir uma API Spring BOOT</a:t>
            </a:r>
            <a:endParaRPr lang="pt-BR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140E1F29-C87C-42D8-92E4-73EA169F4D76}"/>
              </a:ext>
            </a:extLst>
          </p:cNvPr>
          <p:cNvSpPr/>
          <p:nvPr/>
        </p:nvSpPr>
        <p:spPr>
          <a:xfrm>
            <a:off x="10704576" y="260604"/>
            <a:ext cx="117195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02E20701-6E71-455E-B696-B56A676DB4F9}"/>
              </a:ext>
            </a:extLst>
          </p:cNvPr>
          <p:cNvSpPr/>
          <p:nvPr/>
        </p:nvSpPr>
        <p:spPr>
          <a:xfrm>
            <a:off x="11145011" y="6669023"/>
            <a:ext cx="819911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CB7091C-8B19-4A58-A33C-1F35E8CBDEB9}"/>
              </a:ext>
            </a:extLst>
          </p:cNvPr>
          <p:cNvSpPr/>
          <p:nvPr/>
        </p:nvSpPr>
        <p:spPr>
          <a:xfrm>
            <a:off x="7844123" y="1386728"/>
            <a:ext cx="91592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5371F8-013A-4E7B-A14D-AA634FF6D524}"/>
              </a:ext>
            </a:extLst>
          </p:cNvPr>
          <p:cNvSpPr txBox="1"/>
          <p:nvPr/>
        </p:nvSpPr>
        <p:spPr>
          <a:xfrm>
            <a:off x="152400" y="4724400"/>
            <a:ext cx="7677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Link para acesso ao nosso repositorio do Git: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https://github.com/Erica-Ribeiro/Projeto-Final---GamaAcademy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72D87C-F4F7-4B63-AC74-B6708467B00D}"/>
              </a:ext>
            </a:extLst>
          </p:cNvPr>
          <p:cNvSpPr txBox="1"/>
          <p:nvPr/>
        </p:nvSpPr>
        <p:spPr>
          <a:xfrm>
            <a:off x="2057400" y="457200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0" i="0" dirty="0">
                <a:solidFill>
                  <a:schemeClr val="tx2"/>
                </a:solidFill>
                <a:effectLst/>
                <a:latin typeface="Fjalla One"/>
              </a:rPr>
              <a:t>O que é este conceito no Desenvolvimento de Sistemas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5F72D3-80E6-4260-8760-216C1C5649F0}"/>
              </a:ext>
            </a:extLst>
          </p:cNvPr>
          <p:cNvSpPr txBox="1"/>
          <p:nvPr/>
        </p:nvSpPr>
        <p:spPr>
          <a:xfrm>
            <a:off x="838200" y="1828800"/>
            <a:ext cx="1036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CRUD é a composição da primeira letra de 4 funções básicas de um sistema que trabalha com banco de dados: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✅ C:</a:t>
            </a:r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pt-BR" b="0" i="1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Create</a:t>
            </a:r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 (criar) - criar um novo registro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👁 R:</a:t>
            </a:r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pt-BR" b="0" i="1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Read</a:t>
            </a:r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 (ler) - ler (exibir) as informações de um registro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♻️ U:</a:t>
            </a:r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pt-BR" b="0" i="1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Update</a:t>
            </a:r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 (atualizar) - atualizar os dados do registro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❌ D:</a:t>
            </a:r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pt-BR" b="0" i="1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Delete</a:t>
            </a:r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 (apagar) - apagar um registro</a:t>
            </a:r>
          </a:p>
          <a:p>
            <a:pPr algn="l"/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Por exemplo, se você precisa desenvolver desde uma simples agenda telefônica até um sistema complexo de gestão de faturamento de pedidos, você precisará realizar essas 4 ações para manipular as tabelas do banco de dados de seu sistema.</a:t>
            </a:r>
          </a:p>
          <a:p>
            <a:pPr algn="l"/>
            <a:r>
              <a:rPr lang="pt-BR" b="0" i="0" dirty="0">
                <a:solidFill>
                  <a:schemeClr val="tx2"/>
                </a:solidFill>
                <a:effectLst/>
                <a:latin typeface="Libre Franklin" panose="020B0604020202020204" pitchFamily="2" charset="0"/>
              </a:rPr>
              <a:t>Do ponto de vista do desenvolvedor, ele precisará criar as tabelas (modelos) do banco de dados, funções (controles) que atualizarão o banco de dados e as interfaces (visões), como página web ou aplicativo mobile, em que os usuários irão interagir com os dados. </a:t>
            </a:r>
          </a:p>
          <a:p>
            <a:endParaRPr lang="pt-BR" dirty="0"/>
          </a:p>
        </p:txBody>
      </p:sp>
      <p:pic>
        <p:nvPicPr>
          <p:cNvPr id="3074" name="Picture 2" descr="Eu crudo, você cruda, eles crudam">
            <a:extLst>
              <a:ext uri="{FF2B5EF4-FFF2-40B4-BE49-F238E27FC236}">
                <a16:creationId xmlns:a16="http://schemas.microsoft.com/office/drawing/2014/main" id="{84DBC228-9A26-435B-9CA9-69278B02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873"/>
            <a:ext cx="1981200" cy="14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6564331"/>
            <a:ext cx="6995159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  <a:tabLst>
                <a:tab pos="5611495" algn="l"/>
              </a:tabLst>
            </a:pPr>
            <a:r>
              <a:rPr sz="900" spc="-5" dirty="0">
                <a:solidFill>
                  <a:srgbClr val="00AFEF"/>
                </a:solidFill>
                <a:latin typeface="Arial"/>
                <a:cs typeface="Arial"/>
              </a:rPr>
              <a:t>INFORMAÇÃO</a:t>
            </a:r>
            <a:r>
              <a:rPr sz="9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FEF"/>
                </a:solidFill>
                <a:latin typeface="Arial"/>
                <a:cs typeface="Arial"/>
              </a:rPr>
              <a:t>PÚBLICA	</a:t>
            </a:r>
            <a:r>
              <a:rPr sz="900" spc="-5" dirty="0">
                <a:solidFill>
                  <a:srgbClr val="BEBEBE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342765">
              <a:lnSpc>
                <a:spcPts val="1015"/>
              </a:lnSpc>
            </a:pPr>
            <a:r>
              <a:rPr sz="1000" spc="-5" dirty="0">
                <a:latin typeface="Carlito"/>
                <a:cs typeface="Carlito"/>
              </a:rPr>
              <a:t>INFORMAÇÃO INTERNA </a:t>
            </a:r>
            <a:r>
              <a:rPr sz="1000" spc="-65" dirty="0">
                <a:latin typeface="Arial"/>
                <a:cs typeface="Arial"/>
              </a:rPr>
              <a:t>– </a:t>
            </a:r>
            <a:r>
              <a:rPr sz="1000" spc="-5" dirty="0"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92611" y="6516623"/>
            <a:ext cx="864235" cy="190500"/>
            <a:chOff x="10992611" y="6516623"/>
            <a:chExt cx="864235" cy="190500"/>
          </a:xfrm>
        </p:grpSpPr>
        <p:sp>
          <p:nvSpPr>
            <p:cNvPr id="4" name="object 4"/>
            <p:cNvSpPr/>
            <p:nvPr/>
          </p:nvSpPr>
          <p:spPr>
            <a:xfrm>
              <a:off x="10992611" y="6516623"/>
              <a:ext cx="819911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92611" y="6542531"/>
              <a:ext cx="864107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04576" y="260604"/>
            <a:ext cx="120700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" y="549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43173"/>
          </a:solidFill>
        </p:spPr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9" name="object 9"/>
          <p:cNvSpPr/>
          <p:nvPr/>
        </p:nvSpPr>
        <p:spPr>
          <a:xfrm>
            <a:off x="10704576" y="260604"/>
            <a:ext cx="117195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92611" y="6516623"/>
            <a:ext cx="819911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2700DF92-9464-4CE2-8400-C62A816A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400" y="2884142"/>
            <a:ext cx="6995159" cy="1231106"/>
          </a:xfrm>
        </p:spPr>
        <p:txBody>
          <a:bodyPr/>
          <a:lstStyle/>
          <a:p>
            <a:pPr algn="ctr"/>
            <a:br>
              <a:rPr lang="pt-BR" dirty="0"/>
            </a:br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C9C80BE-655C-4422-8C91-962919807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5" y="1840267"/>
            <a:ext cx="4917947" cy="4520446"/>
          </a:xfrm>
          <a:prstGeom prst="rect">
            <a:avLst/>
          </a:prstGeom>
        </p:spPr>
      </p:pic>
      <p:pic>
        <p:nvPicPr>
          <p:cNvPr id="25" name="Picture 4" descr="Image">
            <a:extLst>
              <a:ext uri="{FF2B5EF4-FFF2-40B4-BE49-F238E27FC236}">
                <a16:creationId xmlns:a16="http://schemas.microsoft.com/office/drawing/2014/main" id="{0063836A-8DC5-4584-9B18-EDF6E2AB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37" y="1835133"/>
            <a:ext cx="5268056" cy="452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F49B55-09D3-4BA9-A836-17ECCDF799EF}"/>
              </a:ext>
            </a:extLst>
          </p:cNvPr>
          <p:cNvSpPr txBox="1"/>
          <p:nvPr/>
        </p:nvSpPr>
        <p:spPr>
          <a:xfrm>
            <a:off x="426719" y="497287"/>
            <a:ext cx="1027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APRESENTAÇÃO DAS TELAS</a:t>
            </a:r>
          </a:p>
        </p:txBody>
      </p:sp>
    </p:spTree>
    <p:extLst>
      <p:ext uri="{BB962C8B-B14F-4D97-AF65-F5344CB8AC3E}">
        <p14:creationId xmlns:p14="http://schemas.microsoft.com/office/powerpoint/2010/main" val="14952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6564331"/>
            <a:ext cx="6995159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  <a:tabLst>
                <a:tab pos="5611495" algn="l"/>
              </a:tabLst>
            </a:pPr>
            <a:r>
              <a:rPr sz="900" spc="-5" dirty="0">
                <a:solidFill>
                  <a:srgbClr val="00AFEF"/>
                </a:solidFill>
                <a:latin typeface="Arial"/>
                <a:cs typeface="Arial"/>
              </a:rPr>
              <a:t>INFORMAÇÃO</a:t>
            </a:r>
            <a:r>
              <a:rPr sz="9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FEF"/>
                </a:solidFill>
                <a:latin typeface="Arial"/>
                <a:cs typeface="Arial"/>
              </a:rPr>
              <a:t>PÚBLICA	</a:t>
            </a:r>
            <a:r>
              <a:rPr sz="900" spc="-5" dirty="0">
                <a:solidFill>
                  <a:srgbClr val="BEBEBE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4342765">
              <a:lnSpc>
                <a:spcPts val="1015"/>
              </a:lnSpc>
            </a:pPr>
            <a:r>
              <a:rPr sz="1000" spc="-5" dirty="0">
                <a:latin typeface="Carlito"/>
                <a:cs typeface="Carlito"/>
              </a:rPr>
              <a:t>INFORMAÇÃO INTERNA </a:t>
            </a:r>
            <a:r>
              <a:rPr sz="1000" spc="-65" dirty="0">
                <a:latin typeface="Arial"/>
                <a:cs typeface="Arial"/>
              </a:rPr>
              <a:t>– </a:t>
            </a:r>
            <a:r>
              <a:rPr sz="1000" spc="-5" dirty="0"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92611" y="6516623"/>
            <a:ext cx="864235" cy="190500"/>
            <a:chOff x="10992611" y="6516623"/>
            <a:chExt cx="864235" cy="190500"/>
          </a:xfrm>
        </p:grpSpPr>
        <p:sp>
          <p:nvSpPr>
            <p:cNvPr id="4" name="object 4"/>
            <p:cNvSpPr/>
            <p:nvPr/>
          </p:nvSpPr>
          <p:spPr>
            <a:xfrm>
              <a:off x="10992611" y="6516623"/>
              <a:ext cx="819911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92611" y="6542531"/>
              <a:ext cx="864107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04576" y="260604"/>
            <a:ext cx="120700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-549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r>
              <a:rPr lang="pt-BR"/>
              <a:t>‘</a:t>
            </a:r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992611" y="6516623"/>
            <a:ext cx="819911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04576" y="260604"/>
            <a:ext cx="117195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782FE4-D3BD-40CB-995F-05AD10AD2A10}"/>
              </a:ext>
            </a:extLst>
          </p:cNvPr>
          <p:cNvSpPr txBox="1"/>
          <p:nvPr/>
        </p:nvSpPr>
        <p:spPr>
          <a:xfrm>
            <a:off x="1236130" y="48986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tx2"/>
                </a:solidFill>
              </a:rPr>
              <a:t>APRESENTAÇÃO DAS TELAS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D36F57F-B337-4BDC-BBC0-FADD4DDC5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6" b="239"/>
          <a:stretch/>
        </p:blipFill>
        <p:spPr bwMode="auto">
          <a:xfrm>
            <a:off x="240827" y="1626187"/>
            <a:ext cx="5702232" cy="465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5CC61F-1E62-4909-A667-9864FA7D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58" y="1626187"/>
            <a:ext cx="5686425" cy="465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4934-AF02-4807-B688-183EF9FF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50" y="221361"/>
            <a:ext cx="9482455" cy="1231106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2"/>
                </a:solidFill>
              </a:rPr>
              <a:t>APRESENTAÇÃO DAS TELAS</a:t>
            </a:r>
            <a:br>
              <a:rPr lang="pt-BR" sz="4000" dirty="0">
                <a:solidFill>
                  <a:schemeClr val="tx2"/>
                </a:solidFill>
              </a:rPr>
            </a:b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0239F5-637C-48A2-8D3A-5F86DF70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56769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6564331"/>
            <a:ext cx="6995159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  <a:tabLst>
                <a:tab pos="5611495" algn="l"/>
              </a:tabLst>
            </a:pPr>
            <a:r>
              <a:rPr sz="900" spc="-5" dirty="0">
                <a:solidFill>
                  <a:srgbClr val="00AFEF"/>
                </a:solidFill>
                <a:latin typeface="Arial"/>
                <a:cs typeface="Arial"/>
              </a:rPr>
              <a:t>INFORMAÇÃO</a:t>
            </a:r>
            <a:r>
              <a:rPr sz="9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FEF"/>
                </a:solidFill>
                <a:latin typeface="Arial"/>
                <a:cs typeface="Arial"/>
              </a:rPr>
              <a:t>PÚBLICA	</a:t>
            </a:r>
            <a:r>
              <a:rPr sz="900" spc="-5" dirty="0">
                <a:solidFill>
                  <a:srgbClr val="BEBEBE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342765">
              <a:lnSpc>
                <a:spcPts val="1015"/>
              </a:lnSpc>
            </a:pPr>
            <a:r>
              <a:rPr sz="1000" spc="-5" dirty="0">
                <a:latin typeface="Carlito"/>
                <a:cs typeface="Carlito"/>
              </a:rPr>
              <a:t>INFORMAÇÃO INTERNA </a:t>
            </a:r>
            <a:r>
              <a:rPr sz="1000" spc="-65" dirty="0">
                <a:latin typeface="Arial"/>
                <a:cs typeface="Arial"/>
              </a:rPr>
              <a:t>– </a:t>
            </a:r>
            <a:r>
              <a:rPr sz="1000" spc="-5" dirty="0"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92611" y="6516623"/>
            <a:ext cx="864235" cy="190500"/>
            <a:chOff x="10992611" y="6516623"/>
            <a:chExt cx="864235" cy="190500"/>
          </a:xfrm>
        </p:grpSpPr>
        <p:sp>
          <p:nvSpPr>
            <p:cNvPr id="4" name="object 4"/>
            <p:cNvSpPr/>
            <p:nvPr/>
          </p:nvSpPr>
          <p:spPr>
            <a:xfrm>
              <a:off x="10992611" y="6516623"/>
              <a:ext cx="819911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92611" y="6542531"/>
              <a:ext cx="864107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04576" y="260604"/>
            <a:ext cx="120700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43173"/>
          </a:solidFill>
        </p:spPr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9" name="object 9"/>
          <p:cNvSpPr/>
          <p:nvPr/>
        </p:nvSpPr>
        <p:spPr>
          <a:xfrm>
            <a:off x="10704576" y="260604"/>
            <a:ext cx="117195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92611" y="6516623"/>
            <a:ext cx="819911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2700DF92-9464-4CE2-8400-C62A816A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400" y="2884142"/>
            <a:ext cx="6995159" cy="1231106"/>
          </a:xfrm>
        </p:spPr>
        <p:txBody>
          <a:bodyPr/>
          <a:lstStyle/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F49B55-09D3-4BA9-A836-17ECCDF799EF}"/>
              </a:ext>
            </a:extLst>
          </p:cNvPr>
          <p:cNvSpPr txBox="1"/>
          <p:nvPr/>
        </p:nvSpPr>
        <p:spPr>
          <a:xfrm>
            <a:off x="1879727" y="490650"/>
            <a:ext cx="81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APRESENTAÇÃO DE TELAS WEB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0009E8B-A960-4DBC-86F0-FF2080AE82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034" r="32500" b="71932"/>
          <a:stretch/>
        </p:blipFill>
        <p:spPr>
          <a:xfrm>
            <a:off x="1912678" y="1475429"/>
            <a:ext cx="8168759" cy="14636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C209497-B670-4FA3-AE79-5EC7DB764E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408" b="20516"/>
          <a:stretch/>
        </p:blipFill>
        <p:spPr>
          <a:xfrm>
            <a:off x="1912678" y="3161166"/>
            <a:ext cx="8168759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6564331"/>
            <a:ext cx="6995159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  <a:tabLst>
                <a:tab pos="5611495" algn="l"/>
              </a:tabLst>
            </a:pPr>
            <a:r>
              <a:rPr sz="900" spc="-5" dirty="0">
                <a:solidFill>
                  <a:srgbClr val="00AFEF"/>
                </a:solidFill>
                <a:latin typeface="Arial"/>
                <a:cs typeface="Arial"/>
              </a:rPr>
              <a:t>INFORMAÇÃO</a:t>
            </a:r>
            <a:r>
              <a:rPr sz="9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FEF"/>
                </a:solidFill>
                <a:latin typeface="Arial"/>
                <a:cs typeface="Arial"/>
              </a:rPr>
              <a:t>PÚBLICA	</a:t>
            </a:r>
            <a:r>
              <a:rPr sz="900" spc="-5" dirty="0">
                <a:solidFill>
                  <a:srgbClr val="BEBEBE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  <a:p>
            <a:pPr marL="4342765">
              <a:lnSpc>
                <a:spcPts val="1015"/>
              </a:lnSpc>
            </a:pPr>
            <a:r>
              <a:rPr sz="1000" spc="-5" dirty="0">
                <a:latin typeface="Carlito"/>
                <a:cs typeface="Carlito"/>
              </a:rPr>
              <a:t>INFORMAÇÃO INTERNA </a:t>
            </a:r>
            <a:r>
              <a:rPr sz="1000" spc="-65" dirty="0">
                <a:latin typeface="Arial"/>
                <a:cs typeface="Arial"/>
              </a:rPr>
              <a:t>– </a:t>
            </a:r>
            <a:r>
              <a:rPr sz="1000" spc="-5" dirty="0">
                <a:latin typeface="Carlito"/>
                <a:cs typeface="Carlito"/>
              </a:rPr>
              <a:t>INTERNAL INFORMATION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92611" y="6516623"/>
            <a:ext cx="864235" cy="190500"/>
            <a:chOff x="10992611" y="6516623"/>
            <a:chExt cx="864235" cy="190500"/>
          </a:xfrm>
        </p:grpSpPr>
        <p:sp>
          <p:nvSpPr>
            <p:cNvPr id="4" name="object 4"/>
            <p:cNvSpPr/>
            <p:nvPr/>
          </p:nvSpPr>
          <p:spPr>
            <a:xfrm>
              <a:off x="10992611" y="6516623"/>
              <a:ext cx="819911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92611" y="6542531"/>
              <a:ext cx="864107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04576" y="260604"/>
            <a:ext cx="120700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92611" y="6516623"/>
            <a:ext cx="819911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04576" y="260604"/>
            <a:ext cx="117195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31A55D-F3FA-43D8-88A0-F67F38C78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C6DC65B3-C1AE-445D-AF12-A25D4C88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50" y="221361"/>
            <a:ext cx="9482455" cy="1231106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APRESENTAÇÃO DE TELAS WEB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6D4DC44-EE07-4C18-AA76-EA36226B1A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42" b="47379"/>
          <a:stretch/>
        </p:blipFill>
        <p:spPr>
          <a:xfrm>
            <a:off x="602392" y="2197013"/>
            <a:ext cx="10987216" cy="36227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4934-AF02-4807-B688-183EF9FF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solidFill>
                  <a:schemeClr val="tx2"/>
                </a:solidFill>
              </a:rPr>
              <a:t>APRESENTAÇÃO DE TELAS WEB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FCE26B-BA15-4CB0-8ACD-5F7B9910E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56"/>
          <a:stretch/>
        </p:blipFill>
        <p:spPr>
          <a:xfrm>
            <a:off x="990600" y="1981200"/>
            <a:ext cx="9905999" cy="32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7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E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631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Carlito</vt:lpstr>
      <vt:lpstr>Consolas</vt:lpstr>
      <vt:lpstr>Fjalla One</vt:lpstr>
      <vt:lpstr>Libre Franklin</vt:lpstr>
      <vt:lpstr>Office Theme</vt:lpstr>
      <vt:lpstr>GRUPO SOLUTIONTECH </vt:lpstr>
      <vt:lpstr>APRESENTAÇÃO DO PROJETO</vt:lpstr>
      <vt:lpstr>Apresentação do PowerPoint</vt:lpstr>
      <vt:lpstr> </vt:lpstr>
      <vt:lpstr>Apresentação do PowerPoint</vt:lpstr>
      <vt:lpstr>APRESENTAÇÃO DAS TELAS </vt:lpstr>
      <vt:lpstr> </vt:lpstr>
      <vt:lpstr>APRESENTAÇÃO DE TELAS WEB </vt:lpstr>
      <vt:lpstr>APRESENTAÇÃO DE TELAS WEB</vt:lpstr>
      <vt:lpstr> </vt:lpstr>
      <vt:lpstr>Apresentação do PowerPoint</vt:lpstr>
      <vt:lpstr>MER DO BOOTSTRAP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Straub de Souza</dc:creator>
  <cp:lastModifiedBy>ERICA RIBEIRO</cp:lastModifiedBy>
  <cp:revision>3</cp:revision>
  <dcterms:created xsi:type="dcterms:W3CDTF">2021-12-13T19:09:12Z</dcterms:created>
  <dcterms:modified xsi:type="dcterms:W3CDTF">2021-12-16T15:57:43Z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2021-12-13T00:00:00Z</vt:filetime>
  </property>
</Properties>
</file>