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74A14-59E3-4A21-9C49-B45B996C360F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410FB-E01F-44F1-B3BB-DA5BA3A0F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54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215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63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63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61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85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94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5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20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52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31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015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76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99E3-DDC9-40C0-A184-FB6D8893C180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42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8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7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8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89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4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06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6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5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4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5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23BB-DEF9-4560-9355-68F486602373}" type="datetimeFigureOut">
              <a:rPr lang="it-IT" smtClean="0"/>
              <a:t>26/10/2023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0792-E359-475D-AA90-3AD9E54F0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grammazione Java - Corso online individuale A-Sapie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" b="745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0" y="85725"/>
            <a:ext cx="12192000" cy="8945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NTERFACE  </a:t>
            </a:r>
            <a:r>
              <a:rPr lang="it-IT" altLang="it-IT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ND </a:t>
            </a:r>
            <a:r>
              <a:rPr lang="it-IT" altLang="it-IT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010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18" name="Segnaposto contenuto 1"/>
          <p:cNvSpPr txBox="1">
            <a:spLocks/>
          </p:cNvSpPr>
          <p:nvPr/>
        </p:nvSpPr>
        <p:spPr>
          <a:xfrm>
            <a:off x="142875" y="1038226"/>
            <a:ext cx="11858625" cy="6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sostituire degli oggetti in 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</a:t>
            </a:r>
            <a:r>
              <a:rPr kumimoji="0" lang="it-IT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utilizza </a:t>
            </a:r>
            <a:r>
              <a:rPr kumimoji="0" lang="it-IT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set() </a:t>
            </a:r>
            <a:endParaRPr kumimoji="0" lang="it-IT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C:\Users\lorim\Downloads\pptx arraylist\Screenshot 2023-10-24 1845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" y="1857376"/>
            <a:ext cx="10811880" cy="3233738"/>
          </a:xfrm>
          <a:prstGeom prst="rect">
            <a:avLst/>
          </a:prstGeom>
          <a:noFill/>
        </p:spPr>
      </p:pic>
      <p:sp>
        <p:nvSpPr>
          <p:cNvPr id="9" name="Segnaposto contenuto 1"/>
          <p:cNvSpPr txBox="1">
            <a:spLocks/>
          </p:cNvSpPr>
          <p:nvPr/>
        </p:nvSpPr>
        <p:spPr>
          <a:xfrm>
            <a:off x="314325" y="5381626"/>
            <a:ext cx="11439525" cy="107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può utilizzare per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modificare un valore, inserendo come attributi l’indice della cella di cui si desidera modificare il valore e come secondo il nuovo valore. </a:t>
            </a:r>
            <a:endParaRPr kumimoji="0" lang="it-IT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e 9"/>
          <p:cNvSpPr/>
          <p:nvPr/>
        </p:nvSpPr>
        <p:spPr>
          <a:xfrm>
            <a:off x="5419725" y="3171825"/>
            <a:ext cx="400049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714626" y="4400550"/>
            <a:ext cx="323850" cy="304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/>
          <p:nvPr/>
        </p:nvCxnSpPr>
        <p:spPr>
          <a:xfrm rot="16200000" flipH="1">
            <a:off x="2876550" y="3771899"/>
            <a:ext cx="828675" cy="352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3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18" name="Segnaposto contenuto 1"/>
          <p:cNvSpPr txBox="1">
            <a:spLocks/>
          </p:cNvSpPr>
          <p:nvPr/>
        </p:nvSpPr>
        <p:spPr>
          <a:xfrm>
            <a:off x="142875" y="1038226"/>
            <a:ext cx="11858625" cy="242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 rimuovere</a:t>
            </a:r>
            <a:r>
              <a:rPr lang="it-IT" sz="3200" dirty="0" smtClean="0"/>
              <a:t> 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oggetti all’interno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un </a:t>
            </a:r>
            <a:r>
              <a:rPr kumimoji="0" lang="it-IT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utilizza </a:t>
            </a:r>
            <a:r>
              <a:rPr kumimoji="0" lang="it-IT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remove() </a:t>
            </a:r>
            <a:endParaRPr kumimoji="0" lang="it-IT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egnaposto contenuto 1"/>
          <p:cNvSpPr txBox="1">
            <a:spLocks/>
          </p:cNvSpPr>
          <p:nvPr/>
        </p:nvSpPr>
        <p:spPr>
          <a:xfrm>
            <a:off x="333375" y="4838700"/>
            <a:ext cx="11439525" cy="154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È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importante sapere che rimuovendo, ad esempio, la cella dell’ArrayList di indice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le due celle successive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caleranno di posizione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passando da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da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(come descritto in figura). In caso fosse stata rimossa la cella di indice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l’indice delle due celle precedenti </a:t>
            </a:r>
            <a:r>
              <a:rPr kumimoji="0" lang="it-IT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 sarebbe variato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it-IT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6" name="Picture 2" descr="C:\Users\lorim\Downloads\pptx arraylist\Screenshot 2023-10-24 18591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1762125"/>
            <a:ext cx="11161120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506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18" name="Segnaposto contenuto 1"/>
          <p:cNvSpPr txBox="1">
            <a:spLocks/>
          </p:cNvSpPr>
          <p:nvPr/>
        </p:nvSpPr>
        <p:spPr>
          <a:xfrm>
            <a:off x="0" y="1038226"/>
            <a:ext cx="12049125" cy="242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stampare 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</a:t>
            </a:r>
            <a:r>
              <a:rPr kumimoji="0" lang="it-IT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può utilizzare </a:t>
            </a:r>
            <a:r>
              <a:rPr lang="it-IT" sz="3000" dirty="0" smtClean="0"/>
              <a:t>un semplice </a:t>
            </a:r>
            <a:r>
              <a:rPr lang="it-IT" sz="3000" b="1" dirty="0" smtClean="0"/>
              <a:t>System.out.println()</a:t>
            </a:r>
            <a:endParaRPr kumimoji="0" lang="it-IT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lorim\Downloads\pptx arraylist\Screenshot 2023-10-25 2219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2636" y="1752600"/>
            <a:ext cx="8089509" cy="2495550"/>
          </a:xfrm>
          <a:prstGeom prst="rect">
            <a:avLst/>
          </a:prstGeom>
          <a:noFill/>
        </p:spPr>
      </p:pic>
      <p:pic>
        <p:nvPicPr>
          <p:cNvPr id="1027" name="Picture 3" descr="C:\Users\lorim\Downloads\pptx arraylist\Screenshot 2023-10-25 2220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49" y="4124324"/>
            <a:ext cx="6197294" cy="1485901"/>
          </a:xfrm>
          <a:prstGeom prst="rect">
            <a:avLst/>
          </a:prstGeom>
          <a:noFill/>
        </p:spPr>
      </p:pic>
      <p:sp>
        <p:nvSpPr>
          <p:cNvPr id="10" name="Segnaposto contenuto 1"/>
          <p:cNvSpPr txBox="1">
            <a:spLocks/>
          </p:cNvSpPr>
          <p:nvPr/>
        </p:nvSpPr>
        <p:spPr>
          <a:xfrm>
            <a:off x="4552951" y="5824538"/>
            <a:ext cx="2714624" cy="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OPPURE…</a:t>
            </a:r>
          </a:p>
        </p:txBody>
      </p:sp>
    </p:spTree>
    <p:extLst>
      <p:ext uri="{BB962C8B-B14F-4D97-AF65-F5344CB8AC3E}">
        <p14:creationId xmlns:p14="http://schemas.microsoft.com/office/powerpoint/2010/main" val="267547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18" name="Segnaposto contenuto 1"/>
          <p:cNvSpPr txBox="1">
            <a:spLocks/>
          </p:cNvSpPr>
          <p:nvPr/>
        </p:nvSpPr>
        <p:spPr>
          <a:xfrm>
            <a:off x="142875" y="1038226"/>
            <a:ext cx="11858625" cy="2009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utilizzare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</a:t>
            </a:r>
            <a:r>
              <a:rPr kumimoji="0" lang="it-IT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 </a:t>
            </a:r>
            <a:r>
              <a:rPr kumimoji="0" lang="it-IT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ma con due differenze dallo stampare un array: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3000" b="1" dirty="0" smtClean="0"/>
              <a:t> </a:t>
            </a:r>
            <a:r>
              <a:rPr lang="it-IT" sz="3000" dirty="0" smtClean="0"/>
              <a:t>al posto di “nomearray.length” si utilizza “</a:t>
            </a:r>
            <a:r>
              <a:rPr lang="it-IT" sz="3000" b="1" dirty="0" err="1" smtClean="0"/>
              <a:t>nomearraylist.size</a:t>
            </a:r>
            <a:r>
              <a:rPr lang="it-IT" sz="3000" b="1" dirty="0" smtClean="0"/>
              <a:t>()</a:t>
            </a:r>
            <a:r>
              <a:rPr lang="it-IT" sz="3000" dirty="0" smtClean="0"/>
              <a:t>”</a:t>
            </a:r>
            <a:endParaRPr lang="it-IT" sz="3000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it-IT" sz="3000" dirty="0" smtClean="0"/>
              <a:t>per stampare ogni cella si utilizza il metodo </a:t>
            </a:r>
            <a:r>
              <a:rPr lang="it-IT" sz="3000" b="1" dirty="0" err="1" smtClean="0"/>
              <a:t>get</a:t>
            </a:r>
            <a:r>
              <a:rPr lang="it-IT" sz="3000" b="1" dirty="0" smtClean="0"/>
              <a:t>()</a:t>
            </a:r>
            <a:endParaRPr kumimoji="0" lang="it-IT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lorim\Downloads\pptx arraylist\Screenshot 2023-10-25 2224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" y="3352799"/>
            <a:ext cx="7344558" cy="2800351"/>
          </a:xfrm>
          <a:prstGeom prst="rect">
            <a:avLst/>
          </a:prstGeom>
          <a:noFill/>
        </p:spPr>
      </p:pic>
      <p:pic>
        <p:nvPicPr>
          <p:cNvPr id="2051" name="Picture 3" descr="C:\Users\lorim\Downloads\pptx arraylist\Screenshot 2023-10-25 2225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1700" y="3829049"/>
            <a:ext cx="5826180" cy="2019301"/>
          </a:xfrm>
          <a:prstGeom prst="rect">
            <a:avLst/>
          </a:prstGeom>
          <a:noFill/>
        </p:spPr>
      </p:pic>
      <p:sp>
        <p:nvSpPr>
          <p:cNvPr id="12" name="Ovale 11"/>
          <p:cNvSpPr/>
          <p:nvPr/>
        </p:nvSpPr>
        <p:spPr>
          <a:xfrm>
            <a:off x="3190876" y="5067300"/>
            <a:ext cx="838200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229100" y="5353050"/>
            <a:ext cx="971549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06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18" name="Segnaposto contenuto 1"/>
          <p:cNvSpPr txBox="1">
            <a:spLocks/>
          </p:cNvSpPr>
          <p:nvPr/>
        </p:nvSpPr>
        <p:spPr>
          <a:xfrm>
            <a:off x="142875" y="1038226"/>
            <a:ext cx="11858625" cy="242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svuotare un </a:t>
            </a:r>
            <a:r>
              <a:rPr kumimoji="0" lang="it-IT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utilizza </a:t>
            </a:r>
            <a:r>
              <a:rPr kumimoji="0" lang="it-IT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</a:t>
            </a:r>
            <a:r>
              <a:rPr kumimoji="0" lang="it-IT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it-IT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lorim\Downloads\pptx arraylist\Screenshot 2023-10-26 0018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4" y="1943100"/>
            <a:ext cx="7524925" cy="2971800"/>
          </a:xfrm>
          <a:prstGeom prst="rect">
            <a:avLst/>
          </a:prstGeom>
          <a:noFill/>
        </p:spPr>
      </p:pic>
      <p:pic>
        <p:nvPicPr>
          <p:cNvPr id="1027" name="Picture 3" descr="C:\Users\lorim\Downloads\pptx arraylist\Screenshot 2023-10-26 00182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6161" y="4781550"/>
            <a:ext cx="5297985" cy="145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513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18" name="Segnaposto contenuto 1"/>
          <p:cNvSpPr txBox="1">
            <a:spLocks/>
          </p:cNvSpPr>
          <p:nvPr/>
        </p:nvSpPr>
        <p:spPr>
          <a:xfrm>
            <a:off x="142875" y="1038226"/>
            <a:ext cx="11858625" cy="116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Infine, si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può individuare la </a:t>
            </a:r>
            <a:r>
              <a:rPr kumimoji="0" lang="it-IT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cella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cui si trova un </a:t>
            </a:r>
            <a:r>
              <a:rPr kumimoji="0" lang="it-IT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valore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indicato (</a:t>
            </a:r>
            <a:r>
              <a:rPr kumimoji="0" lang="it-IT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presente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it-IT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 descr="C:\Users\lorim\Downloads\pptx arraylist\Screenshot 2023-10-25 2245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2181159"/>
            <a:ext cx="10239375" cy="3014729"/>
          </a:xfrm>
          <a:prstGeom prst="rect">
            <a:avLst/>
          </a:prstGeom>
          <a:noFill/>
        </p:spPr>
      </p:pic>
      <p:pic>
        <p:nvPicPr>
          <p:cNvPr id="3075" name="Picture 3" descr="C:\Users\lorim\Downloads\pptx arraylist\Screenshot 2023-10-25 2245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5022850"/>
            <a:ext cx="6157912" cy="1368425"/>
          </a:xfrm>
          <a:prstGeom prst="rect">
            <a:avLst/>
          </a:prstGeom>
          <a:noFill/>
        </p:spPr>
      </p:pic>
      <p:sp>
        <p:nvSpPr>
          <p:cNvPr id="10" name="Ovale 9"/>
          <p:cNvSpPr/>
          <p:nvPr/>
        </p:nvSpPr>
        <p:spPr>
          <a:xfrm>
            <a:off x="5362575" y="5810250"/>
            <a:ext cx="400049" cy="37147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2286000" y="3457575"/>
            <a:ext cx="400049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5029200" y="3438525"/>
            <a:ext cx="400049" cy="37147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800850" y="4638675"/>
            <a:ext cx="400049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5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Circle Dot Wallpapers – Full HD wallpaper search –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100" name="AutoShape 4" descr="Circle Dot Wallpapers – Full HD wallpaper search –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102" name="AutoShape 6" descr="Circle Dot Wallpapers – Full HD wallpaper search –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104" name="AutoShape 8" descr="https://wallpaper-mania.com/wp-content/uploads/2018/09/High_resolution_wallpaper_background_ID_777004205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106" name="Picture 10" descr="Auto-instrumentation of Java applications with OpenTelemetry | Elastic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7102138"/>
          </a:xfrm>
          <a:prstGeom prst="rect">
            <a:avLst/>
          </a:prstGeom>
          <a:noFill/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24669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1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FINE</a:t>
            </a:r>
            <a:endParaRPr lang="it-IT" altLang="it-IT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499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egnaposto contenuto 1"/>
          <p:cNvSpPr>
            <a:spLocks noGrp="1"/>
          </p:cNvSpPr>
          <p:nvPr>
            <p:ph idx="1"/>
          </p:nvPr>
        </p:nvSpPr>
        <p:spPr>
          <a:xfrm>
            <a:off x="66675" y="971551"/>
            <a:ext cx="9354162" cy="236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smtClean="0"/>
              <a:t>Per comprendere le interfacce di Java, è necessario acquisire prima familiarità con il meccanismo di ereditarietà.</a:t>
            </a:r>
          </a:p>
          <a:p>
            <a:pPr marL="0" indent="0">
              <a:buNone/>
            </a:pPr>
            <a:endParaRPr lang="it-IT" sz="2200" dirty="0" smtClean="0"/>
          </a:p>
          <a:p>
            <a:pPr marL="0" indent="0">
              <a:buNone/>
            </a:pPr>
            <a:r>
              <a:rPr lang="it-IT" sz="2200" dirty="0" smtClean="0"/>
              <a:t>L’ereditarietà in Java si suddivide in due categorie: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smtClean="0"/>
              <a:t> L’</a:t>
            </a:r>
            <a:r>
              <a:rPr lang="it-IT" sz="2200" b="1" dirty="0" smtClean="0"/>
              <a:t>ereditarietà singola</a:t>
            </a:r>
            <a:r>
              <a:rPr lang="it-IT" sz="2200" dirty="0" smtClean="0"/>
              <a:t>, che permette ad una classe di avere solo </a:t>
            </a:r>
            <a:r>
              <a:rPr lang="it-IT" sz="2200" b="1" dirty="0" smtClean="0"/>
              <a:t>UNA</a:t>
            </a:r>
            <a:r>
              <a:rPr lang="it-IT" sz="2200" dirty="0" smtClean="0"/>
              <a:t> classe madre.</a:t>
            </a:r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P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REMESSA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INTERFACE</a:t>
            </a:r>
            <a:endParaRPr lang="it-IT" sz="12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837" y="894587"/>
            <a:ext cx="2771163" cy="5662117"/>
          </a:xfrm>
          <a:prstGeom prst="rect">
            <a:avLst/>
          </a:prstGeom>
        </p:spPr>
      </p:pic>
      <p:pic>
        <p:nvPicPr>
          <p:cNvPr id="1026" name="Picture 2" descr="Tecnologie a confronto: Polimorfismo ed ereditarietà multipla | Hin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72" y="3338818"/>
            <a:ext cx="5293454" cy="28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75064" y="2886129"/>
            <a:ext cx="4052319" cy="2029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prstClr val="black"/>
                </a:solidFill>
              </a:rPr>
              <a:t> L’</a:t>
            </a:r>
            <a:r>
              <a:rPr lang="it-IT" sz="2200" b="1" dirty="0">
                <a:solidFill>
                  <a:prstClr val="black"/>
                </a:solidFill>
              </a:rPr>
              <a:t>ereditarietà multipla</a:t>
            </a:r>
            <a:r>
              <a:rPr lang="it-IT" sz="2200" dirty="0">
                <a:solidFill>
                  <a:prstClr val="black"/>
                </a:solidFill>
              </a:rPr>
              <a:t>, che permette ad una classe di avere </a:t>
            </a:r>
            <a:r>
              <a:rPr lang="it-IT" sz="2200" b="1" dirty="0">
                <a:solidFill>
                  <a:prstClr val="black"/>
                </a:solidFill>
              </a:rPr>
              <a:t>PIÙ</a:t>
            </a:r>
            <a:r>
              <a:rPr lang="it-IT" sz="2200" dirty="0">
                <a:solidFill>
                  <a:prstClr val="black"/>
                </a:solidFill>
              </a:rPr>
              <a:t> classi </a:t>
            </a:r>
            <a:r>
              <a:rPr lang="it-IT" sz="2200" dirty="0" smtClean="0">
                <a:solidFill>
                  <a:prstClr val="black"/>
                </a:solidFill>
              </a:rPr>
              <a:t>madri idealizzate (interfacce</a:t>
            </a:r>
            <a:r>
              <a:rPr lang="it-IT" sz="2200" dirty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6" name="Ovale 5"/>
          <p:cNvSpPr/>
          <p:nvPr/>
        </p:nvSpPr>
        <p:spPr>
          <a:xfrm>
            <a:off x="6266576" y="3624045"/>
            <a:ext cx="3280096" cy="20820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994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7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egnaposto contenuto 1"/>
          <p:cNvSpPr>
            <a:spLocks noGrp="1"/>
          </p:cNvSpPr>
          <p:nvPr>
            <p:ph idx="1"/>
          </p:nvPr>
        </p:nvSpPr>
        <p:spPr>
          <a:xfrm>
            <a:off x="66676" y="971551"/>
            <a:ext cx="7779818" cy="3670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Un’interfaccia in </a:t>
            </a:r>
            <a:r>
              <a:rPr lang="it-IT" sz="2400" dirty="0" smtClean="0"/>
              <a:t>Java può essere immaginata come un «</a:t>
            </a:r>
            <a:r>
              <a:rPr lang="it-IT" sz="2400" dirty="0" err="1" smtClean="0"/>
              <a:t>template</a:t>
            </a:r>
            <a:r>
              <a:rPr lang="it-IT" sz="2400" dirty="0" smtClean="0"/>
              <a:t>» che si applica alle nostre classi.</a:t>
            </a:r>
          </a:p>
          <a:p>
            <a:pPr marL="0" indent="0">
              <a:buNone/>
            </a:pPr>
            <a:r>
              <a:rPr lang="it-IT" sz="2400" dirty="0" smtClean="0"/>
              <a:t>Proprio come nell’ereditarietà singola, all’interno di una classe possiamo specificare quali interfacce vanno importate.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L’interfaccia può quindi essere definita come </a:t>
            </a:r>
            <a:r>
              <a:rPr lang="it-IT" sz="2400" b="1" dirty="0"/>
              <a:t>un insieme di nomi di metodi astratti che possono essere </a:t>
            </a:r>
            <a:r>
              <a:rPr lang="it-IT" sz="2400" b="1" dirty="0" smtClean="0"/>
              <a:t>implementati  su </a:t>
            </a:r>
            <a:r>
              <a:rPr lang="it-IT" sz="2400" b="1" dirty="0"/>
              <a:t>più classi</a:t>
            </a:r>
            <a:r>
              <a:rPr lang="it-IT" sz="2400" dirty="0" smtClean="0"/>
              <a:t>.</a:t>
            </a:r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NTERFACE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INTERFACE</a:t>
            </a:r>
            <a:endParaRPr lang="it-IT" sz="12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l="9707" t="39601" r="15547" b="28293"/>
          <a:stretch/>
        </p:blipFill>
        <p:spPr>
          <a:xfrm>
            <a:off x="1518898" y="3606955"/>
            <a:ext cx="9154204" cy="2949006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4600575" y="3606953"/>
            <a:ext cx="2952750" cy="287957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cdn.discordapp.com/attachments/901565313286545453/1167133276322930868/Screenshot_2023-10-26_1810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91" y="1193114"/>
            <a:ext cx="4427909" cy="21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egnaposto contenuto 1"/>
          <p:cNvSpPr>
            <a:spLocks noGrp="1"/>
          </p:cNvSpPr>
          <p:nvPr>
            <p:ph idx="1"/>
          </p:nvPr>
        </p:nvSpPr>
        <p:spPr>
          <a:xfrm>
            <a:off x="66675" y="971551"/>
            <a:ext cx="12125325" cy="2154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Le </a:t>
            </a:r>
            <a:r>
              <a:rPr lang="it-IT" sz="2000" b="1" dirty="0"/>
              <a:t>classi astratte</a:t>
            </a:r>
            <a:r>
              <a:rPr lang="it-IT" sz="2000" dirty="0"/>
              <a:t> e le </a:t>
            </a:r>
            <a:r>
              <a:rPr lang="it-IT" sz="2000" b="1" dirty="0"/>
              <a:t>interfacce</a:t>
            </a:r>
            <a:r>
              <a:rPr lang="it-IT" sz="2000" dirty="0"/>
              <a:t> sono entrambe utilizzate per definire un concetto senza dover conoscere i dettagli di una classe, dettagli che saranno implementati dai figli. Tuttavia, ci sono alcune differenze sintattiche principali tra le due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NTERFACE </a:t>
            </a:r>
            <a:r>
              <a:rPr lang="it-IT" altLang="it-IT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V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S </a:t>
            </a:r>
            <a:r>
              <a:rPr lang="it-IT" altLang="it-IT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BSTRACT </a:t>
            </a:r>
            <a:r>
              <a:rPr lang="it-IT" altLang="it-IT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C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LASS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INTERFACE</a:t>
            </a:r>
            <a:endParaRPr lang="it-IT" sz="1200" dirty="0"/>
          </a:p>
        </p:txBody>
      </p:sp>
      <p:pic>
        <p:nvPicPr>
          <p:cNvPr id="1034" name="Picture 10" descr="https://cdn.discordapp.com/attachments/901565313286545453/1167127539567837224/Pasted-20231026-174730_preview_rev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05" y="3264706"/>
            <a:ext cx="7514000" cy="34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bstract Class vs Interface in Java – Difference Between Th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12" y="1861515"/>
            <a:ext cx="4143588" cy="115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gnaposto contenuto 1"/>
          <p:cNvSpPr txBox="1">
            <a:spLocks/>
          </p:cNvSpPr>
          <p:nvPr/>
        </p:nvSpPr>
        <p:spPr>
          <a:xfrm>
            <a:off x="66673" y="1861515"/>
            <a:ext cx="7892959" cy="215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/>
              <a:t>Una classe astratta, oltre a metodi astratti, può contenere dati e metodi non astratti. Una interfaccia no.</a:t>
            </a:r>
          </a:p>
          <a:p>
            <a:r>
              <a:rPr lang="it-IT" sz="2000" dirty="0" smtClean="0"/>
              <a:t>Una classe astratta può avere un costruttore. Una interfaccia no.</a:t>
            </a:r>
          </a:p>
          <a:p>
            <a:r>
              <a:rPr lang="it-IT" sz="2000" dirty="0" smtClean="0"/>
              <a:t>In una interfaccia si possono definire solo costanti.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88100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1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</a:t>
            </a:r>
            <a:r>
              <a:rPr lang="it-IT" altLang="it-IT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NTERFACE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INTERFACE</a:t>
            </a:r>
            <a:endParaRPr lang="it-IT" sz="1200" dirty="0"/>
          </a:p>
        </p:txBody>
      </p:sp>
      <p:pic>
        <p:nvPicPr>
          <p:cNvPr id="1030" name="Picture 6" descr="Interface Vs Abstract Class After Java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72" y="899840"/>
            <a:ext cx="8187655" cy="5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5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rayList vs LinkedList. Which one is the winner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9803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sz="6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sz="6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063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Segnaposto contenuto 1"/>
          <p:cNvSpPr>
            <a:spLocks noGrp="1"/>
          </p:cNvSpPr>
          <p:nvPr>
            <p:ph idx="1"/>
          </p:nvPr>
        </p:nvSpPr>
        <p:spPr>
          <a:xfrm>
            <a:off x="66674" y="971550"/>
            <a:ext cx="8772525" cy="53530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900" dirty="0" smtClean="0"/>
              <a:t>Un </a:t>
            </a:r>
            <a:r>
              <a:rPr lang="it-IT" sz="3900" b="1" dirty="0" err="1" smtClean="0">
                <a:solidFill>
                  <a:srgbClr val="FF0000"/>
                </a:solidFill>
              </a:rPr>
              <a:t>ArrayList</a:t>
            </a:r>
            <a:r>
              <a:rPr lang="it-IT" sz="3900" dirty="0" smtClean="0"/>
              <a:t> è un Array </a:t>
            </a:r>
            <a:r>
              <a:rPr lang="it-IT" sz="3900" b="1" dirty="0" smtClean="0">
                <a:solidFill>
                  <a:srgbClr val="7030A0"/>
                </a:solidFill>
              </a:rPr>
              <a:t>RIDIMENSIONABILE</a:t>
            </a:r>
            <a:r>
              <a:rPr lang="it-IT" sz="3900" dirty="0" smtClean="0"/>
              <a:t>.</a:t>
            </a:r>
          </a:p>
          <a:p>
            <a:pPr marL="0" indent="0">
              <a:buNone/>
            </a:pPr>
            <a:r>
              <a:rPr lang="it-IT" sz="3500" dirty="0" smtClean="0"/>
              <a:t>“</a:t>
            </a:r>
            <a:r>
              <a:rPr lang="it-IT" sz="3500" b="1" dirty="0" err="1" smtClean="0"/>
              <a:t>ArrayList</a:t>
            </a:r>
            <a:r>
              <a:rPr lang="it-IT" sz="3500" dirty="0" smtClean="0"/>
              <a:t>” è una classe Java che implementa array dinamici (modificabili in dimensione).</a:t>
            </a:r>
            <a:endParaRPr lang="it-IT" sz="3000" dirty="0" smtClean="0"/>
          </a:p>
          <a:p>
            <a:pPr marL="0" indent="0">
              <a:buNone/>
            </a:pPr>
            <a:endParaRPr lang="it-IT" sz="3000" u="sng" dirty="0" smtClean="0"/>
          </a:p>
          <a:p>
            <a:pPr marL="0" indent="0">
              <a:buNone/>
            </a:pPr>
            <a:r>
              <a:rPr lang="it-IT" sz="3000" u="sng" dirty="0" smtClean="0"/>
              <a:t>Possono essere utili quando:</a:t>
            </a:r>
          </a:p>
          <a:p>
            <a:pPr marL="0" indent="0"/>
            <a:r>
              <a:rPr lang="it-IT" sz="3000" dirty="0" smtClean="0"/>
              <a:t> non si conosce </a:t>
            </a:r>
            <a:r>
              <a:rPr lang="it-IT" sz="3000" b="1" dirty="0" smtClean="0"/>
              <a:t>da subito </a:t>
            </a:r>
            <a:r>
              <a:rPr lang="it-IT" sz="3000" dirty="0" smtClean="0"/>
              <a:t>la dimensione dell’array;</a:t>
            </a:r>
          </a:p>
          <a:p>
            <a:pPr marL="0" indent="0"/>
            <a:r>
              <a:rPr lang="it-IT" sz="3000" dirty="0" smtClean="0"/>
              <a:t> la dimensione dell’array </a:t>
            </a:r>
            <a:r>
              <a:rPr lang="it-IT" sz="3000" b="1" dirty="0" smtClean="0"/>
              <a:t>potrebbe modificare</a:t>
            </a:r>
            <a:r>
              <a:rPr lang="it-IT" sz="3000" dirty="0" smtClean="0"/>
              <a:t>.</a:t>
            </a:r>
          </a:p>
          <a:p>
            <a:pPr marL="0" indent="0"/>
            <a:endParaRPr lang="it-IT" sz="3200" dirty="0" smtClean="0"/>
          </a:p>
          <a:p>
            <a:pPr marL="0" indent="0">
              <a:buNone/>
            </a:pPr>
            <a:endParaRPr lang="it-IT" sz="3200" b="1" dirty="0" smtClean="0"/>
          </a:p>
          <a:p>
            <a:pPr marL="0" indent="0">
              <a:buNone/>
            </a:pPr>
            <a:endParaRPr lang="it-IT" sz="3200" b="1" dirty="0" smtClean="0"/>
          </a:p>
          <a:p>
            <a:pPr marL="0" indent="0">
              <a:buNone/>
            </a:pPr>
            <a:r>
              <a:rPr lang="it-IT" sz="3200" b="1" dirty="0" smtClean="0"/>
              <a:t>FACCIAMO SUBITO UN ESEMPIO…</a:t>
            </a:r>
          </a:p>
          <a:p>
            <a:pPr marL="0" indent="0">
              <a:buNone/>
            </a:pPr>
            <a:endParaRPr lang="it-IT" sz="3200" dirty="0" smtClean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pic>
        <p:nvPicPr>
          <p:cNvPr id="2050" name="Picture 2" descr="Arrays vs ArrayList. With explanation and comparison in Java | by M. Hamdi  Ozdil | Let's Do It PL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1425" y="2381250"/>
            <a:ext cx="4378716" cy="333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521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Segnaposto contenuto 1"/>
          <p:cNvSpPr>
            <a:spLocks noGrp="1"/>
          </p:cNvSpPr>
          <p:nvPr>
            <p:ph idx="1"/>
          </p:nvPr>
        </p:nvSpPr>
        <p:spPr>
          <a:xfrm>
            <a:off x="2209800" y="971550"/>
            <a:ext cx="1619250" cy="9524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4100" b="1" dirty="0" smtClean="0">
                <a:solidFill>
                  <a:srgbClr val="C00000"/>
                </a:solidFill>
              </a:rPr>
              <a:t>ARRAY</a:t>
            </a:r>
            <a:endParaRPr lang="it-IT" sz="3200" b="1" dirty="0" smtClean="0">
              <a:solidFill>
                <a:srgbClr val="C00000"/>
              </a:solidFill>
            </a:endParaRPr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sp>
        <p:nvSpPr>
          <p:cNvPr id="8" name="Segnaposto contenuto 1"/>
          <p:cNvSpPr txBox="1">
            <a:spLocks/>
          </p:cNvSpPr>
          <p:nvPr/>
        </p:nvSpPr>
        <p:spPr>
          <a:xfrm>
            <a:off x="8067675" y="981076"/>
            <a:ext cx="2343149" cy="94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endParaRPr kumimoji="0" lang="it-IT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 descr="C:\Users\lorim\Downloads\pptx arraylist\Screenshot 2023-10-24 1726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1581151"/>
            <a:ext cx="4381500" cy="1833672"/>
          </a:xfrm>
          <a:prstGeom prst="rect">
            <a:avLst/>
          </a:prstGeom>
          <a:noFill/>
        </p:spPr>
      </p:pic>
      <p:pic>
        <p:nvPicPr>
          <p:cNvPr id="17411" name="Picture 3" descr="C:\Users\lorim\Downloads\pptx arraylist\Screenshot 2023-10-24 1727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2765551"/>
            <a:ext cx="4972050" cy="2200947"/>
          </a:xfrm>
          <a:prstGeom prst="rect">
            <a:avLst/>
          </a:prstGeom>
          <a:noFill/>
        </p:spPr>
      </p:pic>
      <p:pic>
        <p:nvPicPr>
          <p:cNvPr id="17412" name="Picture 4" descr="C:\Users\lorim\Downloads\pptx arraylist\Screenshot 2023-10-24 17293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525" y="1549717"/>
            <a:ext cx="5143500" cy="2360997"/>
          </a:xfrm>
          <a:prstGeom prst="rect">
            <a:avLst/>
          </a:prstGeom>
          <a:noFill/>
        </p:spPr>
      </p:pic>
      <p:sp>
        <p:nvSpPr>
          <p:cNvPr id="14" name="Segnaposto contenuto 1"/>
          <p:cNvSpPr txBox="1">
            <a:spLocks/>
          </p:cNvSpPr>
          <p:nvPr/>
        </p:nvSpPr>
        <p:spPr>
          <a:xfrm>
            <a:off x="66675" y="4171951"/>
            <a:ext cx="11134725" cy="2428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</a:t>
            </a:r>
            <a:r>
              <a:rPr kumimoji="0" lang="it-IT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prima con gli array era necessario inserire una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lunghezza, ora con gli </a:t>
            </a:r>
            <a:r>
              <a:rPr kumimoji="0" lang="it-IT" sz="2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è molto più semplice.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Ecco come inizializzare un </a:t>
            </a:r>
            <a:r>
              <a:rPr kumimoji="0" lang="it-IT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200" b="1" dirty="0" smtClean="0"/>
              <a:t>     </a:t>
            </a:r>
            <a:r>
              <a:rPr lang="it-IT" sz="2200" b="1" baseline="0" dirty="0" smtClean="0">
                <a:solidFill>
                  <a:srgbClr val="002060"/>
                </a:solidFill>
              </a:rPr>
              <a:t>ArrayList</a:t>
            </a:r>
            <a:r>
              <a:rPr lang="it-IT" sz="2200" b="1" dirty="0" smtClean="0">
                <a:solidFill>
                  <a:srgbClr val="002060"/>
                </a:solidFill>
              </a:rPr>
              <a:t>&lt;</a:t>
            </a:r>
            <a:r>
              <a:rPr lang="it-IT" sz="2200" b="1" dirty="0" err="1" smtClean="0">
                <a:solidFill>
                  <a:srgbClr val="002060"/>
                </a:solidFill>
              </a:rPr>
              <a:t>tipologiaAL</a:t>
            </a:r>
            <a:r>
              <a:rPr lang="it-IT" sz="2200" b="1" dirty="0" smtClean="0">
                <a:solidFill>
                  <a:srgbClr val="002060"/>
                </a:solidFill>
              </a:rPr>
              <a:t>&gt; nomeAL = new ArrayList&lt;</a:t>
            </a:r>
            <a:r>
              <a:rPr lang="it-IT" sz="2200" b="1" dirty="0" err="1" smtClean="0">
                <a:solidFill>
                  <a:srgbClr val="002060"/>
                </a:solidFill>
              </a:rPr>
              <a:t>tipologiaAL</a:t>
            </a:r>
            <a:r>
              <a:rPr lang="it-IT" sz="2200" b="1" dirty="0" smtClean="0">
                <a:solidFill>
                  <a:srgbClr val="002060"/>
                </a:solidFill>
              </a:rPr>
              <a:t>&gt;();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b="1" dirty="0" smtClean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b="1" dirty="0" smtClean="0"/>
              <a:t> </a:t>
            </a:r>
            <a:r>
              <a:rPr lang="it-IT" b="1" dirty="0" smtClean="0">
                <a:solidFill>
                  <a:srgbClr val="FF0000"/>
                </a:solidFill>
              </a:rPr>
              <a:t>IMPORTANTE! </a:t>
            </a:r>
            <a:r>
              <a:rPr lang="it-IT" dirty="0" smtClean="0"/>
              <a:t>è necessario implementare la libreria </a:t>
            </a:r>
            <a:r>
              <a:rPr lang="it-IT" b="1" dirty="0" smtClean="0"/>
              <a:t>java.util.ArrayList</a:t>
            </a:r>
            <a:r>
              <a:rPr lang="it-IT" dirty="0" smtClean="0"/>
              <a:t> (o semplicemente java.util.*)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 smtClean="0"/>
              <a:t> N.B. per inizializzare un </a:t>
            </a:r>
            <a:r>
              <a:rPr lang="it-IT" dirty="0" err="1" smtClean="0"/>
              <a:t>ArrayList</a:t>
            </a:r>
            <a:r>
              <a:rPr lang="it-IT" dirty="0" smtClean="0"/>
              <a:t> di </a:t>
            </a:r>
            <a:r>
              <a:rPr lang="it-IT" b="1" dirty="0" smtClean="0"/>
              <a:t>interi</a:t>
            </a:r>
            <a:r>
              <a:rPr lang="it-IT" dirty="0" smtClean="0"/>
              <a:t>, bisogna scrivere “</a:t>
            </a:r>
            <a:r>
              <a:rPr lang="it-IT" b="1" dirty="0" smtClean="0">
                <a:solidFill>
                  <a:srgbClr val="7030A0"/>
                </a:solidFill>
              </a:rPr>
              <a:t>Integer</a:t>
            </a:r>
            <a:r>
              <a:rPr lang="it-IT" dirty="0" smtClean="0"/>
              <a:t>” ( &lt;Integer&gt; )  </a:t>
            </a:r>
            <a:endParaRPr kumimoji="0" lang="it-IT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e 15"/>
          <p:cNvSpPr/>
          <p:nvPr/>
        </p:nvSpPr>
        <p:spPr>
          <a:xfrm>
            <a:off x="7086600" y="3190875"/>
            <a:ext cx="2400300" cy="333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414" name="Picture 6" descr="File:Street Fighter VS logo.png - Wikimedia Common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27625" y="1028700"/>
            <a:ext cx="1177925" cy="100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1922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8" grpId="0" build="p"/>
      <p:bldP spid="14" grpId="0" uiExpand="1" build="p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894588"/>
          </a:xfrm>
          <a:prstGeom prst="rect">
            <a:avLst/>
          </a:prstGeom>
          <a:solidFill>
            <a:srgbClr val="EC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588"/>
          </a:xfrm>
        </p:spPr>
        <p:txBody>
          <a:bodyPr>
            <a:normAutofit/>
          </a:bodyPr>
          <a:lstStyle/>
          <a:p>
            <a:pPr algn="ctr"/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A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RRAY</a:t>
            </a:r>
            <a:r>
              <a:rPr lang="it-IT" altLang="it-IT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L</a:t>
            </a:r>
            <a:r>
              <a:rPr lang="it-IT" altLang="it-IT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jan Pro" pitchFamily="18" charset="0"/>
                <a:ea typeface="ＭＳ Ｐゴシック" pitchFamily="34" charset="-128"/>
                <a:cs typeface="Adobe Arabic" pitchFamily="18" charset="-78"/>
              </a:rPr>
              <a:t>IST</a:t>
            </a:r>
            <a:endParaRPr lang="it-IT" altLang="it-IT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jan Pro" pitchFamily="18" charset="0"/>
              <a:ea typeface="ＭＳ Ｐゴシック" pitchFamily="34" charset="-128"/>
              <a:cs typeface="Adobe Arabic" pitchFamily="18" charset="-78"/>
            </a:endParaRPr>
          </a:p>
        </p:txBody>
      </p:sp>
      <p:sp>
        <p:nvSpPr>
          <p:cNvPr id="22" name="CasellaDiTesto 15"/>
          <p:cNvSpPr txBox="1">
            <a:spLocks noChangeArrowheads="1"/>
          </p:cNvSpPr>
          <p:nvPr/>
        </p:nvSpPr>
        <p:spPr bwMode="auto">
          <a:xfrm>
            <a:off x="0" y="6572250"/>
            <a:ext cx="47037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rIns="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sz="1200" dirty="0">
                <a:solidFill>
                  <a:srgbClr val="FFFFFF"/>
                </a:solidFill>
                <a:latin typeface="+mn-lt"/>
              </a:rPr>
              <a:t>MODULO 6 </a:t>
            </a:r>
            <a:r>
              <a:rPr lang="it-IT" sz="1200" dirty="0" smtClean="0">
                <a:solidFill>
                  <a:srgbClr val="FFFFFF"/>
                </a:solidFill>
                <a:latin typeface="+mn-lt"/>
              </a:rPr>
              <a:t>– Umanesimo </a:t>
            </a:r>
            <a:r>
              <a:rPr lang="it-IT" sz="1200" dirty="0">
                <a:solidFill>
                  <a:srgbClr val="FFFFFF"/>
                </a:solidFill>
                <a:latin typeface="+mn-lt"/>
              </a:rPr>
              <a:t>e Rinascimento</a:t>
            </a:r>
            <a:endParaRPr lang="it-IT" altLang="it-IT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 smtClean="0"/>
              <a:t>ARRAYLIST</a:t>
            </a:r>
            <a:endParaRPr lang="it-IT" sz="1200" dirty="0"/>
          </a:p>
        </p:txBody>
      </p:sp>
      <p:pic>
        <p:nvPicPr>
          <p:cNvPr id="19458" name="Picture 2" descr="C:\Users\lorim\Downloads\pptx arraylist\Screenshot 2023-10-24 1840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457450"/>
            <a:ext cx="11264208" cy="2633663"/>
          </a:xfrm>
          <a:prstGeom prst="rect">
            <a:avLst/>
          </a:prstGeom>
          <a:noFill/>
        </p:spPr>
      </p:pic>
      <p:sp>
        <p:nvSpPr>
          <p:cNvPr id="18" name="Segnaposto contenuto 1"/>
          <p:cNvSpPr txBox="1">
            <a:spLocks/>
          </p:cNvSpPr>
          <p:nvPr/>
        </p:nvSpPr>
        <p:spPr>
          <a:xfrm>
            <a:off x="142875" y="1038226"/>
            <a:ext cx="11858625" cy="242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inserire oggetti all’interno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un </a:t>
            </a:r>
            <a:r>
              <a:rPr kumimoji="0" lang="it-IT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it-IT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 utilizza </a:t>
            </a:r>
            <a:r>
              <a:rPr kumimoji="0" lang="it-IT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add() </a:t>
            </a:r>
            <a:endParaRPr kumimoji="0" lang="it-IT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03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615</Words>
  <Application>Microsoft Office PowerPoint</Application>
  <PresentationFormat>Widescreen</PresentationFormat>
  <Paragraphs>98</Paragraphs>
  <Slides>16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ＭＳ Ｐゴシック</vt:lpstr>
      <vt:lpstr>Adobe Arabic</vt:lpstr>
      <vt:lpstr>Arial</vt:lpstr>
      <vt:lpstr>Calibri</vt:lpstr>
      <vt:lpstr>Calibri Light</vt:lpstr>
      <vt:lpstr>Trajan Pro</vt:lpstr>
      <vt:lpstr>Wingdings</vt:lpstr>
      <vt:lpstr>Tema di Office</vt:lpstr>
      <vt:lpstr>Presentazione standard di PowerPoint</vt:lpstr>
      <vt:lpstr>PREMESSA</vt:lpstr>
      <vt:lpstr>INTERFACE</vt:lpstr>
      <vt:lpstr>INTERFACE VS ABSTRACT CLASS</vt:lpstr>
      <vt:lpstr>INTERFACE</vt:lpstr>
      <vt:lpstr>Presentazione standard di PowerPoint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ARRAYLIST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37</cp:revision>
  <dcterms:created xsi:type="dcterms:W3CDTF">2023-05-25T17:46:45Z</dcterms:created>
  <dcterms:modified xsi:type="dcterms:W3CDTF">2023-10-26T16:39:32Z</dcterms:modified>
</cp:coreProperties>
</file>