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02" r:id="rId3"/>
    <p:sldId id="410" r:id="rId4"/>
    <p:sldId id="328" r:id="rId5"/>
    <p:sldId id="403" r:id="rId6"/>
    <p:sldId id="404" r:id="rId7"/>
    <p:sldId id="329" r:id="rId8"/>
    <p:sldId id="330" r:id="rId9"/>
    <p:sldId id="401" r:id="rId10"/>
    <p:sldId id="331" r:id="rId11"/>
    <p:sldId id="332" r:id="rId12"/>
    <p:sldId id="333" r:id="rId13"/>
    <p:sldId id="407" r:id="rId14"/>
    <p:sldId id="334" r:id="rId15"/>
    <p:sldId id="335" r:id="rId16"/>
    <p:sldId id="405" r:id="rId17"/>
    <p:sldId id="409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64E31-0988-714E-84AE-7E52CF60DCFC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6E0B1-D65C-1443-A3F3-0F412BC7F8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05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3CE44-EF0F-413E-83DB-C28990D202CA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3CE44-EF0F-413E-83DB-C28990D202CA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3CE44-EF0F-413E-83DB-C28990D202CA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3CE44-EF0F-413E-83DB-C28990D202CA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11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</a:t>
            </a:r>
            <a:r>
              <a:rPr lang="it-IT" dirty="0" err="1"/>
              <a:t>www.redhat.com</a:t>
            </a:r>
            <a:r>
              <a:rPr lang="it-IT" dirty="0"/>
              <a:t>/en/</a:t>
            </a:r>
            <a:r>
              <a:rPr lang="it-IT" dirty="0" err="1"/>
              <a:t>topics</a:t>
            </a:r>
            <a:r>
              <a:rPr lang="it-IT" dirty="0"/>
              <a:t>/cloud-computing/</a:t>
            </a:r>
            <a:r>
              <a:rPr lang="it-IT" dirty="0" err="1"/>
              <a:t>iaas</a:t>
            </a:r>
            <a:r>
              <a:rPr lang="it-IT" dirty="0"/>
              <a:t>-vs-</a:t>
            </a:r>
            <a:r>
              <a:rPr lang="it-IT" dirty="0" err="1"/>
              <a:t>paas</a:t>
            </a:r>
            <a:r>
              <a:rPr lang="it-IT" dirty="0"/>
              <a:t>-vs-</a:t>
            </a:r>
            <a:r>
              <a:rPr lang="it-IT" dirty="0" err="1"/>
              <a:t>saas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E0B1-D65C-1443-A3F3-0F412BC7F8F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907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3CE44-EF0F-413E-83DB-C28990D202CA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11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3CE44-EF0F-413E-83DB-C28990D202CA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114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3757-5F83-290A-C6F6-554444648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0C5291A-BA20-C7EC-6722-63D76C2BB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050BDA-23A6-3DD7-7154-153B5A370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https://www.alfredocentinaro.it/lezioni/esami-di-stato/soluzione-esame-di-stato-ii-prova-istituti-tecnici-informatica-parte-sistemi-e-reti-20-settembre-2019-sessione-straordinaria/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F16695-0C12-9056-41F9-9B176B8D78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3CE44-EF0F-413E-83DB-C28990D202CA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38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301B-0938-A74C-9BE7-40685A8BCA68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3321-6162-894F-B3E1-92E2522741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48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301B-0938-A74C-9BE7-40685A8BCA68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3321-6162-894F-B3E1-92E2522741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33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301B-0938-A74C-9BE7-40685A8BCA68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3321-6162-894F-B3E1-92E2522741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66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301B-0938-A74C-9BE7-40685A8BCA68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3321-6162-894F-B3E1-92E2522741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19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301B-0938-A74C-9BE7-40685A8BCA68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3321-6162-894F-B3E1-92E2522741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5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301B-0938-A74C-9BE7-40685A8BCA68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3321-6162-894F-B3E1-92E2522741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0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301B-0938-A74C-9BE7-40685A8BCA68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3321-6162-894F-B3E1-92E2522741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301B-0938-A74C-9BE7-40685A8BCA68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3321-6162-894F-B3E1-92E2522741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67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301B-0938-A74C-9BE7-40685A8BCA68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3321-6162-894F-B3E1-92E2522741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34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301B-0938-A74C-9BE7-40685A8BCA68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3321-6162-894F-B3E1-92E2522741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2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301B-0938-A74C-9BE7-40685A8BCA68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3321-6162-894F-B3E1-92E2522741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0301B-0938-A74C-9BE7-40685A8BCA68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23321-6162-894F-B3E1-92E2522741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18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ncy59.altervista.org/pagine/utility/tracce_esami/esame_2019_informatica_straordinaria_ITIA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it/url?sa=i&amp;rct=j&amp;q=&amp;esrc=s&amp;source=images&amp;cd=&amp;cad=rja&amp;uact=8&amp;ved=0ahUKEwjOwMbFosnSAhULuBQKHUU4BxUQjRwIBw&amp;url=http://www.guru99.com/cloud-computing-for-beginners.html&amp;psig=AFQjCNHe_iCQyvokQjcjWW8dgKYvcl7_aw&amp;ust=148914357529787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519308"/>
            <a:ext cx="7772400" cy="1470025"/>
          </a:xfrm>
        </p:spPr>
        <p:txBody>
          <a:bodyPr>
            <a:noAutofit/>
          </a:bodyPr>
          <a:lstStyle/>
          <a:p>
            <a:r>
              <a:rPr lang="it-IT" sz="4800" dirty="0">
                <a:solidFill>
                  <a:schemeClr val="bg1"/>
                </a:solidFill>
                <a:highlight>
                  <a:srgbClr val="0000FF"/>
                </a:highlight>
              </a:rPr>
              <a:t>Approfondimento: </a:t>
            </a:r>
            <a:br>
              <a:rPr lang="it-IT" sz="4800" dirty="0"/>
            </a:br>
            <a:br>
              <a:rPr lang="it-IT" sz="4800" dirty="0"/>
            </a:br>
            <a:r>
              <a:rPr lang="it-IT" sz="4800" dirty="0"/>
              <a:t>Quesito 3 alla </a:t>
            </a:r>
            <a:r>
              <a:rPr lang="it-IT" sz="4800" dirty="0">
                <a:hlinkClick r:id="rId2"/>
              </a:rPr>
              <a:t>traccia</a:t>
            </a:r>
            <a:r>
              <a:rPr lang="it-IT" sz="4800" dirty="0"/>
              <a:t> di maturità 2019-</a:t>
            </a:r>
            <a:br>
              <a:rPr lang="it-IT" sz="4800" dirty="0"/>
            </a:br>
            <a:r>
              <a:rPr lang="it-IT" sz="4800" dirty="0"/>
              <a:t>sessione straordinaria</a:t>
            </a:r>
          </a:p>
        </p:txBody>
      </p:sp>
    </p:spTree>
    <p:extLst>
      <p:ext uri="{BB962C8B-B14F-4D97-AF65-F5344CB8AC3E}">
        <p14:creationId xmlns:p14="http://schemas.microsoft.com/office/powerpoint/2010/main" val="79175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3528" y="188640"/>
            <a:ext cx="8496944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>
                <a:cs typeface="Times New Roman" panose="02020603050405020304" pitchFamily="18" charset="0"/>
              </a:rPr>
              <a:t>PaaS</a:t>
            </a:r>
            <a:r>
              <a:rPr lang="it-IT" sz="2800" b="1" dirty="0">
                <a:cs typeface="Times New Roman" panose="02020603050405020304" pitchFamily="18" charset="0"/>
              </a:rPr>
              <a:t>: sono piattaforme utilizzabili in remoto dall’utente</a:t>
            </a:r>
          </a:p>
          <a:p>
            <a:pPr algn="ctr"/>
            <a:r>
              <a:rPr lang="it-IT" sz="2800" dirty="0">
                <a:cs typeface="Times New Roman" panose="02020603050405020304" pitchFamily="18" charset="0"/>
              </a:rPr>
              <a:t>(include anche </a:t>
            </a:r>
            <a:r>
              <a:rPr lang="it-IT" sz="2800" dirty="0" err="1">
                <a:cs typeface="Times New Roman" panose="02020603050405020304" pitchFamily="18" charset="0"/>
              </a:rPr>
              <a:t>IaaS</a:t>
            </a:r>
            <a:r>
              <a:rPr lang="it-IT" sz="2800" dirty="0">
                <a:cs typeface="Times New Roman" panose="02020603050405020304" pitchFamily="18" charset="0"/>
              </a:rPr>
              <a:t>)</a:t>
            </a:r>
          </a:p>
          <a:p>
            <a:pPr algn="ctr"/>
            <a:endParaRPr lang="it-IT" sz="2800" dirty="0">
              <a:cs typeface="Times New Roman" panose="02020603050405020304" pitchFamily="18" charset="0"/>
            </a:endParaRPr>
          </a:p>
          <a:p>
            <a:pPr algn="ctr"/>
            <a:r>
              <a:rPr lang="it-IT" sz="2800" dirty="0">
                <a:cs typeface="Times New Roman" panose="02020603050405020304" pitchFamily="18" charset="0"/>
              </a:rPr>
              <a:t> Il provider fornisce anche il sistema operativo, il </a:t>
            </a:r>
            <a:r>
              <a:rPr lang="it-IT" sz="2800" dirty="0" err="1">
                <a:cs typeface="Times New Roman" panose="02020603050405020304" pitchFamily="18" charset="0"/>
              </a:rPr>
              <a:t>middleware</a:t>
            </a:r>
            <a:r>
              <a:rPr lang="it-IT" sz="2800" dirty="0">
                <a:cs typeface="Times New Roman" panose="02020603050405020304" pitchFamily="18" charset="0"/>
              </a:rPr>
              <a:t> e l’ambiente </a:t>
            </a:r>
            <a:r>
              <a:rPr lang="it-IT" sz="2800" dirty="0" err="1">
                <a:cs typeface="Times New Roman" panose="02020603050405020304" pitchFamily="18" charset="0"/>
              </a:rPr>
              <a:t>runtime</a:t>
            </a:r>
            <a:r>
              <a:rPr lang="it-IT" sz="2800" dirty="0">
                <a:cs typeface="Times New Roman" panose="02020603050405020304" pitchFamily="18" charset="0"/>
              </a:rPr>
              <a:t> adeguati ad eseguire l’applicazione. Applicazione è l’unica attività di cui è responsabile l'utente insieme alla definizione del modello (numero e dimensione dei server, </a:t>
            </a:r>
            <a:r>
              <a:rPr lang="it-IT" sz="2800" dirty="0" err="1">
                <a:cs typeface="Times New Roman" panose="02020603050405020304" pitchFamily="18" charset="0"/>
              </a:rPr>
              <a:t>datacenter</a:t>
            </a:r>
            <a:r>
              <a:rPr lang="it-IT" sz="2800" dirty="0">
                <a:cs typeface="Times New Roman" panose="02020603050405020304" pitchFamily="18" charset="0"/>
              </a:rPr>
              <a:t>, caratteristiche del networking, ecc.) da utilizzare per l’esecuzione dell’applicazione. </a:t>
            </a:r>
          </a:p>
          <a:p>
            <a:pPr algn="ctr"/>
            <a:r>
              <a:rPr lang="it-IT" sz="2800" dirty="0">
                <a:cs typeface="Times New Roman" panose="02020603050405020304" pitchFamily="18" charset="0"/>
              </a:rPr>
              <a:t>Tra i fornitori di tali servizi il più popolare da citare è Windows </a:t>
            </a:r>
            <a:r>
              <a:rPr lang="it-IT" sz="2800" dirty="0" err="1">
                <a:cs typeface="Times New Roman" panose="02020603050405020304" pitchFamily="18" charset="0"/>
              </a:rPr>
              <a:t>Azure</a:t>
            </a:r>
            <a:r>
              <a:rPr lang="it-IT" sz="2800" dirty="0">
                <a:cs typeface="Times New Roman" panose="02020603050405020304" pitchFamily="18" charset="0"/>
              </a:rPr>
              <a:t>, </a:t>
            </a:r>
            <a:r>
              <a:rPr lang="it-IT" sz="2800" dirty="0"/>
              <a:t>fornisce agli sviluppatori potenza di calcolo e storage per ospitare, scalare e gestire applicazioni web su internet attraverso i data center Microsoft</a:t>
            </a:r>
            <a:r>
              <a:rPr lang="it-IT" sz="2800" dirty="0">
                <a:cs typeface="Times New Roman" panose="02020603050405020304" pitchFamily="18" charset="0"/>
              </a:rPr>
              <a:t>.</a:t>
            </a:r>
            <a:br>
              <a:rPr lang="it-IT" sz="2800" dirty="0">
                <a:cs typeface="Times New Roman" panose="02020603050405020304" pitchFamily="18" charset="0"/>
              </a:rPr>
            </a:br>
            <a:br>
              <a:rPr lang="it-IT" sz="2800" dirty="0"/>
            </a:br>
            <a:endParaRPr lang="it-IT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3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332656"/>
            <a:ext cx="856895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>
                <a:cs typeface="Times New Roman" panose="02020603050405020304" pitchFamily="18" charset="0"/>
              </a:rPr>
              <a:t>SaaS</a:t>
            </a:r>
            <a:r>
              <a:rPr lang="it-IT" sz="2800" b="1" dirty="0">
                <a:cs typeface="Times New Roman" panose="02020603050405020304" pitchFamily="18" charset="0"/>
              </a:rPr>
              <a:t>: sono i programmi utilizzati dall’utente direttamente dalla rete senza installazione o copia sul proprio pc</a:t>
            </a:r>
          </a:p>
          <a:p>
            <a:pPr algn="ctr"/>
            <a:endParaRPr lang="it-IT" sz="2800" b="1" dirty="0">
              <a:cs typeface="Times New Roman" panose="02020603050405020304" pitchFamily="18" charset="0"/>
            </a:endParaRPr>
          </a:p>
          <a:p>
            <a:pPr algn="just"/>
            <a:r>
              <a:rPr lang="it-IT" sz="2800" dirty="0"/>
              <a:t>Offre applicazioni che possono essere usate direttamente dall’utente senza una </a:t>
            </a:r>
            <a:r>
              <a:rPr lang="it-IT" sz="2800" dirty="0" err="1"/>
              <a:t>pre-installazione</a:t>
            </a:r>
            <a:r>
              <a:rPr lang="it-IT" sz="2800" dirty="0"/>
              <a:t> in locale usando un browser e una connessione internet.</a:t>
            </a:r>
          </a:p>
          <a:p>
            <a:pPr algn="just"/>
            <a:endParaRPr lang="it-IT" sz="2800" dirty="0"/>
          </a:p>
          <a:p>
            <a:pPr algn="just"/>
            <a:r>
              <a:rPr lang="it-IT" sz="2800" dirty="0"/>
              <a:t>Per esempio </a:t>
            </a:r>
            <a:r>
              <a:rPr lang="it-IT" sz="2800" dirty="0" err="1"/>
              <a:t>Gmail</a:t>
            </a:r>
            <a:r>
              <a:rPr lang="it-IT" sz="2800" dirty="0"/>
              <a:t>, Google </a:t>
            </a:r>
            <a:r>
              <a:rPr lang="it-IT" sz="2800" dirty="0" err="1"/>
              <a:t>Docs</a:t>
            </a:r>
            <a:r>
              <a:rPr lang="it-IT" sz="2800" dirty="0"/>
              <a:t> e Google </a:t>
            </a:r>
            <a:r>
              <a:rPr lang="it-IT" sz="2800" dirty="0" err="1"/>
              <a:t>Maps</a:t>
            </a:r>
            <a:endParaRPr lang="it-IT" sz="2800" dirty="0"/>
          </a:p>
          <a:p>
            <a:pPr algn="just"/>
            <a:endParaRPr lang="it-IT" sz="2800" dirty="0"/>
          </a:p>
          <a:p>
            <a:pPr algn="just"/>
            <a:r>
              <a:rPr lang="it-IT" sz="2800" dirty="0"/>
              <a:t>Per tali servizi si può pagare un diritto (in termini di  licenza o canone di affitto) per l’utilizzo di un’applicazione messa a disposizione dal provider.</a:t>
            </a:r>
          </a:p>
          <a:p>
            <a:pPr algn="just"/>
            <a:endParaRPr lang="it-IT" sz="2800" b="1" dirty="0">
              <a:cs typeface="Times New Roman" panose="02020603050405020304" pitchFamily="18" charset="0"/>
            </a:endParaRPr>
          </a:p>
          <a:p>
            <a:pPr algn="just"/>
            <a:endParaRPr lang="it-IT" sz="2800" b="1" dirty="0">
              <a:cs typeface="Times New Roman" panose="02020603050405020304" pitchFamily="18" charset="0"/>
            </a:endParaRPr>
          </a:p>
          <a:p>
            <a:pPr algn="just"/>
            <a:endParaRPr lang="it-IT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2986"/>
            <a:ext cx="8496944" cy="671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791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8911BBC-D67D-67F1-74C6-445C143F2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228600"/>
            <a:ext cx="64643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150651"/>
            <a:ext cx="9003323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cs typeface="Times New Roman" panose="02020603050405020304" pitchFamily="18" charset="0"/>
              </a:rPr>
              <a:t>Vantaggi</a:t>
            </a:r>
          </a:p>
          <a:p>
            <a:pPr marL="457200" indent="-457200" algn="just">
              <a:buFontTx/>
              <a:buChar char="-"/>
            </a:pPr>
            <a:endParaRPr lang="it-IT" sz="2400" dirty="0"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800"/>
              </a:spcBef>
              <a:buFontTx/>
              <a:buChar char="-"/>
            </a:pPr>
            <a:r>
              <a:rPr lang="it-IT" sz="2400" dirty="0">
                <a:cs typeface="Times New Roman" panose="02020603050405020304" pitchFamily="18" charset="0"/>
              </a:rPr>
              <a:t>Non si devono effettuare upgrade del software in caso di aggiunta di nuove funzioni o se dovessero essere eliminati dei problemi</a:t>
            </a:r>
          </a:p>
          <a:p>
            <a:pPr marL="457200" indent="-457200" algn="just">
              <a:spcBef>
                <a:spcPts val="3000"/>
              </a:spcBef>
              <a:buFontTx/>
              <a:buChar char="-"/>
            </a:pPr>
            <a:r>
              <a:rPr lang="it-IT" sz="2400" dirty="0">
                <a:cs typeface="Times New Roman" panose="02020603050405020304" pitchFamily="18" charset="0"/>
              </a:rPr>
              <a:t>È possibile accedere ai propri documenti e condividerli da qualunque computer connesso alla rete</a:t>
            </a:r>
          </a:p>
          <a:p>
            <a:pPr marL="457200" indent="-457200" algn="just">
              <a:spcBef>
                <a:spcPts val="3000"/>
              </a:spcBef>
              <a:buFontTx/>
              <a:buChar char="-"/>
            </a:pPr>
            <a:r>
              <a:rPr lang="it-IT" sz="2400" dirty="0">
                <a:cs typeface="Times New Roman" panose="02020603050405020304" pitchFamily="18" charset="0"/>
              </a:rPr>
              <a:t>Possibilità di collaborazione tra team geograficamente distanti</a:t>
            </a:r>
          </a:p>
          <a:p>
            <a:pPr marL="457200" indent="-457200" algn="just">
              <a:spcBef>
                <a:spcPts val="3000"/>
              </a:spcBef>
              <a:buFontTx/>
              <a:buChar char="-"/>
            </a:pPr>
            <a:r>
              <a:rPr lang="it-IT" sz="2400" dirty="0">
                <a:cs typeface="Times New Roman" panose="02020603050405020304" pitchFamily="18" charset="0"/>
              </a:rPr>
              <a:t>In caso di crash del proprio computer, i documenti non vengono eventualmente persi perché sono comunque disponibili sul server.</a:t>
            </a:r>
          </a:p>
          <a:p>
            <a:pPr marL="457200" indent="-457200" algn="just">
              <a:spcBef>
                <a:spcPts val="3000"/>
              </a:spcBef>
              <a:buFontTx/>
              <a:buChar char="-"/>
            </a:pPr>
            <a:r>
              <a:rPr lang="it-IT" sz="2400" dirty="0">
                <a:cs typeface="Times New Roman" panose="02020603050405020304" pitchFamily="18" charset="0"/>
              </a:rPr>
              <a:t>Vengono ridotti o addirittura eliminati i costi fissi, le componenti hardware/software, i costi del personale per la gestione dei sistemi, ecc.</a:t>
            </a:r>
            <a:endParaRPr lang="it-IT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5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3528" y="260648"/>
            <a:ext cx="856895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cs typeface="Times New Roman" panose="02020603050405020304" pitchFamily="18" charset="0"/>
              </a:rPr>
              <a:t>Svantaggi</a:t>
            </a:r>
          </a:p>
          <a:p>
            <a:pPr algn="ctr"/>
            <a:endParaRPr lang="it-IT" sz="2800" b="1" dirty="0"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it-IT" sz="2800" dirty="0">
                <a:cs typeface="Times New Roman" panose="02020603050405020304" pitchFamily="18" charset="0"/>
              </a:rPr>
              <a:t>Si deve disporre di una connessione internet dotata di una banda adeguata</a:t>
            </a:r>
          </a:p>
          <a:p>
            <a:pPr marL="457200" indent="-457200" algn="just">
              <a:spcBef>
                <a:spcPts val="1800"/>
              </a:spcBef>
              <a:buFontTx/>
              <a:buChar char="-"/>
            </a:pPr>
            <a:r>
              <a:rPr lang="it-IT" sz="2800" dirty="0">
                <a:cs typeface="Times New Roman" panose="02020603050405020304" pitchFamily="18" charset="0"/>
              </a:rPr>
              <a:t>Dal momento che tutti i dati si trovano su un server remoto, non è possibile avere un controllo completo, anche se si può ovviare effettuando regolari copie di backup</a:t>
            </a:r>
          </a:p>
          <a:p>
            <a:pPr marL="457200" indent="-457200" algn="just">
              <a:spcBef>
                <a:spcPts val="1800"/>
              </a:spcBef>
              <a:buFontTx/>
              <a:buChar char="-"/>
            </a:pPr>
            <a:r>
              <a:rPr lang="it-IT" sz="2800" dirty="0">
                <a:cs typeface="Times New Roman" panose="02020603050405020304" pitchFamily="18" charset="0"/>
              </a:rPr>
              <a:t>I dati essendo visibili ed utilizzabili da terzi, possono venire utilizzati da soggetti che non agiscono sempre in buona fede</a:t>
            </a:r>
          </a:p>
          <a:p>
            <a:pPr marL="457200" indent="-457200" algn="just">
              <a:spcBef>
                <a:spcPts val="1800"/>
              </a:spcBef>
              <a:buFontTx/>
              <a:buChar char="-"/>
            </a:pPr>
            <a:r>
              <a:rPr lang="it-IT" sz="2800" dirty="0">
                <a:cs typeface="Times New Roman" panose="02020603050405020304" pitchFamily="18" charset="0"/>
              </a:rPr>
              <a:t>Difficoltà di migrazione dei dati in caso di un avvicendamento del gestore dei servizi </a:t>
            </a:r>
            <a:r>
              <a:rPr lang="it-IT" sz="2800" dirty="0" err="1">
                <a:cs typeface="Times New Roman" panose="02020603050405020304" pitchFamily="18" charset="0"/>
              </a:rPr>
              <a:t>cloud</a:t>
            </a:r>
            <a:endParaRPr lang="it-IT" sz="2800" dirty="0"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800"/>
              </a:spcBef>
              <a:buFontTx/>
              <a:buChar char="-"/>
            </a:pPr>
            <a:endParaRPr lang="it-IT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2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6DDCA6B-FA0F-F19D-86CC-8E320BEF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34" y="643466"/>
            <a:ext cx="671213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0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D402F-863D-ACBF-6523-E124A6305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ampadina su sfondo giallo con cavo e fasci di luce disegnati">
            <a:extLst>
              <a:ext uri="{FF2B5EF4-FFF2-40B4-BE49-F238E27FC236}">
                <a16:creationId xmlns:a16="http://schemas.microsoft.com/office/drawing/2014/main" id="{7DDD5F13-ABD7-BC6B-1263-D42D36EC7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29" r="7371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F3FEC24-A8AC-5489-B89E-A02FDB506315}"/>
              </a:ext>
            </a:extLst>
          </p:cNvPr>
          <p:cNvSpPr txBox="1"/>
          <p:nvPr/>
        </p:nvSpPr>
        <p:spPr>
          <a:xfrm>
            <a:off x="5008463" y="585327"/>
            <a:ext cx="3117384" cy="5833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b="1" dirty="0"/>
              <a:t>E lo </a:t>
            </a:r>
            <a:r>
              <a:rPr lang="en-US" b="1" dirty="0" err="1"/>
              <a:t>Xaas</a:t>
            </a:r>
            <a:r>
              <a:rPr lang="en-US" b="1" dirty="0"/>
              <a:t>?</a:t>
            </a: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XaaS</a:t>
            </a:r>
            <a:r>
              <a:rPr lang="en-US" b="0" i="0" dirty="0">
                <a:effectLst/>
              </a:rPr>
              <a:t>, Any/</a:t>
            </a:r>
            <a:r>
              <a:rPr lang="en-US" dirty="0"/>
              <a:t>Every</a:t>
            </a:r>
            <a:r>
              <a:rPr lang="en-US" b="0" i="0" dirty="0">
                <a:effectLst/>
              </a:rPr>
              <a:t>thing-as-a-service, è il modo di </a:t>
            </a:r>
            <a:r>
              <a:rPr lang="en-US" b="0" i="0" dirty="0" err="1">
                <a:effectLst/>
              </a:rPr>
              <a:t>riassumere</a:t>
            </a:r>
            <a:r>
              <a:rPr lang="en-US" b="0" i="0" dirty="0">
                <a:effectLst/>
              </a:rPr>
              <a:t> ed </a:t>
            </a:r>
            <a:r>
              <a:rPr lang="en-US" b="0" i="0" dirty="0" err="1">
                <a:effectLst/>
              </a:rPr>
              <a:t>integrare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pesantemente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precedenti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modelli</a:t>
            </a:r>
            <a:r>
              <a:rPr lang="en-US" b="0" i="0" dirty="0">
                <a:effectLst/>
              </a:rPr>
              <a:t> in </a:t>
            </a:r>
            <a:r>
              <a:rPr lang="en-US" b="0" i="0" dirty="0" err="1">
                <a:effectLst/>
              </a:rPr>
              <a:t>una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logica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che</a:t>
            </a:r>
            <a:r>
              <a:rPr lang="en-US" b="0" i="0" dirty="0">
                <a:effectLst/>
              </a:rPr>
              <a:t> li </a:t>
            </a:r>
            <a:r>
              <a:rPr lang="en-US" b="0" i="0" dirty="0" err="1">
                <a:effectLst/>
              </a:rPr>
              <a:t>supera</a:t>
            </a:r>
            <a:r>
              <a:rPr lang="en-US" b="0" i="0" dirty="0">
                <a:effectLst/>
              </a:rPr>
              <a:t> tutti </a:t>
            </a:r>
            <a:r>
              <a:rPr lang="en-US" b="0" i="0" dirty="0" err="1">
                <a:effectLst/>
              </a:rPr>
              <a:t>integrando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pesantemente</a:t>
            </a:r>
            <a:r>
              <a:rPr lang="en-US" b="0" i="0" dirty="0">
                <a:effectLst/>
              </a:rPr>
              <a:t> web, </a:t>
            </a:r>
            <a:r>
              <a:rPr lang="en-US" b="0" i="0" dirty="0" err="1">
                <a:effectLst/>
              </a:rPr>
              <a:t>telefonia</a:t>
            </a:r>
            <a:r>
              <a:rPr lang="en-US" b="0" i="0" dirty="0">
                <a:effectLst/>
              </a:rPr>
              <a:t> e </a:t>
            </a:r>
            <a:r>
              <a:rPr lang="en-US" b="0" i="0" dirty="0" err="1">
                <a:effectLst/>
              </a:rPr>
              <a:t>servizi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differenti</a:t>
            </a:r>
            <a:r>
              <a:rPr lang="en-US" b="0" i="0" dirty="0">
                <a:effectLst/>
              </a:rPr>
              <a:t> per </a:t>
            </a:r>
            <a:r>
              <a:rPr lang="en-US" b="0" i="0" dirty="0" err="1">
                <a:effectLst/>
              </a:rPr>
              <a:t>garantire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una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trasversalità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dell’offerta</a:t>
            </a:r>
            <a:r>
              <a:rPr lang="en-US" b="0" i="0" dirty="0">
                <a:effectLst/>
              </a:rPr>
              <a:t> verso il </a:t>
            </a:r>
            <a:r>
              <a:rPr lang="en-US" b="0" i="0" dirty="0" err="1">
                <a:effectLst/>
              </a:rPr>
              <a:t>cliente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interno</a:t>
            </a:r>
            <a:r>
              <a:rPr lang="en-US" b="0" i="0" dirty="0">
                <a:effectLst/>
              </a:rPr>
              <a:t> o </a:t>
            </a:r>
            <a:r>
              <a:rPr lang="en-US" b="0" i="0" dirty="0" err="1">
                <a:effectLst/>
              </a:rPr>
              <a:t>esterno</a:t>
            </a:r>
            <a:r>
              <a:rPr lang="en-US" b="0" i="0" dirty="0">
                <a:effectLst/>
              </a:rPr>
              <a:t>, machine learning e big data. </a:t>
            </a:r>
            <a:endParaRPr lang="en-US" dirty="0"/>
          </a:p>
          <a:p>
            <a:pPr indent="-228600" defTabSz="9144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Es. mi </a:t>
            </a:r>
            <a:r>
              <a:rPr lang="en-US" b="0" i="0" dirty="0" err="1">
                <a:effectLst/>
              </a:rPr>
              <a:t>collego</a:t>
            </a:r>
            <a:r>
              <a:rPr lang="en-US" b="0" i="0" dirty="0">
                <a:effectLst/>
              </a:rPr>
              <a:t> da </a:t>
            </a:r>
            <a:r>
              <a:rPr lang="en-US" b="0" i="0" dirty="0" err="1">
                <a:effectLst/>
              </a:rPr>
              <a:t>cliente</a:t>
            </a:r>
            <a:r>
              <a:rPr lang="en-US" b="0" i="0" dirty="0">
                <a:effectLst/>
              </a:rPr>
              <a:t> ad amazon per </a:t>
            </a:r>
            <a:r>
              <a:rPr lang="en-US" b="0" i="0" dirty="0" err="1">
                <a:effectLst/>
              </a:rPr>
              <a:t>acquistare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una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lampadina</a:t>
            </a:r>
            <a:r>
              <a:rPr lang="en-US" b="0" i="0" dirty="0">
                <a:effectLst/>
              </a:rPr>
              <a:t>? Si </a:t>
            </a:r>
            <a:r>
              <a:rPr lang="en-US" b="0" i="0" dirty="0" err="1">
                <a:effectLst/>
              </a:rPr>
              <a:t>attiva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tutto</a:t>
            </a:r>
            <a:r>
              <a:rPr lang="en-US" b="0" i="0" dirty="0">
                <a:effectLst/>
              </a:rPr>
              <a:t> un </a:t>
            </a:r>
            <a:r>
              <a:rPr lang="en-US" b="0" i="0" dirty="0" err="1">
                <a:effectLst/>
              </a:rPr>
              <a:t>processo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che</a:t>
            </a:r>
            <a:r>
              <a:rPr lang="en-US" b="0" i="0" dirty="0">
                <a:effectLst/>
              </a:rPr>
              <a:t> mi </a:t>
            </a:r>
            <a:r>
              <a:rPr lang="en-US" b="0" i="0" dirty="0" err="1">
                <a:effectLst/>
              </a:rPr>
              <a:t>guida</a:t>
            </a:r>
            <a:r>
              <a:rPr lang="en-US" b="0" i="0" dirty="0">
                <a:effectLst/>
              </a:rPr>
              <a:t> e </a:t>
            </a:r>
            <a:r>
              <a:rPr lang="en-US" b="0" i="0" dirty="0" err="1">
                <a:effectLst/>
              </a:rPr>
              <a:t>aiuta</a:t>
            </a:r>
            <a:r>
              <a:rPr lang="en-US" b="0" i="0" dirty="0">
                <a:effectLst/>
              </a:rPr>
              <a:t> a </a:t>
            </a:r>
            <a:r>
              <a:rPr lang="en-US" b="0" i="0" dirty="0" err="1">
                <a:effectLst/>
              </a:rPr>
              <a:t>realizzare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l’impianto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elettrico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della</a:t>
            </a:r>
            <a:r>
              <a:rPr lang="en-US" b="0" i="0" dirty="0">
                <a:effectLst/>
              </a:rPr>
              <a:t> casa </a:t>
            </a:r>
            <a:r>
              <a:rPr lang="en-US" b="0" i="0" dirty="0" err="1">
                <a:effectLst/>
              </a:rPr>
              <a:t>coinvolgendo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attraverso</a:t>
            </a:r>
            <a:r>
              <a:rPr lang="en-US" b="0" i="0" dirty="0">
                <a:effectLst/>
              </a:rPr>
              <a:t> CRM e ERP, la </a:t>
            </a:r>
            <a:r>
              <a:rPr lang="en-US" b="0" i="0" dirty="0" err="1">
                <a:effectLst/>
              </a:rPr>
              <a:t>gestione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degli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acquisti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della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vendita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dell’assistenza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su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tutto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l’intero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processo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reso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automatizzato</a:t>
            </a:r>
            <a:r>
              <a:rPr lang="en-US" b="0" i="0" dirty="0">
                <a:effectLst/>
              </a:rPr>
              <a:t> e </a:t>
            </a:r>
            <a:r>
              <a:rPr lang="en-US" b="0" i="0" dirty="0" err="1">
                <a:effectLst/>
              </a:rPr>
              <a:t>sincronizzato</a:t>
            </a:r>
            <a:r>
              <a:rPr lang="en-US" b="0" i="0" dirty="0">
                <a:effectLst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3915AF-A5DE-8C82-9509-05F774DE2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510" y="223206"/>
            <a:ext cx="6062399" cy="63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5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BDF9BA-CFEB-E198-8604-105694BA25DB}"/>
              </a:ext>
            </a:extLst>
          </p:cNvPr>
          <p:cNvSpPr txBox="1"/>
          <p:nvPr/>
        </p:nvSpPr>
        <p:spPr>
          <a:xfrm>
            <a:off x="292608" y="5934670"/>
            <a:ext cx="8851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CONTINUA SU: https://www.alfredocentinaro.it/lezioni/esami-di-stato/soluzione-esame-di-stato-ii-prova-istituti-tecnici-informatica-parte-sistemi-e-reti-20-settembre-2019-sessione-straordinaria/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770FB1-FFA1-6C8E-1BD1-3B6C15CF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4638"/>
            <a:ext cx="7223760" cy="55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2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9616A-5D9B-4174-BAEA-D3442CC1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Cloud Computing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53E1E8-F77D-4D97-A24F-06663EEE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cs typeface="Times New Roman" panose="02020603050405020304" pitchFamily="18" charset="0"/>
              </a:rPr>
              <a:t>Offre soluzioni innovative per gestire molteplici attività con efficienza e flessibilità.</a:t>
            </a:r>
          </a:p>
          <a:p>
            <a:endParaRPr lang="it-IT" dirty="0">
              <a:cs typeface="Times New Roman" panose="02020603050405020304" pitchFamily="18" charset="0"/>
            </a:endParaRPr>
          </a:p>
          <a:p>
            <a:r>
              <a:rPr lang="it-IT" dirty="0">
                <a:cs typeface="Times New Roman" panose="02020603050405020304" pitchFamily="18" charset="0"/>
              </a:rPr>
              <a:t>Insieme di risorse hardware e software che favoriscono l’utilizzo e l’erogazione di software oltre alla possibilità di conservare e di elaborare grandi quantità di informazioni via Internet. </a:t>
            </a:r>
          </a:p>
          <a:p>
            <a:endParaRPr lang="it-IT" dirty="0">
              <a:cs typeface="Times New Roman" panose="02020603050405020304" pitchFamily="18" charset="0"/>
            </a:endParaRPr>
          </a:p>
          <a:p>
            <a:r>
              <a:rPr lang="it-IT" dirty="0">
                <a:cs typeface="Times New Roman" panose="02020603050405020304" pitchFamily="18" charset="0"/>
              </a:rPr>
              <a:t>Tale modello di servizi online è reso possibile da una condivisione massiccia di risorse ICT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765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8DB9683-8E2C-BEA9-25BF-BA04982CB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827" y="643466"/>
            <a:ext cx="79303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0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3964368-5C15-0943-A6AE-949B28FDE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39" y="643466"/>
            <a:ext cx="725872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2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0"/>
            <a:ext cx="4427984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>
              <a:cs typeface="Times New Roman" panose="02020603050405020304" pitchFamily="18" charset="0"/>
            </a:endParaRPr>
          </a:p>
          <a:p>
            <a:pPr algn="just"/>
            <a:r>
              <a:rPr lang="it-IT" sz="2800" dirty="0">
                <a:cs typeface="Times New Roman" panose="02020603050405020304" pitchFamily="18" charset="0"/>
              </a:rPr>
              <a:t>Generalmente si distinguono tre livelli di servizi di Cloud Computing in base ad un livello crescente di complessità:</a:t>
            </a:r>
          </a:p>
          <a:p>
            <a:pPr algn="just"/>
            <a:endParaRPr lang="it-IT" sz="2800" dirty="0">
              <a:cs typeface="Times New Roman" panose="02020603050405020304" pitchFamily="18" charset="0"/>
            </a:endParaRP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it-IT" sz="2800" dirty="0" err="1">
                <a:cs typeface="Times New Roman" panose="02020603050405020304" pitchFamily="18" charset="0"/>
              </a:rPr>
              <a:t>Infrastructure</a:t>
            </a:r>
            <a:r>
              <a:rPr lang="it-IT" sz="2800" dirty="0"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cs typeface="Times New Roman" panose="02020603050405020304" pitchFamily="18" charset="0"/>
              </a:rPr>
              <a:t>as</a:t>
            </a:r>
            <a:r>
              <a:rPr lang="it-IT" sz="2800" dirty="0">
                <a:cs typeface="Times New Roman" panose="02020603050405020304" pitchFamily="18" charset="0"/>
              </a:rPr>
              <a:t> a Service (</a:t>
            </a:r>
            <a:r>
              <a:rPr lang="it-IT" sz="2800" b="1" i="1" dirty="0" err="1">
                <a:cs typeface="Times New Roman" panose="02020603050405020304" pitchFamily="18" charset="0"/>
              </a:rPr>
              <a:t>IaaS</a:t>
            </a:r>
            <a:r>
              <a:rPr lang="it-IT" sz="2800" dirty="0">
                <a:cs typeface="Times New Roman" panose="02020603050405020304" pitchFamily="18" charset="0"/>
              </a:rPr>
              <a:t>) </a:t>
            </a:r>
          </a:p>
          <a:p>
            <a:pPr marL="457200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cs typeface="Times New Roman" panose="02020603050405020304" pitchFamily="18" charset="0"/>
              </a:rPr>
              <a:t>Platform </a:t>
            </a:r>
            <a:r>
              <a:rPr lang="it-IT" sz="2800" dirty="0" err="1">
                <a:cs typeface="Times New Roman" panose="02020603050405020304" pitchFamily="18" charset="0"/>
              </a:rPr>
              <a:t>as</a:t>
            </a:r>
            <a:r>
              <a:rPr lang="it-IT" sz="2800" dirty="0">
                <a:cs typeface="Times New Roman" panose="02020603050405020304" pitchFamily="18" charset="0"/>
              </a:rPr>
              <a:t> a Service (</a:t>
            </a:r>
            <a:r>
              <a:rPr lang="it-IT" sz="2800" b="1" i="1" dirty="0" err="1">
                <a:cs typeface="Times New Roman" panose="02020603050405020304" pitchFamily="18" charset="0"/>
              </a:rPr>
              <a:t>PaaS</a:t>
            </a:r>
            <a:r>
              <a:rPr lang="it-IT" sz="2800" dirty="0"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cs typeface="Times New Roman" panose="02020603050405020304" pitchFamily="18" charset="0"/>
              </a:rPr>
              <a:t>Software </a:t>
            </a:r>
            <a:r>
              <a:rPr lang="it-IT" sz="2800" dirty="0" err="1">
                <a:cs typeface="Times New Roman" panose="02020603050405020304" pitchFamily="18" charset="0"/>
              </a:rPr>
              <a:t>as</a:t>
            </a:r>
            <a:r>
              <a:rPr lang="it-IT" sz="2800" dirty="0">
                <a:cs typeface="Times New Roman" panose="02020603050405020304" pitchFamily="18" charset="0"/>
              </a:rPr>
              <a:t> a Service (</a:t>
            </a:r>
            <a:r>
              <a:rPr lang="it-IT" sz="2800" b="1" i="1" dirty="0" err="1">
                <a:cs typeface="Times New Roman" panose="02020603050405020304" pitchFamily="18" charset="0"/>
              </a:rPr>
              <a:t>SaaS</a:t>
            </a:r>
            <a:r>
              <a:rPr lang="it-IT" sz="2800" dirty="0">
                <a:cs typeface="Times New Roman" panose="02020603050405020304" pitchFamily="18" charset="0"/>
              </a:rPr>
              <a:t>)</a:t>
            </a:r>
            <a:br>
              <a:rPr lang="it-IT" dirty="0"/>
            </a:br>
            <a:endParaRPr lang="it-IT" dirty="0"/>
          </a:p>
        </p:txBody>
      </p:sp>
      <p:pic>
        <p:nvPicPr>
          <p:cNvPr id="12290" name="Picture 2" descr="Risultati immagini per cloud computing immagini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1975" y="0"/>
            <a:ext cx="4772025" cy="3743325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3774396" y="6211669"/>
            <a:ext cx="536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Approfondimento:</a:t>
            </a:r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aws.amazon.com</a:t>
            </a:r>
            <a:r>
              <a:rPr lang="it-IT" dirty="0"/>
              <a:t>/</a:t>
            </a:r>
            <a:r>
              <a:rPr lang="it-IT" dirty="0" err="1"/>
              <a:t>it</a:t>
            </a:r>
            <a:r>
              <a:rPr lang="it-IT" dirty="0"/>
              <a:t>/</a:t>
            </a:r>
            <a:r>
              <a:rPr lang="it-IT" dirty="0" err="1"/>
              <a:t>types</a:t>
            </a:r>
            <a:r>
              <a:rPr lang="it-IT" dirty="0"/>
              <a:t>-of-</a:t>
            </a:r>
            <a:r>
              <a:rPr lang="it-IT" dirty="0" err="1"/>
              <a:t>cloud</a:t>
            </a:r>
            <a:r>
              <a:rPr lang="it-IT" dirty="0"/>
              <a:t>-</a:t>
            </a:r>
            <a:r>
              <a:rPr lang="it-IT" dirty="0" err="1"/>
              <a:t>computing</a:t>
            </a:r>
            <a:r>
              <a:rPr lang="it-IT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3945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3528" y="188640"/>
            <a:ext cx="8640960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>
                <a:cs typeface="Times New Roman" panose="02020603050405020304" pitchFamily="18" charset="0"/>
              </a:rPr>
              <a:t>IaaS</a:t>
            </a:r>
            <a:r>
              <a:rPr lang="it-IT" sz="2800" b="1" dirty="0">
                <a:cs typeface="Times New Roman" panose="02020603050405020304" pitchFamily="18" charset="0"/>
              </a:rPr>
              <a:t>: oltre al software sono fornite via rete anche risorse </a:t>
            </a:r>
            <a:r>
              <a:rPr lang="it-IT" sz="2800" b="1" dirty="0" err="1">
                <a:cs typeface="Times New Roman" panose="02020603050405020304" pitchFamily="18" charset="0"/>
              </a:rPr>
              <a:t>hw</a:t>
            </a:r>
            <a:r>
              <a:rPr lang="it-IT" sz="2800" b="1" dirty="0">
                <a:cs typeface="Times New Roman" panose="02020603050405020304" pitchFamily="18" charset="0"/>
              </a:rPr>
              <a:t> utilizzabili all’occorrenza</a:t>
            </a:r>
          </a:p>
          <a:p>
            <a:pPr algn="ctr"/>
            <a:endParaRPr lang="it-IT" sz="2800" b="1" dirty="0">
              <a:cs typeface="Times New Roman" panose="02020603050405020304" pitchFamily="18" charset="0"/>
            </a:endParaRPr>
          </a:p>
          <a:p>
            <a:pPr algn="just"/>
            <a:r>
              <a:rPr lang="it-IT" sz="2800" dirty="0">
                <a:cs typeface="Times New Roman" panose="02020603050405020304" pitchFamily="18" charset="0"/>
              </a:rPr>
              <a:t>Consiste nell’utilizzare una infrastruttura flessibile messa a disposizione dal provider per eseguire la propria applicazione, a fronte di un costo commisurato al consumo. </a:t>
            </a:r>
          </a:p>
          <a:p>
            <a:pPr algn="just"/>
            <a:endParaRPr lang="it-IT" sz="2800" dirty="0">
              <a:cs typeface="Times New Roman" panose="02020603050405020304" pitchFamily="18" charset="0"/>
            </a:endParaRPr>
          </a:p>
          <a:p>
            <a:pPr algn="just"/>
            <a:r>
              <a:rPr lang="it-IT" sz="2800" dirty="0">
                <a:cs typeface="Times New Roman" panose="02020603050405020304" pitchFamily="18" charset="0"/>
              </a:rPr>
              <a:t>L’utente deve occuparsi della gestione del sistema operativo, dell'eventuale </a:t>
            </a:r>
            <a:r>
              <a:rPr lang="it-IT" sz="2800" dirty="0" err="1">
                <a:cs typeface="Times New Roman" panose="02020603050405020304" pitchFamily="18" charset="0"/>
              </a:rPr>
              <a:t>middleware</a:t>
            </a:r>
            <a:r>
              <a:rPr lang="it-IT" sz="2800" dirty="0">
                <a:cs typeface="Times New Roman" panose="02020603050405020304" pitchFamily="18" charset="0"/>
              </a:rPr>
              <a:t>, della parte di </a:t>
            </a:r>
            <a:r>
              <a:rPr lang="it-IT" sz="2800" dirty="0" err="1">
                <a:cs typeface="Times New Roman" panose="02020603050405020304" pitchFamily="18" charset="0"/>
              </a:rPr>
              <a:t>runtime</a:t>
            </a:r>
            <a:r>
              <a:rPr lang="it-IT" sz="2800" dirty="0">
                <a:cs typeface="Times New Roman" panose="02020603050405020304" pitchFamily="18" charset="0"/>
              </a:rPr>
              <a:t> e dell’applicazione stessa. </a:t>
            </a:r>
          </a:p>
          <a:p>
            <a:pPr algn="ctr"/>
            <a:endParaRPr lang="it-IT" sz="2800" dirty="0">
              <a:cs typeface="Times New Roman" panose="02020603050405020304" pitchFamily="18" charset="0"/>
            </a:endParaRPr>
          </a:p>
          <a:p>
            <a:pPr algn="ctr"/>
            <a:r>
              <a:rPr lang="it-IT" sz="2800" dirty="0">
                <a:cs typeface="Times New Roman" panose="02020603050405020304" pitchFamily="18" charset="0"/>
              </a:rPr>
              <a:t>Tra i fornitori di questa tipologia di servizi, il più popolare attualmente è Amazon.</a:t>
            </a:r>
            <a:br>
              <a:rPr lang="it-IT" sz="2800" dirty="0"/>
            </a:br>
            <a:endParaRPr lang="it-IT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1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6358099-2045-6645-B609-36126992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934"/>
            <a:ext cx="9144000" cy="488864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B28E324-2C01-B340-8E4F-D203E5F0BED8}"/>
              </a:ext>
            </a:extLst>
          </p:cNvPr>
          <p:cNvSpPr/>
          <p:nvPr/>
        </p:nvSpPr>
        <p:spPr>
          <a:xfrm>
            <a:off x="5972491" y="6208251"/>
            <a:ext cx="317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</a:t>
            </a:r>
            <a:r>
              <a:rPr lang="it-IT" dirty="0" err="1"/>
              <a:t>youtu.be</a:t>
            </a:r>
            <a:r>
              <a:rPr lang="it-IT" dirty="0"/>
              <a:t>/7x01-kXMB9Q</a:t>
            </a:r>
          </a:p>
        </p:txBody>
      </p:sp>
      <p:pic>
        <p:nvPicPr>
          <p:cNvPr id="1026" name="Picture 2" descr="GOJO Digital">
            <a:extLst>
              <a:ext uri="{FF2B5EF4-FFF2-40B4-BE49-F238E27FC236}">
                <a16:creationId xmlns:a16="http://schemas.microsoft.com/office/drawing/2014/main" id="{C605138A-51A4-3441-892E-9D634A29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90" y="-250024"/>
            <a:ext cx="1965872" cy="196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635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727</Words>
  <Application>Microsoft Office PowerPoint</Application>
  <PresentationFormat>Presentazione su schermo (4:3)</PresentationFormat>
  <Paragraphs>64</Paragraphs>
  <Slides>17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Tema di Office</vt:lpstr>
      <vt:lpstr>Approfondimento:   Quesito 3 alla traccia di maturità 2019- sessione straordinaria</vt:lpstr>
      <vt:lpstr>Presentazione standard di PowerPoint</vt:lpstr>
      <vt:lpstr>Presentazione standard di PowerPoint</vt:lpstr>
      <vt:lpstr>Cloud Computing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processo produttivo</dc:title>
  <dc:creator>erica perseghin</dc:creator>
  <cp:lastModifiedBy>Mazzucato Nicolo'</cp:lastModifiedBy>
  <cp:revision>185</cp:revision>
  <dcterms:created xsi:type="dcterms:W3CDTF">2018-09-30T21:07:27Z</dcterms:created>
  <dcterms:modified xsi:type="dcterms:W3CDTF">2024-03-10T15:27:33Z</dcterms:modified>
</cp:coreProperties>
</file>