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43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hdphoto" Target="../media/hdphoto3.wdp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4">
                <a:lumMod val="20000"/>
                <a:lumOff val="80000"/>
              </a:schemeClr>
            </a:gs>
            <a:gs pos="9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4EA5DE83-C1D6-4F27-ABE8-BD5F93CFDE86}"/>
              </a:ext>
            </a:extLst>
          </p:cNvPr>
          <p:cNvSpPr/>
          <p:nvPr/>
        </p:nvSpPr>
        <p:spPr>
          <a:xfrm>
            <a:off x="861063" y="23802196"/>
            <a:ext cx="15881521" cy="7952041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229F8-9968-4886-A900-959948C741AD}"/>
              </a:ext>
            </a:extLst>
          </p:cNvPr>
          <p:cNvSpPr txBox="1"/>
          <p:nvPr/>
        </p:nvSpPr>
        <p:spPr>
          <a:xfrm>
            <a:off x="9216995" y="1029055"/>
            <a:ext cx="23501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Lucida Sans" panose="020B0602030504020204" pitchFamily="34" charset="0"/>
              </a:rPr>
              <a:t>Route_Dynamics</a:t>
            </a:r>
            <a:r>
              <a:rPr lang="en-US" sz="8800" dirty="0">
                <a:latin typeface="Lucida Sans" panose="020B0602030504020204" pitchFamily="34" charset="0"/>
              </a:rPr>
              <a:t>: An open-source package for visualizing and ranking transit 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7AA90-5CC2-41F7-8188-6BDA906F406F}"/>
              </a:ext>
            </a:extLst>
          </p:cNvPr>
          <p:cNvSpPr txBox="1"/>
          <p:nvPr/>
        </p:nvSpPr>
        <p:spPr>
          <a:xfrm>
            <a:off x="11089134" y="3964930"/>
            <a:ext cx="2275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Lucida Sans" panose="020B0602030504020204" pitchFamily="34" charset="0"/>
              </a:rPr>
              <a:t>Atinuke</a:t>
            </a:r>
            <a:r>
              <a:rPr lang="en-US" sz="5400" dirty="0">
                <a:latin typeface="Lucida Sans" panose="020B0602030504020204" pitchFamily="34" charset="0"/>
              </a:rPr>
              <a:t> Ademola-Idowu, Erica E. Eggleton, Yohan Min, </a:t>
            </a:r>
            <a:r>
              <a:rPr lang="en-US" sz="5400" dirty="0" err="1">
                <a:latin typeface="Lucida Sans" panose="020B0602030504020204" pitchFamily="34" charset="0"/>
              </a:rPr>
              <a:t>Kaiming</a:t>
            </a:r>
            <a:r>
              <a:rPr lang="en-US" sz="5400" dirty="0">
                <a:latin typeface="Lucida Sans" panose="020B0602030504020204" pitchFamily="34" charset="0"/>
              </a:rPr>
              <a:t> Tao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E7326DD3-1775-4287-98C6-4CADFEE88847}"/>
              </a:ext>
            </a:extLst>
          </p:cNvPr>
          <p:cNvSpPr/>
          <p:nvPr/>
        </p:nvSpPr>
        <p:spPr>
          <a:xfrm>
            <a:off x="805882" y="5783090"/>
            <a:ext cx="15840029" cy="489596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14795-9FAE-4F4A-8570-E21A58300CE4}"/>
              </a:ext>
            </a:extLst>
          </p:cNvPr>
          <p:cNvSpPr txBox="1"/>
          <p:nvPr/>
        </p:nvSpPr>
        <p:spPr>
          <a:xfrm>
            <a:off x="2187604" y="526365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Purpose</a:t>
            </a:r>
            <a:endParaRPr lang="en-US" sz="4400" dirty="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672FF68-D51D-40C4-84DC-7AAC132B3F53}"/>
              </a:ext>
            </a:extLst>
          </p:cNvPr>
          <p:cNvSpPr/>
          <p:nvPr/>
        </p:nvSpPr>
        <p:spPr>
          <a:xfrm>
            <a:off x="764390" y="11768376"/>
            <a:ext cx="15881521" cy="1109808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EFE26-935F-4888-A5A4-EB44A1CDC190}"/>
              </a:ext>
            </a:extLst>
          </p:cNvPr>
          <p:cNvSpPr txBox="1"/>
          <p:nvPr/>
        </p:nvSpPr>
        <p:spPr>
          <a:xfrm>
            <a:off x="2380276" y="11252125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Work Flow / Packages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83A20556-134D-41D9-87EE-CE9E90E6B535}"/>
              </a:ext>
            </a:extLst>
          </p:cNvPr>
          <p:cNvSpPr/>
          <p:nvPr/>
        </p:nvSpPr>
        <p:spPr>
          <a:xfrm>
            <a:off x="16983437" y="5775405"/>
            <a:ext cx="26376648" cy="2027396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D597C-E201-4AB7-9861-64DD0F1DE017}"/>
              </a:ext>
            </a:extLst>
          </p:cNvPr>
          <p:cNvSpPr txBox="1"/>
          <p:nvPr/>
        </p:nvSpPr>
        <p:spPr>
          <a:xfrm>
            <a:off x="23859459" y="5327348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BBCDCECD-E2E1-4632-84FE-A6CFD77DFDA2}"/>
              </a:ext>
            </a:extLst>
          </p:cNvPr>
          <p:cNvSpPr/>
          <p:nvPr/>
        </p:nvSpPr>
        <p:spPr>
          <a:xfrm>
            <a:off x="17004081" y="27028819"/>
            <a:ext cx="26356004" cy="472541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035F-05C0-4592-8D75-FC847E077E1B}"/>
              </a:ext>
            </a:extLst>
          </p:cNvPr>
          <p:cNvSpPr txBox="1"/>
          <p:nvPr/>
        </p:nvSpPr>
        <p:spPr>
          <a:xfrm>
            <a:off x="23781283" y="2643717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Future </a:t>
            </a:r>
            <a:r>
              <a:rPr lang="en-US" sz="4400" dirty="0"/>
              <a:t>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FEA3-C56D-4EEE-A8AA-147E0D76A315}"/>
              </a:ext>
            </a:extLst>
          </p:cNvPr>
          <p:cNvSpPr txBox="1"/>
          <p:nvPr/>
        </p:nvSpPr>
        <p:spPr>
          <a:xfrm>
            <a:off x="2304350" y="23288461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Input Data Types and Cleaning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65451AA-141E-45CB-A51B-ACBE4A032C2C}"/>
              </a:ext>
            </a:extLst>
          </p:cNvPr>
          <p:cNvSpPr/>
          <p:nvPr/>
        </p:nvSpPr>
        <p:spPr>
          <a:xfrm flipH="1">
            <a:off x="10778164" y="7213048"/>
            <a:ext cx="5764788" cy="3334423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C9B9D5-2C4B-4009-B9D9-0D9328B3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9" b="89941" l="4252" r="90000">
                        <a14:foregroundMark x1="57165" y1="69527" x2="57165" y2="69527"/>
                        <a14:foregroundMark x1="60079" y1="74704" x2="60079" y2="74704"/>
                        <a14:foregroundMark x1="47008" y1="68047" x2="47008" y2="68047"/>
                        <a14:foregroundMark x1="69528" y1="60355" x2="69528" y2="60355"/>
                        <a14:foregroundMark x1="63307" y1="36095" x2="63307" y2="36095"/>
                        <a14:foregroundMark x1="61732" y1="16716" x2="61732" y2="16716"/>
                        <a14:foregroundMark x1="53780" y1="12426" x2="57638" y2="43491"/>
                        <a14:foregroundMark x1="57638" y1="43491" x2="55512" y2="64941"/>
                        <a14:foregroundMark x1="55512" y1="64941" x2="51811" y2="78846"/>
                        <a14:foregroundMark x1="51811" y1="78846" x2="51339" y2="74260"/>
                        <a14:foregroundMark x1="77953" y1="74112" x2="59370" y2="72633"/>
                        <a14:foregroundMark x1="59370" y1="72633" x2="51890" y2="67751"/>
                        <a14:foregroundMark x1="51890" y1="67751" x2="46299" y2="67456"/>
                        <a14:foregroundMark x1="43543" y1="12722" x2="34961" y2="8876"/>
                        <a14:foregroundMark x1="34961" y1="8876" x2="26142" y2="10799"/>
                        <a14:foregroundMark x1="26142" y1="10799" x2="19134" y2="17604"/>
                        <a14:foregroundMark x1="19134" y1="17604" x2="27795" y2="26923"/>
                        <a14:foregroundMark x1="27795" y1="26923" x2="38031" y2="23373"/>
                        <a14:foregroundMark x1="38031" y1="23373" x2="47402" y2="8728"/>
                        <a14:foregroundMark x1="47402" y1="8728" x2="40709" y2="12426"/>
                        <a14:foregroundMark x1="16614" y1="16568" x2="9055" y2="21154"/>
                        <a14:foregroundMark x1="9055" y1="21154" x2="2835" y2="31509"/>
                        <a14:foregroundMark x1="2835" y1="31509" x2="2362" y2="49260"/>
                        <a14:foregroundMark x1="2362" y1="49260" x2="4252" y2="64349"/>
                        <a14:foregroundMark x1="4252" y1="64349" x2="12283" y2="57840"/>
                        <a14:foregroundMark x1="12283" y1="57840" x2="18268" y2="25592"/>
                        <a14:foregroundMark x1="18268" y1="25592" x2="15669" y2="17308"/>
                        <a14:foregroundMark x1="38425" y1="7249" x2="64409" y2="7692"/>
                        <a14:foregroundMark x1="64409" y1="7692" x2="40315" y2="6509"/>
                        <a14:foregroundMark x1="47244" y1="64349" x2="47244" y2="65237"/>
                        <a14:foregroundMark x1="45354" y1="40237" x2="46063" y2="42456"/>
                        <a14:foregroundMark x1="75669" y1="33136" x2="73937" y2="48817"/>
                        <a14:foregroundMark x1="73937" y1="48817" x2="75669" y2="34024"/>
                        <a14:foregroundMark x1="75669" y1="34024" x2="74331" y2="32692"/>
                        <a14:foregroundMark x1="77244" y1="65828" x2="76614" y2="65089"/>
                        <a14:foregroundMark x1="79291" y1="64497" x2="76457" y2="69675"/>
                        <a14:foregroundMark x1="79685" y1="64201" x2="79764" y2="60059"/>
                        <a14:foregroundMark x1="74016" y1="31213" x2="66299" y2="24852"/>
                        <a14:foregroundMark x1="66299" y1="24852" x2="60709" y2="40976"/>
                        <a14:foregroundMark x1="60709" y1="40976" x2="64016" y2="55769"/>
                        <a14:foregroundMark x1="64016" y1="55769" x2="72126" y2="55917"/>
                        <a14:foregroundMark x1="72126" y1="55917" x2="74331" y2="40680"/>
                        <a14:foregroundMark x1="74331" y1="40680" x2="71496" y2="26923"/>
                        <a14:foregroundMark x1="71496" y1="26923" x2="69528" y2="26479"/>
                        <a14:foregroundMark x1="70236" y1="34615" x2="68819" y2="32249"/>
                        <a14:foregroundMark x1="33386" y1="73077" x2="33386" y2="73669"/>
                        <a14:foregroundMark x1="33150" y1="79290" x2="33622" y2="78698"/>
                        <a14:foregroundMark x1="33701" y1="75444" x2="33071" y2="74408"/>
                        <a14:foregroundMark x1="34331" y1="71746" x2="33780" y2="70414"/>
                        <a14:foregroundMark x1="34173" y1="82249" x2="29764" y2="68639"/>
                        <a14:foregroundMark x1="29764" y1="68639" x2="31654" y2="83728"/>
                        <a14:foregroundMark x1="31654" y1="83728" x2="33622" y2="80917"/>
                        <a14:foregroundMark x1="66299" y1="85207" x2="66220" y2="84911"/>
                        <a14:foregroundMark x1="71496" y1="84911" x2="70079" y2="83876"/>
                        <a14:foregroundMark x1="70709" y1="84320" x2="70157" y2="82988"/>
                        <a14:foregroundMark x1="73701" y1="82840" x2="65433" y2="85947"/>
                        <a14:foregroundMark x1="65433" y1="85947" x2="71371" y2="88608"/>
                        <a14:foregroundMark x1="72701" y1="86140" x2="72205" y2="84763"/>
                        <a14:backgroundMark x1="81969" y1="89497" x2="74299" y2="89081"/>
                        <a14:backgroundMark x1="74323" y1="89020" x2="81181" y2="88609"/>
                        <a14:backgroundMark x1="49291" y1="93343" x2="48976" y2="93047"/>
                        <a14:backgroundMark x1="47087" y1="92899" x2="44724" y2="91124"/>
                        <a14:backgroundMark x1="74803" y1="85207" x2="74658" y2="85309"/>
                        <a14:backgroundMark x1="72520" y1="93195" x2="73465" y2="92604"/>
                        <a14:backgroundMark x1="72441" y1="91864" x2="64409" y2="91124"/>
                        <a14:backgroundMark x1="64409" y1="91124" x2="59370" y2="93491"/>
                        <a14:backgroundMark x1="74567" y1="88018" x2="71654" y2="92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1000">
            <a:off x="11955444" y="7119656"/>
            <a:ext cx="4919666" cy="2618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EC798-2E03-4325-9D56-5338FAE0F4F7}"/>
              </a:ext>
            </a:extLst>
          </p:cNvPr>
          <p:cNvSpPr txBox="1"/>
          <p:nvPr/>
        </p:nvSpPr>
        <p:spPr>
          <a:xfrm>
            <a:off x="950891" y="6144404"/>
            <a:ext cx="10899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Driving up and down hills is a source of stress for batteries in electrified </a:t>
            </a:r>
            <a:r>
              <a:rPr lang="en-US" sz="3600" dirty="0" smtClean="0"/>
              <a:t>vehicles due to high charge/discharge rates.  </a:t>
            </a:r>
            <a:r>
              <a:rPr lang="en-US" sz="3600" dirty="0"/>
              <a:t>This software uses geographic information systems (GIS) data to determine the elevation profiles for King County Metro bus routes and ranks the difficulty based on road grade</a:t>
            </a:r>
            <a:r>
              <a:rPr lang="en-US" sz="3600" dirty="0" smtClean="0"/>
              <a:t>. This package can also be used as a component for a predictive battery degradation model.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E845-D26B-4121-91F2-70E6D0124C88}"/>
              </a:ext>
            </a:extLst>
          </p:cNvPr>
          <p:cNvSpPr txBox="1"/>
          <p:nvPr/>
        </p:nvSpPr>
        <p:spPr>
          <a:xfrm>
            <a:off x="17221549" y="27387916"/>
            <a:ext cx="1853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Add </a:t>
            </a:r>
            <a:r>
              <a:rPr lang="en-US" sz="3600" dirty="0"/>
              <a:t>more points (e.g. interpolation) for higher resolution along the route for a smoother elevation profile and more accurate ranking metric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Combine elevation surface and terrain models to account for bridges and overpasses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Create Python package for data cleaning to minimize the need for ArcMap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stress parameters (mass, velocity, acceleration, weather conditions) to get a better estimate of battery fatigue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29C65D-93CA-427B-A62B-6BCD1FEE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66" y="25450527"/>
            <a:ext cx="3128384" cy="5472541"/>
          </a:xfrm>
          <a:prstGeom prst="rect">
            <a:avLst/>
          </a:prstGeom>
        </p:spPr>
      </p:pic>
      <p:pic>
        <p:nvPicPr>
          <p:cNvPr id="1026" name="Picture 2" descr="1280px-King_County_Metro_logo.svg.png (1280Ã458)">
            <a:extLst>
              <a:ext uri="{FF2B5EF4-FFF2-40B4-BE49-F238E27FC236}">
                <a16:creationId xmlns:a16="http://schemas.microsoft.com/office/drawing/2014/main" id="{8BB45396-F1B8-439B-85F4-8F30A36B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6" y="24228524"/>
            <a:ext cx="3098908" cy="11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NR.png (254Ã254)">
            <a:extLst>
              <a:ext uri="{FF2B5EF4-FFF2-40B4-BE49-F238E27FC236}">
                <a16:creationId xmlns:a16="http://schemas.microsoft.com/office/drawing/2014/main" id="{F810BD77-A384-440A-886D-C8190215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181" y1="61417" x2="49213" y2="66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98" y="24079106"/>
            <a:ext cx="2171417" cy="21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27D633-136D-4852-B472-727ACEAB1CFC}"/>
              </a:ext>
            </a:extLst>
          </p:cNvPr>
          <p:cNvSpPr txBox="1"/>
          <p:nvPr/>
        </p:nvSpPr>
        <p:spPr>
          <a:xfrm>
            <a:off x="890088" y="31016319"/>
            <a:ext cx="574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 routes: Shapefile (.</a:t>
            </a:r>
            <a:r>
              <a:rPr lang="en-US" sz="3200" dirty="0" err="1"/>
              <a:t>shp</a:t>
            </a:r>
            <a:r>
              <a:rPr lang="en-US" sz="3200" dirty="0"/>
              <a:t>) [1]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6792B-7618-4549-8E7E-E829DE000D4F}"/>
              </a:ext>
            </a:extLst>
          </p:cNvPr>
          <p:cNvSpPr txBox="1"/>
          <p:nvPr/>
        </p:nvSpPr>
        <p:spPr>
          <a:xfrm>
            <a:off x="6634717" y="31016318"/>
            <a:ext cx="499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Elevation: Raster file (.</a:t>
            </a:r>
            <a:r>
              <a:rPr lang="en-US" sz="3200" dirty="0" err="1"/>
              <a:t>tif</a:t>
            </a:r>
            <a:r>
              <a:rPr lang="en-US" sz="3200" dirty="0"/>
              <a:t>) [2]</a:t>
            </a:r>
          </a:p>
        </p:txBody>
      </p:sp>
      <p:pic>
        <p:nvPicPr>
          <p:cNvPr id="1030" name="Picture 6" descr="https://user-images.githubusercontent.com/10944497/54259622-a2434400-4523-11e9-8e93-5421c42bc31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256" y="11365607"/>
            <a:ext cx="10784255" cy="44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100183" y="22480556"/>
                <a:ext cx="12422169" cy="350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Current ranking metrics included in software: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1=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𝑔𝑟𝑎𝑑𝑒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𝑟𝑜𝑢𝑡𝑒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2=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𝐸𝑙𝑒𝑣𝑎𝑡𝑖𝑜𝑛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𝑑𝑖𝑓𝑓𝑒𝑟𝑒𝑛𝑐𝑒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𝑝𝑜𝑖𝑛𝑡𝑠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𝑟𝑜𝑢𝑡𝑒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den>
                        </m:f>
                      </m:e>
                    </m:nary>
                  </m:oMath>
                </a14:m>
                <a:endParaRPr lang="en-US" sz="3200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3=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𝑈𝑝h𝑖𝑙𝑙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𝑔𝑟𝑎𝑑𝑒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𝑟𝑜𝑢𝑡𝑒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4=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𝐷𝑜𝑤𝑛h𝑖𝑙𝑙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𝑔𝑟𝑎𝑑𝑒</m:t>
                            </m:r>
                          </m:e>
                        </m:nary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𝑟𝑜𝑢𝑡𝑒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0183" y="22480556"/>
                <a:ext cx="12422169" cy="3509679"/>
              </a:xfrm>
              <a:prstGeom prst="rect">
                <a:avLst/>
              </a:prstGeom>
              <a:blipFill>
                <a:blip r:embed="rId9"/>
                <a:stretch>
                  <a:fillRect l="-122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E94F77D-F299-4FB3-A874-BBF2505CCE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24040" y="767199"/>
            <a:ext cx="10618188" cy="379221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A4B0834-5AE2-4B42-9BA6-6181A4AC1FF8}"/>
              </a:ext>
            </a:extLst>
          </p:cNvPr>
          <p:cNvGrpSpPr/>
          <p:nvPr/>
        </p:nvGrpSpPr>
        <p:grpSpPr>
          <a:xfrm>
            <a:off x="933143" y="12484235"/>
            <a:ext cx="15459335" cy="6025950"/>
            <a:chOff x="0" y="0"/>
            <a:chExt cx="8452036" cy="1965278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9D1F346-34C4-45A7-95A5-FB9972FB1657}"/>
                </a:ext>
              </a:extLst>
            </p:cNvPr>
            <p:cNvCxnSpPr/>
            <p:nvPr/>
          </p:nvCxnSpPr>
          <p:spPr>
            <a:xfrm>
              <a:off x="1801504" y="566382"/>
              <a:ext cx="36849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7B6F3F21-D1A4-4847-834A-A2E43E4409BF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3971498" y="566382"/>
              <a:ext cx="484496" cy="180833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675BDC86-66A0-46D0-9057-CEBAF81CA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1498" y="1475190"/>
              <a:ext cx="427680" cy="0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0F377444-5949-458F-8CF6-DE10192CEAE1}"/>
                </a:ext>
              </a:extLst>
            </p:cNvPr>
            <p:cNvCxnSpPr/>
            <p:nvPr/>
          </p:nvCxnSpPr>
          <p:spPr>
            <a:xfrm flipV="1">
              <a:off x="6209731" y="566382"/>
              <a:ext cx="416257" cy="347980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D0AC0D03-3761-421C-BD74-8F95FCC49F2C}"/>
                </a:ext>
              </a:extLst>
            </p:cNvPr>
            <p:cNvCxnSpPr/>
            <p:nvPr/>
          </p:nvCxnSpPr>
          <p:spPr>
            <a:xfrm>
              <a:off x="6209731" y="1125940"/>
              <a:ext cx="416257" cy="347980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D840DDA-B050-4DE7-A28A-B246AA13922F}"/>
                </a:ext>
              </a:extLst>
            </p:cNvPr>
            <p:cNvCxnSpPr/>
            <p:nvPr/>
          </p:nvCxnSpPr>
          <p:spPr>
            <a:xfrm>
              <a:off x="1801504" y="1371600"/>
              <a:ext cx="36849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D246701-B17E-4FEE-97EF-3EABA4910FBB}"/>
                </a:ext>
              </a:extLst>
            </p:cNvPr>
            <p:cNvGrpSpPr/>
            <p:nvPr/>
          </p:nvGrpSpPr>
          <p:grpSpPr>
            <a:xfrm>
              <a:off x="0" y="0"/>
              <a:ext cx="8452036" cy="1965278"/>
              <a:chOff x="0" y="0"/>
              <a:chExt cx="8452036" cy="196527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E0F758D-2A16-4B00-AD87-567E75395AF2}"/>
                  </a:ext>
                </a:extLst>
              </p:cNvPr>
              <p:cNvGrpSpPr/>
              <p:nvPr/>
            </p:nvGrpSpPr>
            <p:grpSpPr>
              <a:xfrm>
                <a:off x="0" y="0"/>
                <a:ext cx="8452036" cy="1965278"/>
                <a:chOff x="0" y="0"/>
                <a:chExt cx="8452036" cy="1965278"/>
              </a:xfrm>
            </p:grpSpPr>
            <p:sp>
              <p:nvSpPr>
                <p:cNvPr id="170" name="Rectangle: Rounded Corners 169">
                  <a:extLst>
                    <a:ext uri="{FF2B5EF4-FFF2-40B4-BE49-F238E27FC236}">
                      <a16:creationId xmlns:a16="http://schemas.microsoft.com/office/drawing/2014/main" id="{AE543F3F-E8D8-4B34-81FA-D687095EC75F}"/>
                    </a:ext>
                  </a:extLst>
                </p:cNvPr>
                <p:cNvSpPr/>
                <p:nvPr/>
              </p:nvSpPr>
              <p:spPr>
                <a:xfrm>
                  <a:off x="4408227" y="0"/>
                  <a:ext cx="1801495" cy="1964690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0933D2B-2F64-4C85-98DF-AD13B407DAB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801504" cy="1965278"/>
                  <a:chOff x="0" y="0"/>
                  <a:chExt cx="1801504" cy="1965278"/>
                </a:xfrm>
              </p:grpSpPr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E502FF87-F059-4432-9DCC-0D987B5B7A0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801504" cy="1965278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83746E29-08C2-4A73-A795-F045183CB194}"/>
                      </a:ext>
                    </a:extLst>
                  </p:cNvPr>
                  <p:cNvSpPr/>
                  <p:nvPr/>
                </p:nvSpPr>
                <p:spPr>
                  <a:xfrm>
                    <a:off x="54591" y="327546"/>
                    <a:ext cx="1692161" cy="4913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Bus route coordinates from King County Metro</a:t>
                    </a:r>
                  </a:p>
                </p:txBody>
              </p:sp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9E59E35C-7763-4DFD-B3C9-E03A60ECDD85}"/>
                      </a:ext>
                    </a:extLst>
                  </p:cNvPr>
                  <p:cNvSpPr/>
                  <p:nvPr/>
                </p:nvSpPr>
                <p:spPr>
                  <a:xfrm>
                    <a:off x="54591" y="962167"/>
                    <a:ext cx="1692161" cy="82569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Elevation </a:t>
                    </a:r>
                    <a:r>
                      <a:rPr lang="en-US" sz="24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data</a:t>
                    </a: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for the King County area from Washington Department of Natural Resources</a:t>
                    </a:r>
                  </a:p>
                </p:txBody>
              </p:sp>
              <p:sp>
                <p:nvSpPr>
                  <p:cNvPr id="185" name="Text Box 5">
                    <a:extLst>
                      <a:ext uri="{FF2B5EF4-FFF2-40B4-BE49-F238E27FC236}">
                        <a16:creationId xmlns:a16="http://schemas.microsoft.com/office/drawing/2014/main" id="{D6127F4A-193B-4E83-B187-EDD9925ADD9F}"/>
                      </a:ext>
                    </a:extLst>
                  </p:cNvPr>
                  <p:cNvSpPr txBox="1"/>
                  <p:nvPr/>
                </p:nvSpPr>
                <p:spPr>
                  <a:xfrm>
                    <a:off x="275513" y="57388"/>
                    <a:ext cx="1309020" cy="2456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Read Data</a:t>
                    </a: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2A6C2F45-3818-4FB4-93DB-F1091D8CC3A5}"/>
                    </a:ext>
                  </a:extLst>
                </p:cNvPr>
                <p:cNvGrpSpPr/>
                <p:nvPr/>
              </p:nvGrpSpPr>
              <p:grpSpPr>
                <a:xfrm>
                  <a:off x="2169994" y="0"/>
                  <a:ext cx="1801495" cy="1964690"/>
                  <a:chOff x="0" y="0"/>
                  <a:chExt cx="1801504" cy="1965278"/>
                </a:xfrm>
              </p:grpSpPr>
              <p:sp>
                <p:nvSpPr>
                  <p:cNvPr id="178" name="Rectangle: Rounded Corners 177">
                    <a:extLst>
                      <a:ext uri="{FF2B5EF4-FFF2-40B4-BE49-F238E27FC236}">
                        <a16:creationId xmlns:a16="http://schemas.microsoft.com/office/drawing/2014/main" id="{10A2D680-885D-4B95-BC04-24516F3FA46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801504" cy="1965278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Text Box 20">
                    <a:extLst>
                      <a:ext uri="{FF2B5EF4-FFF2-40B4-BE49-F238E27FC236}">
                        <a16:creationId xmlns:a16="http://schemas.microsoft.com/office/drawing/2014/main" id="{0149FAB6-E947-4722-AAEF-01579B54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19966" y="57405"/>
                    <a:ext cx="1561410" cy="29335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Process Data</a:t>
                    </a:r>
                  </a:p>
                </p:txBody>
              </p:sp>
              <p:sp>
                <p:nvSpPr>
                  <p:cNvPr id="180" name="Rectangle: Rounded Corners 179">
                    <a:extLst>
                      <a:ext uri="{FF2B5EF4-FFF2-40B4-BE49-F238E27FC236}">
                        <a16:creationId xmlns:a16="http://schemas.microsoft.com/office/drawing/2014/main" id="{D30572C1-0E74-4E40-947E-26E0AD1B086B}"/>
                      </a:ext>
                    </a:extLst>
                  </p:cNvPr>
                  <p:cNvSpPr/>
                  <p:nvPr/>
                </p:nvSpPr>
                <p:spPr>
                  <a:xfrm>
                    <a:off x="54591" y="962167"/>
                    <a:ext cx="1692161" cy="82569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Convert elevation </a:t>
                    </a:r>
                    <a:r>
                      <a:rPr lang="en-US" sz="24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data</a:t>
                    </a: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to coordinate system used by bus routes.</a:t>
                    </a:r>
                  </a:p>
                </p:txBody>
              </p:sp>
              <p:sp>
                <p:nvSpPr>
                  <p:cNvPr id="179" name="Rectangle: Rounded Corners 178">
                    <a:extLst>
                      <a:ext uri="{FF2B5EF4-FFF2-40B4-BE49-F238E27FC236}">
                        <a16:creationId xmlns:a16="http://schemas.microsoft.com/office/drawing/2014/main" id="{5EC324D6-524F-4E2D-BD7C-4A524B974235}"/>
                      </a:ext>
                    </a:extLst>
                  </p:cNvPr>
                  <p:cNvSpPr/>
                  <p:nvPr/>
                </p:nvSpPr>
                <p:spPr>
                  <a:xfrm>
                    <a:off x="54591" y="326952"/>
                    <a:ext cx="1692161" cy="491914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Re-trace routes to extract only one-way bus routes</a:t>
                    </a: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243D08E1-29C2-4EBF-AFF8-47CE3214BC80}"/>
                    </a:ext>
                  </a:extLst>
                </p:cNvPr>
                <p:cNvGrpSpPr/>
                <p:nvPr/>
              </p:nvGrpSpPr>
              <p:grpSpPr>
                <a:xfrm>
                  <a:off x="6625988" y="0"/>
                  <a:ext cx="1826048" cy="1964690"/>
                  <a:chOff x="0" y="0"/>
                  <a:chExt cx="1826057" cy="1965278"/>
                </a:xfrm>
              </p:grpSpPr>
              <p:sp>
                <p:nvSpPr>
                  <p:cNvPr id="174" name="Rectangle: Rounded Corners 173">
                    <a:extLst>
                      <a:ext uri="{FF2B5EF4-FFF2-40B4-BE49-F238E27FC236}">
                        <a16:creationId xmlns:a16="http://schemas.microsoft.com/office/drawing/2014/main" id="{F4EBE2C0-6340-4C97-9D60-2192833B0E4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826057" cy="1965278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A8362269-94E9-4BF9-A306-6182D958F3F2}"/>
                      </a:ext>
                    </a:extLst>
                  </p:cNvPr>
                  <p:cNvSpPr/>
                  <p:nvPr/>
                </p:nvSpPr>
                <p:spPr>
                  <a:xfrm>
                    <a:off x="54591" y="327546"/>
                    <a:ext cx="1692161" cy="4913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Display selected bus routes on map </a:t>
                    </a:r>
                    <a:r>
                      <a:rPr lang="en-US" sz="24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using colors to represent elevation gradient</a:t>
                    </a:r>
                    <a:endParaRPr lang="en-US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669BE631-9285-495F-970D-FD6785BDEDAA}"/>
                      </a:ext>
                    </a:extLst>
                  </p:cNvPr>
                  <p:cNvSpPr/>
                  <p:nvPr/>
                </p:nvSpPr>
                <p:spPr>
                  <a:xfrm>
                    <a:off x="54591" y="962167"/>
                    <a:ext cx="1692161" cy="82569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Display </a:t>
                    </a:r>
                    <a:r>
                      <a:rPr lang="en-US" sz="24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plots of selected bus routes’ </a:t>
                    </a: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actual elevation and absolute road grade</a:t>
                    </a:r>
                  </a:p>
                </p:txBody>
              </p:sp>
              <p:sp>
                <p:nvSpPr>
                  <p:cNvPr id="177" name="Text Box 29">
                    <a:extLst>
                      <a:ext uri="{FF2B5EF4-FFF2-40B4-BE49-F238E27FC236}">
                        <a16:creationId xmlns:a16="http://schemas.microsoft.com/office/drawing/2014/main" id="{7DDC8F84-B8D6-4B3F-A1E3-CC974BD47DFD}"/>
                      </a:ext>
                    </a:extLst>
                  </p:cNvPr>
                  <p:cNvSpPr txBox="1"/>
                  <p:nvPr/>
                </p:nvSpPr>
                <p:spPr>
                  <a:xfrm>
                    <a:off x="90365" y="70337"/>
                    <a:ext cx="1671658" cy="206364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Visualize Data</a:t>
                    </a:r>
                  </a:p>
                </p:txBody>
              </p:sp>
            </p:grpSp>
          </p:grp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02FD9DC2-182C-4771-A6E6-ACC8C2283987}"/>
                  </a:ext>
                </a:extLst>
              </p:cNvPr>
              <p:cNvSpPr/>
              <p:nvPr/>
            </p:nvSpPr>
            <p:spPr>
              <a:xfrm>
                <a:off x="4455994" y="327546"/>
                <a:ext cx="1714500" cy="83933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Extract elevation data for each bus route and merge with route coordinates into a GeoJson format 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CFF81173-D21C-45F7-A099-18C3D7C54942}"/>
                  </a:ext>
                </a:extLst>
              </p:cNvPr>
              <p:cNvSpPr/>
              <p:nvPr/>
            </p:nvSpPr>
            <p:spPr>
              <a:xfrm>
                <a:off x="4455994" y="1207827"/>
                <a:ext cx="1714500" cy="61414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route elevation gradient and compute different stress metrics</a:t>
                </a:r>
              </a:p>
            </p:txBody>
          </p:sp>
          <p:sp>
            <p:nvSpPr>
              <p:cNvPr id="169" name="Text Box 36">
                <a:extLst>
                  <a:ext uri="{FF2B5EF4-FFF2-40B4-BE49-F238E27FC236}">
                    <a16:creationId xmlns:a16="http://schemas.microsoft.com/office/drawing/2014/main" id="{4A1CFEE1-FE6D-4B44-87E2-AFBFF6FB1262}"/>
                  </a:ext>
                </a:extLst>
              </p:cNvPr>
              <p:cNvSpPr txBox="1"/>
              <p:nvPr/>
            </p:nvSpPr>
            <p:spPr>
              <a:xfrm>
                <a:off x="4533809" y="47628"/>
                <a:ext cx="1557408" cy="25536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Analyze Data</a:t>
                </a:r>
              </a:p>
            </p:txBody>
          </p:sp>
        </p:grp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9DA1C47-B267-4655-B1E3-E0625AFBB026}"/>
              </a:ext>
            </a:extLst>
          </p:cNvPr>
          <p:cNvSpPr/>
          <p:nvPr/>
        </p:nvSpPr>
        <p:spPr>
          <a:xfrm>
            <a:off x="933143" y="19161387"/>
            <a:ext cx="15459335" cy="318339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10A630-3691-40F3-96A4-2795EAB624C9}"/>
              </a:ext>
            </a:extLst>
          </p:cNvPr>
          <p:cNvCxnSpPr>
            <a:cxnSpLocks/>
          </p:cNvCxnSpPr>
          <p:nvPr/>
        </p:nvCxnSpPr>
        <p:spPr>
          <a:xfrm>
            <a:off x="2479016" y="18508382"/>
            <a:ext cx="0" cy="65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7B5DA89-2970-456A-B59B-584B7840CE21}"/>
              </a:ext>
            </a:extLst>
          </p:cNvPr>
          <p:cNvCxnSpPr>
            <a:cxnSpLocks/>
          </p:cNvCxnSpPr>
          <p:nvPr/>
        </p:nvCxnSpPr>
        <p:spPr>
          <a:xfrm>
            <a:off x="6521028" y="18508382"/>
            <a:ext cx="0" cy="65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300F8E-51FB-4139-AA74-5AA449890F17}"/>
              </a:ext>
            </a:extLst>
          </p:cNvPr>
          <p:cNvCxnSpPr>
            <a:cxnSpLocks/>
          </p:cNvCxnSpPr>
          <p:nvPr/>
        </p:nvCxnSpPr>
        <p:spPr>
          <a:xfrm>
            <a:off x="10494801" y="18508382"/>
            <a:ext cx="0" cy="65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FE08A21-7C8B-4E9B-BB4B-A881A478711B}"/>
              </a:ext>
            </a:extLst>
          </p:cNvPr>
          <p:cNvCxnSpPr>
            <a:cxnSpLocks/>
          </p:cNvCxnSpPr>
          <p:nvPr/>
        </p:nvCxnSpPr>
        <p:spPr>
          <a:xfrm>
            <a:off x="14714234" y="18508382"/>
            <a:ext cx="0" cy="65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D431186-FEBB-4AF3-82E7-B23D59BE58B6}"/>
              </a:ext>
            </a:extLst>
          </p:cNvPr>
          <p:cNvSpPr/>
          <p:nvPr/>
        </p:nvSpPr>
        <p:spPr>
          <a:xfrm>
            <a:off x="1033000" y="19908829"/>
            <a:ext cx="3095068" cy="22312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Geopandas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Rasterio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2906FF3-93C7-4F1F-B2A5-9ECEF2FD5749}"/>
              </a:ext>
            </a:extLst>
          </p:cNvPr>
          <p:cNvSpPr/>
          <p:nvPr/>
        </p:nvSpPr>
        <p:spPr>
          <a:xfrm>
            <a:off x="4942857" y="19875848"/>
            <a:ext cx="3095068" cy="223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ArcGIS/ArcMap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Geopandas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Rasterio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44ADF25-4158-4860-BC9F-883CD63720B5}"/>
              </a:ext>
            </a:extLst>
          </p:cNvPr>
          <p:cNvSpPr/>
          <p:nvPr/>
        </p:nvSpPr>
        <p:spPr>
          <a:xfrm>
            <a:off x="9102548" y="19875847"/>
            <a:ext cx="3095068" cy="22312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Geopandas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Shapely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Geopy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Pandas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Rasterstats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E05BA18-8E4B-4D14-996F-9A92F88A903D}"/>
              </a:ext>
            </a:extLst>
          </p:cNvPr>
          <p:cNvSpPr/>
          <p:nvPr/>
        </p:nvSpPr>
        <p:spPr>
          <a:xfrm>
            <a:off x="13152357" y="19875847"/>
            <a:ext cx="3095068" cy="2264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Folium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Matplotlib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Branca</a:t>
            </a:r>
          </a:p>
        </p:txBody>
      </p:sp>
      <p:sp>
        <p:nvSpPr>
          <p:cNvPr id="81" name="Text Box 36">
            <a:extLst>
              <a:ext uri="{FF2B5EF4-FFF2-40B4-BE49-F238E27FC236}">
                <a16:creationId xmlns:a16="http://schemas.microsoft.com/office/drawing/2014/main" id="{DAEEAF80-E990-4857-BA72-486E19C79FC5}"/>
              </a:ext>
            </a:extLst>
          </p:cNvPr>
          <p:cNvSpPr txBox="1"/>
          <p:nvPr/>
        </p:nvSpPr>
        <p:spPr>
          <a:xfrm>
            <a:off x="7494281" y="19218320"/>
            <a:ext cx="2188246" cy="62186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2578BD2-6C58-4F33-B4BE-8AA108ABD226}"/>
              </a:ext>
            </a:extLst>
          </p:cNvPr>
          <p:cNvSpPr/>
          <p:nvPr/>
        </p:nvSpPr>
        <p:spPr>
          <a:xfrm>
            <a:off x="5048734" y="27109294"/>
            <a:ext cx="1693517" cy="154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Clean</a:t>
            </a:r>
          </a:p>
          <a:p>
            <a:pPr algn="ctr"/>
            <a:r>
              <a:rPr lang="en-US" sz="2800" b="1" dirty="0"/>
              <a:t> Routes</a:t>
            </a:r>
          </a:p>
        </p:txBody>
      </p:sp>
      <p:sp>
        <p:nvSpPr>
          <p:cNvPr id="39" name="AutoShape 6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965682" y="611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8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813282" y="2135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53F395-6140-4337-8B1C-A3F8C5B44D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1600" r="100000">
                        <a14:foregroundMark x1="32200" y1="2607" x2="74200" y2="10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0" y="25762140"/>
            <a:ext cx="3920972" cy="5112948"/>
          </a:xfrm>
          <a:prstGeom prst="rect">
            <a:avLst/>
          </a:prstGeom>
        </p:spPr>
      </p:pic>
      <p:pic>
        <p:nvPicPr>
          <p:cNvPr id="87" name="Picture 86" descr="Image result for Clean Energy Institute">
            <a:extLst>
              <a:ext uri="{FF2B5EF4-FFF2-40B4-BE49-F238E27FC236}">
                <a16:creationId xmlns:a16="http://schemas.microsoft.com/office/drawing/2014/main" id="{1DCCFB11-812F-42B4-8AFF-BB6765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0" y="1622922"/>
            <a:ext cx="8790219" cy="25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C331A79-91C5-4EE5-B682-7D0CD2BDCD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528" y="6794908"/>
            <a:ext cx="12179008" cy="1214154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8774F6E-0066-4042-B19E-770531E40998}"/>
              </a:ext>
            </a:extLst>
          </p:cNvPr>
          <p:cNvSpPr txBox="1"/>
          <p:nvPr/>
        </p:nvSpPr>
        <p:spPr>
          <a:xfrm>
            <a:off x="35736072" y="6109279"/>
            <a:ext cx="493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Visualization Output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A25FFE-BDAD-405E-8E3E-505DCEC1B05C}"/>
              </a:ext>
            </a:extLst>
          </p:cNvPr>
          <p:cNvSpPr txBox="1"/>
          <p:nvPr/>
        </p:nvSpPr>
        <p:spPr>
          <a:xfrm>
            <a:off x="20206120" y="6149561"/>
            <a:ext cx="493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Analysis Output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64D4E8-C392-4301-BCED-B22916FBDFEC}"/>
              </a:ext>
            </a:extLst>
          </p:cNvPr>
          <p:cNvSpPr txBox="1"/>
          <p:nvPr/>
        </p:nvSpPr>
        <p:spPr>
          <a:xfrm>
            <a:off x="34673613" y="20030105"/>
            <a:ext cx="333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Route Ranking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692ED49-FF59-4667-9F96-801C181B84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86" y="26108414"/>
            <a:ext cx="5518266" cy="441461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050354B-7582-48DA-8FE1-B15BD28E2A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545" y="6910219"/>
            <a:ext cx="10784255" cy="445538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5B066BC-D687-45D0-AD8F-BD345495F2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104" y="15822720"/>
            <a:ext cx="10905671" cy="452241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BB01B75-EC1C-4371-B3C1-C6C6390F6E23}"/>
              </a:ext>
            </a:extLst>
          </p:cNvPr>
          <p:cNvSpPr/>
          <p:nvPr/>
        </p:nvSpPr>
        <p:spPr>
          <a:xfrm>
            <a:off x="28192737" y="8285150"/>
            <a:ext cx="1312927" cy="138880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40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B871DE-A9AE-4464-933F-C160C7CA2CBA}"/>
              </a:ext>
            </a:extLst>
          </p:cNvPr>
          <p:cNvSpPr/>
          <p:nvPr/>
        </p:nvSpPr>
        <p:spPr>
          <a:xfrm>
            <a:off x="28152875" y="12906459"/>
            <a:ext cx="1312927" cy="1294422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45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D0AEA86-4ACD-43CE-986B-0B3B3BD9E829}"/>
              </a:ext>
            </a:extLst>
          </p:cNvPr>
          <p:cNvSpPr/>
          <p:nvPr/>
        </p:nvSpPr>
        <p:spPr>
          <a:xfrm>
            <a:off x="28203550" y="17094843"/>
            <a:ext cx="1517217" cy="1294422"/>
          </a:xfrm>
          <a:prstGeom prst="triangl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75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8FD30A0-BA87-4BAF-A45F-38839A512CD4}"/>
              </a:ext>
            </a:extLst>
          </p:cNvPr>
          <p:cNvSpPr/>
          <p:nvPr/>
        </p:nvSpPr>
        <p:spPr>
          <a:xfrm>
            <a:off x="33226597" y="10113060"/>
            <a:ext cx="706674" cy="603381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9CD47F-01D8-4B03-8750-0BCDAB5ABE78}"/>
              </a:ext>
            </a:extLst>
          </p:cNvPr>
          <p:cNvSpPr/>
          <p:nvPr/>
        </p:nvSpPr>
        <p:spPr>
          <a:xfrm>
            <a:off x="37236328" y="9517995"/>
            <a:ext cx="493877" cy="47960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40</a:t>
            </a: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E7BD8EAA-BCE9-4647-8130-A77CBE58CD9D}"/>
              </a:ext>
            </a:extLst>
          </p:cNvPr>
          <p:cNvSpPr/>
          <p:nvPr/>
        </p:nvSpPr>
        <p:spPr>
          <a:xfrm>
            <a:off x="39953763" y="13597500"/>
            <a:ext cx="986790" cy="603381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75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1DB3511-5F67-4EE9-8E18-C72CD94493CC}"/>
              </a:ext>
            </a:extLst>
          </p:cNvPr>
          <p:cNvSpPr/>
          <p:nvPr/>
        </p:nvSpPr>
        <p:spPr>
          <a:xfrm>
            <a:off x="39006236" y="13847601"/>
            <a:ext cx="706674" cy="603381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77FE6415-DA0E-4410-9AA0-395E135791DB}"/>
              </a:ext>
            </a:extLst>
          </p:cNvPr>
          <p:cNvSpPr/>
          <p:nvPr/>
        </p:nvSpPr>
        <p:spPr>
          <a:xfrm>
            <a:off x="38310279" y="9273462"/>
            <a:ext cx="986790" cy="603381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5DA9C7-06C9-4A31-8884-02F570BEE6B3}"/>
              </a:ext>
            </a:extLst>
          </p:cNvPr>
          <p:cNvSpPr/>
          <p:nvPr/>
        </p:nvSpPr>
        <p:spPr>
          <a:xfrm>
            <a:off x="36915092" y="18389557"/>
            <a:ext cx="493877" cy="47960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AB0944-7533-4C3E-8787-9CA32B866CB3}"/>
              </a:ext>
            </a:extLst>
          </p:cNvPr>
          <p:cNvSpPr txBox="1"/>
          <p:nvPr/>
        </p:nvSpPr>
        <p:spPr>
          <a:xfrm>
            <a:off x="32243369" y="7003824"/>
            <a:ext cx="177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Road Grade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653DC5-3922-4D5C-8E0A-CC4A2CDE1C13}"/>
              </a:ext>
            </a:extLst>
          </p:cNvPr>
          <p:cNvSpPr txBox="1"/>
          <p:nvPr/>
        </p:nvSpPr>
        <p:spPr>
          <a:xfrm>
            <a:off x="11980557" y="31006831"/>
            <a:ext cx="441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3D Visual of three routes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E2D0E1-83C9-4C25-B892-2016030D9757}"/>
              </a:ext>
            </a:extLst>
          </p:cNvPr>
          <p:cNvSpPr/>
          <p:nvPr/>
        </p:nvSpPr>
        <p:spPr>
          <a:xfrm>
            <a:off x="17004081" y="30985539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References:	</a:t>
            </a:r>
            <a:r>
              <a:rPr lang="en-US" sz="2400" dirty="0"/>
              <a:t>[1] King County GIS Data Portal. (2017, April), [2] WA Department of Natural Resources, Lidar Portal. (2016)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037B983-AF63-47CE-B722-6F92630EFA4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0" b="32132"/>
          <a:stretch/>
        </p:blipFill>
        <p:spPr>
          <a:xfrm>
            <a:off x="36162307" y="28915532"/>
            <a:ext cx="6646070" cy="23439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465801" y="20641260"/>
            <a:ext cx="13749739" cy="5287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07267" y="20376636"/>
            <a:ext cx="12555938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Above: The package produces </a:t>
            </a:r>
            <a:r>
              <a:rPr lang="en-US" sz="3200" b="1" dirty="0" smtClean="0">
                <a:solidFill>
                  <a:srgbClr val="0000FF"/>
                </a:solidFill>
              </a:rPr>
              <a:t>elevation profiles </a:t>
            </a:r>
            <a:r>
              <a:rPr lang="en-US" sz="3200" dirty="0" smtClean="0"/>
              <a:t>and the </a:t>
            </a:r>
            <a:r>
              <a:rPr lang="en-US" sz="3200" dirty="0" smtClean="0">
                <a:solidFill>
                  <a:schemeClr val="tx1"/>
                </a:solidFill>
              </a:rPr>
              <a:t>absolute</a:t>
            </a:r>
            <a:r>
              <a:rPr lang="en-US" sz="3200" b="1" dirty="0" smtClean="0">
                <a:solidFill>
                  <a:srgbClr val="FF0000"/>
                </a:solidFill>
              </a:rPr>
              <a:t> road grade profiles</a:t>
            </a:r>
            <a:r>
              <a:rPr lang="en-US" sz="3200" dirty="0" smtClean="0">
                <a:solidFill>
                  <a:schemeClr val="tx1"/>
                </a:solidFill>
              </a:rPr>
              <a:t> for each route that is called.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Right: The package experiments with various metrics to rank route difficulty for the bus batteries.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072528" y="19001773"/>
            <a:ext cx="12179007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Above: The package produces a map, either within a notebook or saved as an HTML file, that shows the selected routes and road grade.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7221549" y="22492432"/>
            <a:ext cx="12244252" cy="15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032950" y="10668719"/>
            <a:ext cx="13077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8802498" y="12261963"/>
            <a:ext cx="1176" cy="6444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3842140" y="11158445"/>
            <a:ext cx="0" cy="11035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6915092" y="15936601"/>
            <a:ext cx="0" cy="11035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5232790" y="8705850"/>
            <a:ext cx="929517" cy="726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0410039" y="12021566"/>
            <a:ext cx="757011" cy="679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1515294" y="8505911"/>
            <a:ext cx="446930" cy="14029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4224</TotalTime>
  <Words>409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Lucida Sans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E Eggleton</dc:creator>
  <cp:lastModifiedBy>Erica E Eggleton</cp:lastModifiedBy>
  <cp:revision>89</cp:revision>
  <dcterms:created xsi:type="dcterms:W3CDTF">2018-08-27T02:37:43Z</dcterms:created>
  <dcterms:modified xsi:type="dcterms:W3CDTF">2019-03-15T19:27:55Z</dcterms:modified>
</cp:coreProperties>
</file>