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7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" d="100"/>
          <a:sy n="14" d="100"/>
        </p:scale>
        <p:origin x="1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4">
                <a:lumMod val="20000"/>
                <a:lumOff val="80000"/>
              </a:schemeClr>
            </a:gs>
            <a:gs pos="9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4EA5DE83-C1D6-4F27-ABE8-BD5F93CFDE86}"/>
              </a:ext>
            </a:extLst>
          </p:cNvPr>
          <p:cNvSpPr/>
          <p:nvPr/>
        </p:nvSpPr>
        <p:spPr>
          <a:xfrm>
            <a:off x="861063" y="23802196"/>
            <a:ext cx="15881521" cy="7952041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229F8-9968-4886-A900-959948C741AD}"/>
              </a:ext>
            </a:extLst>
          </p:cNvPr>
          <p:cNvSpPr txBox="1"/>
          <p:nvPr/>
        </p:nvSpPr>
        <p:spPr>
          <a:xfrm>
            <a:off x="8979532" y="1029055"/>
            <a:ext cx="24862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Lucida Sans" panose="020B0602030504020204" pitchFamily="34" charset="0"/>
              </a:rPr>
              <a:t>Route_Dynamics</a:t>
            </a:r>
            <a:r>
              <a:rPr lang="en-US" sz="7200" dirty="0">
                <a:latin typeface="Lucida Sans" panose="020B0602030504020204" pitchFamily="34" charset="0"/>
              </a:rPr>
              <a:t>: An open-source package for predicting battery load on King County Metro Bus routes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7AA90-5CC2-41F7-8188-6BDA906F406F}"/>
              </a:ext>
            </a:extLst>
          </p:cNvPr>
          <p:cNvSpPr txBox="1"/>
          <p:nvPr/>
        </p:nvSpPr>
        <p:spPr>
          <a:xfrm>
            <a:off x="10826928" y="4238974"/>
            <a:ext cx="22753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Lucida Sans" panose="020B0602030504020204" pitchFamily="34" charset="0"/>
              </a:rPr>
              <a:t>Ryan Carlin, Erica E. Eggleton, Harrison Goldwyn 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E7326DD3-1775-4287-98C6-4CADFEE88847}"/>
              </a:ext>
            </a:extLst>
          </p:cNvPr>
          <p:cNvSpPr/>
          <p:nvPr/>
        </p:nvSpPr>
        <p:spPr>
          <a:xfrm>
            <a:off x="805882" y="5783090"/>
            <a:ext cx="15840029" cy="4895962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14795-9FAE-4F4A-8570-E21A58300CE4}"/>
              </a:ext>
            </a:extLst>
          </p:cNvPr>
          <p:cNvSpPr txBox="1"/>
          <p:nvPr/>
        </p:nvSpPr>
        <p:spPr>
          <a:xfrm>
            <a:off x="2187604" y="526365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Purpose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A672FF68-D51D-40C4-84DC-7AAC132B3F53}"/>
              </a:ext>
            </a:extLst>
          </p:cNvPr>
          <p:cNvSpPr/>
          <p:nvPr/>
        </p:nvSpPr>
        <p:spPr>
          <a:xfrm>
            <a:off x="764390" y="11768376"/>
            <a:ext cx="15881521" cy="1109808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EFE26-935F-4888-A5A4-EB44A1CDC190}"/>
              </a:ext>
            </a:extLst>
          </p:cNvPr>
          <p:cNvSpPr txBox="1"/>
          <p:nvPr/>
        </p:nvSpPr>
        <p:spPr>
          <a:xfrm>
            <a:off x="2380276" y="11252125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Package Overview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83A20556-134D-41D9-87EE-CE9E90E6B535}"/>
              </a:ext>
            </a:extLst>
          </p:cNvPr>
          <p:cNvSpPr/>
          <p:nvPr/>
        </p:nvSpPr>
        <p:spPr>
          <a:xfrm>
            <a:off x="16983437" y="5775405"/>
            <a:ext cx="26376648" cy="2027396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D597C-E201-4AB7-9861-64DD0F1DE017}"/>
              </a:ext>
            </a:extLst>
          </p:cNvPr>
          <p:cNvSpPr txBox="1"/>
          <p:nvPr/>
        </p:nvSpPr>
        <p:spPr>
          <a:xfrm>
            <a:off x="23859459" y="5327348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Results</a:t>
            </a: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BBCDCECD-E2E1-4632-84FE-A6CFD77DFDA2}"/>
              </a:ext>
            </a:extLst>
          </p:cNvPr>
          <p:cNvSpPr/>
          <p:nvPr/>
        </p:nvSpPr>
        <p:spPr>
          <a:xfrm>
            <a:off x="17004081" y="27028819"/>
            <a:ext cx="26356004" cy="472541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5035F-05C0-4592-8D75-FC847E077E1B}"/>
              </a:ext>
            </a:extLst>
          </p:cNvPr>
          <p:cNvSpPr txBox="1"/>
          <p:nvPr/>
        </p:nvSpPr>
        <p:spPr>
          <a:xfrm>
            <a:off x="23781283" y="2643717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Future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FEA3-C56D-4EEE-A8AA-147E0D76A315}"/>
              </a:ext>
            </a:extLst>
          </p:cNvPr>
          <p:cNvSpPr txBox="1"/>
          <p:nvPr/>
        </p:nvSpPr>
        <p:spPr>
          <a:xfrm>
            <a:off x="2304350" y="23288461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Input Data Types and Cleaning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65451AA-141E-45CB-A51B-ACBE4A032C2C}"/>
              </a:ext>
            </a:extLst>
          </p:cNvPr>
          <p:cNvSpPr/>
          <p:nvPr/>
        </p:nvSpPr>
        <p:spPr>
          <a:xfrm flipH="1">
            <a:off x="10778164" y="7213048"/>
            <a:ext cx="5764788" cy="3334423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EC9B9D5-2C4B-4009-B9D9-0D9328B3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9" b="89941" l="4252" r="90000">
                        <a14:foregroundMark x1="57165" y1="69527" x2="57165" y2="69527"/>
                        <a14:foregroundMark x1="60079" y1="74704" x2="60079" y2="74704"/>
                        <a14:foregroundMark x1="47008" y1="68047" x2="47008" y2="68047"/>
                        <a14:foregroundMark x1="69528" y1="60355" x2="69528" y2="60355"/>
                        <a14:foregroundMark x1="63307" y1="36095" x2="63307" y2="36095"/>
                        <a14:foregroundMark x1="61732" y1="16716" x2="61732" y2="16716"/>
                        <a14:foregroundMark x1="53780" y1="12426" x2="57638" y2="43491"/>
                        <a14:foregroundMark x1="57638" y1="43491" x2="55512" y2="64941"/>
                        <a14:foregroundMark x1="55512" y1="64941" x2="51811" y2="78846"/>
                        <a14:foregroundMark x1="51811" y1="78846" x2="51339" y2="74260"/>
                        <a14:foregroundMark x1="77953" y1="74112" x2="59370" y2="72633"/>
                        <a14:foregroundMark x1="59370" y1="72633" x2="51890" y2="67751"/>
                        <a14:foregroundMark x1="51890" y1="67751" x2="46299" y2="67456"/>
                        <a14:foregroundMark x1="43543" y1="12722" x2="34961" y2="8876"/>
                        <a14:foregroundMark x1="34961" y1="8876" x2="26142" y2="10799"/>
                        <a14:foregroundMark x1="26142" y1="10799" x2="19134" y2="17604"/>
                        <a14:foregroundMark x1="19134" y1="17604" x2="27795" y2="26923"/>
                        <a14:foregroundMark x1="27795" y1="26923" x2="38031" y2="23373"/>
                        <a14:foregroundMark x1="38031" y1="23373" x2="47402" y2="8728"/>
                        <a14:foregroundMark x1="47402" y1="8728" x2="40709" y2="12426"/>
                        <a14:foregroundMark x1="16614" y1="16568" x2="9055" y2="21154"/>
                        <a14:foregroundMark x1="9055" y1="21154" x2="2835" y2="31509"/>
                        <a14:foregroundMark x1="2835" y1="31509" x2="2362" y2="49260"/>
                        <a14:foregroundMark x1="2362" y1="49260" x2="4252" y2="64349"/>
                        <a14:foregroundMark x1="4252" y1="64349" x2="12283" y2="57840"/>
                        <a14:foregroundMark x1="12283" y1="57840" x2="18268" y2="25592"/>
                        <a14:foregroundMark x1="18268" y1="25592" x2="15669" y2="17308"/>
                        <a14:foregroundMark x1="38425" y1="7249" x2="64409" y2="7692"/>
                        <a14:foregroundMark x1="64409" y1="7692" x2="40315" y2="6509"/>
                        <a14:foregroundMark x1="47244" y1="64349" x2="47244" y2="65237"/>
                        <a14:foregroundMark x1="45354" y1="40237" x2="46063" y2="42456"/>
                        <a14:foregroundMark x1="75669" y1="33136" x2="73937" y2="48817"/>
                        <a14:foregroundMark x1="73937" y1="48817" x2="75669" y2="34024"/>
                        <a14:foregroundMark x1="75669" y1="34024" x2="74331" y2="32692"/>
                        <a14:foregroundMark x1="77244" y1="65828" x2="76614" y2="65089"/>
                        <a14:foregroundMark x1="79291" y1="64497" x2="76457" y2="69675"/>
                        <a14:foregroundMark x1="79685" y1="64201" x2="79764" y2="60059"/>
                        <a14:foregroundMark x1="74016" y1="31213" x2="66299" y2="24852"/>
                        <a14:foregroundMark x1="66299" y1="24852" x2="60709" y2="40976"/>
                        <a14:foregroundMark x1="60709" y1="40976" x2="64016" y2="55769"/>
                        <a14:foregroundMark x1="64016" y1="55769" x2="72126" y2="55917"/>
                        <a14:foregroundMark x1="72126" y1="55917" x2="74331" y2="40680"/>
                        <a14:foregroundMark x1="74331" y1="40680" x2="71496" y2="26923"/>
                        <a14:foregroundMark x1="71496" y1="26923" x2="69528" y2="26479"/>
                        <a14:foregroundMark x1="70236" y1="34615" x2="68819" y2="32249"/>
                        <a14:foregroundMark x1="33386" y1="73077" x2="33386" y2="73669"/>
                        <a14:foregroundMark x1="33150" y1="79290" x2="33622" y2="78698"/>
                        <a14:foregroundMark x1="33701" y1="75444" x2="33071" y2="74408"/>
                        <a14:foregroundMark x1="34331" y1="71746" x2="33780" y2="70414"/>
                        <a14:foregroundMark x1="34173" y1="82249" x2="29764" y2="68639"/>
                        <a14:foregroundMark x1="29764" y1="68639" x2="31654" y2="83728"/>
                        <a14:foregroundMark x1="31654" y1="83728" x2="33622" y2="80917"/>
                        <a14:foregroundMark x1="66299" y1="85207" x2="66220" y2="84911"/>
                        <a14:foregroundMark x1="71496" y1="84911" x2="70079" y2="83876"/>
                        <a14:foregroundMark x1="70709" y1="84320" x2="70157" y2="82988"/>
                        <a14:foregroundMark x1="73701" y1="82840" x2="65433" y2="85947"/>
                        <a14:foregroundMark x1="65433" y1="85947" x2="71371" y2="88608"/>
                        <a14:foregroundMark x1="72701" y1="86140" x2="72205" y2="84763"/>
                        <a14:backgroundMark x1="81969" y1="89497" x2="74299" y2="89081"/>
                        <a14:backgroundMark x1="74323" y1="89020" x2="81181" y2="88609"/>
                        <a14:backgroundMark x1="49291" y1="93343" x2="48976" y2="93047"/>
                        <a14:backgroundMark x1="47087" y1="92899" x2="44724" y2="91124"/>
                        <a14:backgroundMark x1="74803" y1="85207" x2="74658" y2="85309"/>
                        <a14:backgroundMark x1="72520" y1="93195" x2="73465" y2="92604"/>
                        <a14:backgroundMark x1="72441" y1="91864" x2="64409" y2="91124"/>
                        <a14:backgroundMark x1="64409" y1="91124" x2="59370" y2="93491"/>
                        <a14:backgroundMark x1="74567" y1="88018" x2="71654" y2="92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1000">
            <a:off x="12216401" y="6587261"/>
            <a:ext cx="4932051" cy="2625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EC798-2E03-4325-9D56-5338FAE0F4F7}"/>
              </a:ext>
            </a:extLst>
          </p:cNvPr>
          <p:cNvSpPr txBox="1"/>
          <p:nvPr/>
        </p:nvSpPr>
        <p:spPr>
          <a:xfrm>
            <a:off x="950891" y="6144404"/>
            <a:ext cx="1089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E845-D26B-4121-91F2-70E6D0124C88}"/>
              </a:ext>
            </a:extLst>
          </p:cNvPr>
          <p:cNvSpPr txBox="1"/>
          <p:nvPr/>
        </p:nvSpPr>
        <p:spPr>
          <a:xfrm>
            <a:off x="17221549" y="27387916"/>
            <a:ext cx="1853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points (e.g. interpolation) for higher resolution along the route for a smoother elevation profile and more accurate ranking metric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Combine elevation surface and terrain models to account for bridges and overpasses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Create Python package for data cleaning to minimize the need for ArcMap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E94F77D-F299-4FB3-A874-BBF2505CC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4040" y="767199"/>
            <a:ext cx="10618188" cy="3792210"/>
          </a:xfrm>
          <a:prstGeom prst="rect">
            <a:avLst/>
          </a:prstGeom>
        </p:spPr>
      </p:pic>
      <p:sp>
        <p:nvSpPr>
          <p:cNvPr id="39" name="AutoShape 6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965682" y="611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8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813282" y="2135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" name="Picture 86" descr="Image result for Clean Energy Institute">
            <a:extLst>
              <a:ext uri="{FF2B5EF4-FFF2-40B4-BE49-F238E27FC236}">
                <a16:creationId xmlns:a16="http://schemas.microsoft.com/office/drawing/2014/main" id="{1DCCFB11-812F-42B4-8AFF-BB676565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0" y="1622922"/>
            <a:ext cx="8790219" cy="25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EE2D0E1-83C9-4C25-B892-2016030D9757}"/>
              </a:ext>
            </a:extLst>
          </p:cNvPr>
          <p:cNvSpPr/>
          <p:nvPr/>
        </p:nvSpPr>
        <p:spPr>
          <a:xfrm>
            <a:off x="17004081" y="30985539"/>
            <a:ext cx="21945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References:	</a:t>
            </a:r>
            <a:r>
              <a:rPr lang="en-US" sz="2400" dirty="0"/>
              <a:t>[1] King County GIS Data Portal. (2017, April), [2] WA Department of Natural Resources, Lidar Portal. (2016)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6037B983-AF63-47CE-B722-6F92630EFA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0" b="32132"/>
          <a:stretch/>
        </p:blipFill>
        <p:spPr>
          <a:xfrm>
            <a:off x="36162307" y="28915532"/>
            <a:ext cx="6646070" cy="23439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D58EE5-692F-4287-A28A-93410A6FCB55}"/>
              </a:ext>
            </a:extLst>
          </p:cNvPr>
          <p:cNvSpPr txBox="1"/>
          <p:nvPr/>
        </p:nvSpPr>
        <p:spPr>
          <a:xfrm>
            <a:off x="950892" y="6174324"/>
            <a:ext cx="1174438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King County Metro is transitioning to a fully electrified fleet, including diesel hybrid-electric, electric trolleys, and battery-electric vehicles.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Metro’s battery maintenance protocol is currently reactive.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vehicle drive train, drive cycle, and route characteristics are not considered in battery replacement and route planning.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There is an opportunity to lower costs using a predictive maintenance model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CCF213-FF4E-4FC3-B049-8131C70A8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00" r="100000">
                        <a14:foregroundMark x1="32200" y1="2607" x2="74200" y2="107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" y="25432508"/>
            <a:ext cx="3920972" cy="5112948"/>
          </a:xfrm>
          <a:prstGeom prst="rect">
            <a:avLst/>
          </a:prstGeom>
        </p:spPr>
      </p:pic>
      <p:pic>
        <p:nvPicPr>
          <p:cNvPr id="28" name="Picture 2" descr="1280px-King_County_Metro_logo.svg.png (1280Ã458)">
            <a:extLst>
              <a:ext uri="{FF2B5EF4-FFF2-40B4-BE49-F238E27FC236}">
                <a16:creationId xmlns:a16="http://schemas.microsoft.com/office/drawing/2014/main" id="{E54C2D08-D339-4435-BA3B-77608046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6" y="24228524"/>
            <a:ext cx="3098908" cy="110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DNR.png (254Ã254)">
            <a:extLst>
              <a:ext uri="{FF2B5EF4-FFF2-40B4-BE49-F238E27FC236}">
                <a16:creationId xmlns:a16="http://schemas.microsoft.com/office/drawing/2014/main" id="{1EFE09B8-7B03-4A3E-B15D-617F2970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1181" y1="61417" x2="49213" y2="66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14" y="24088679"/>
            <a:ext cx="2171417" cy="21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AF12DF7-C4CF-4E34-BCDB-E8D7DB9B8339}"/>
              </a:ext>
            </a:extLst>
          </p:cNvPr>
          <p:cNvSpPr txBox="1"/>
          <p:nvPr/>
        </p:nvSpPr>
        <p:spPr>
          <a:xfrm>
            <a:off x="950891" y="30400764"/>
            <a:ext cx="574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Bus routes: Shapefile (.</a:t>
            </a:r>
            <a:r>
              <a:rPr lang="en-US" sz="3200" dirty="0" err="1"/>
              <a:t>shp</a:t>
            </a:r>
            <a:r>
              <a:rPr lang="en-US" sz="3200" dirty="0"/>
              <a:t>) [1]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0073ED-C074-4EAA-9FF9-76B31BFE129A}"/>
              </a:ext>
            </a:extLst>
          </p:cNvPr>
          <p:cNvSpPr txBox="1"/>
          <p:nvPr/>
        </p:nvSpPr>
        <p:spPr>
          <a:xfrm>
            <a:off x="950891" y="31016316"/>
            <a:ext cx="499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Elevation: Raster file (.</a:t>
            </a:r>
            <a:r>
              <a:rPr lang="en-US" sz="3200" dirty="0" err="1"/>
              <a:t>tif</a:t>
            </a:r>
            <a:r>
              <a:rPr lang="en-US" sz="3200" dirty="0"/>
              <a:t>) [2]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37784-C9F7-42A9-9B33-9EA9D45308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9192" y="27026691"/>
            <a:ext cx="4747736" cy="305848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BCFF0F5-600E-4DE5-B67D-D591D427E45F}"/>
              </a:ext>
            </a:extLst>
          </p:cNvPr>
          <p:cNvSpPr txBox="1"/>
          <p:nvPr/>
        </p:nvSpPr>
        <p:spPr>
          <a:xfrm>
            <a:off x="6107348" y="30388560"/>
            <a:ext cx="5388949" cy="59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Bus stops: Shapefile (.</a:t>
            </a:r>
            <a:r>
              <a:rPr lang="en-US" sz="3200" dirty="0" err="1"/>
              <a:t>shp</a:t>
            </a:r>
            <a:r>
              <a:rPr lang="en-US" sz="3200" dirty="0"/>
              <a:t>) [3]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C56CB8-2F86-4E1A-A94C-0EEFCF68A6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07" y="12324949"/>
            <a:ext cx="13978305" cy="104904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DCF014-3A3B-46FC-8357-4F07F2CA8E2B}"/>
              </a:ext>
            </a:extLst>
          </p:cNvPr>
          <p:cNvSpPr txBox="1"/>
          <p:nvPr/>
        </p:nvSpPr>
        <p:spPr>
          <a:xfrm>
            <a:off x="11850650" y="27988982"/>
            <a:ext cx="448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Ridership Plot</a:t>
            </a:r>
          </a:p>
        </p:txBody>
      </p:sp>
    </p:spTree>
    <p:extLst>
      <p:ext uri="{BB962C8B-B14F-4D97-AF65-F5344CB8AC3E}">
        <p14:creationId xmlns:p14="http://schemas.microsoft.com/office/powerpoint/2010/main" val="1947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6968</TotalTime>
  <Words>185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E Eggleton</dc:creator>
  <cp:lastModifiedBy>Erica E Eggleton</cp:lastModifiedBy>
  <cp:revision>97</cp:revision>
  <dcterms:created xsi:type="dcterms:W3CDTF">2018-08-27T02:37:43Z</dcterms:created>
  <dcterms:modified xsi:type="dcterms:W3CDTF">2019-06-12T19:07:27Z</dcterms:modified>
</cp:coreProperties>
</file>