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 d="100"/>
          <a:sy n="14" d="100"/>
        </p:scale>
        <p:origin x="12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401293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03583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30133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61789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E11D4F-DB33-4DA7-996A-B7BA98720CF3}"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80716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11D4F-DB33-4DA7-996A-B7BA98720CF3}"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4223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11D4F-DB33-4DA7-996A-B7BA98720CF3}"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260172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11D4F-DB33-4DA7-996A-B7BA98720CF3}"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232094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11D4F-DB33-4DA7-996A-B7BA98720CF3}"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25793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BE11D4F-DB33-4DA7-996A-B7BA98720CF3}"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94943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BE11D4F-DB33-4DA7-996A-B7BA98720CF3}"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40673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BE11D4F-DB33-4DA7-996A-B7BA98720CF3}" type="datetimeFigureOut">
              <a:rPr lang="en-US" smtClean="0"/>
              <a:t>3/12/2019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A54CBCD-3A25-4D94-A22C-F9179BEFE523}" type="slidenum">
              <a:rPr lang="en-US" smtClean="0"/>
              <a:t>‹#›</a:t>
            </a:fld>
            <a:endParaRPr lang="en-US"/>
          </a:p>
        </p:txBody>
      </p:sp>
    </p:spTree>
    <p:extLst>
      <p:ext uri="{BB962C8B-B14F-4D97-AF65-F5344CB8AC3E}">
        <p14:creationId xmlns:p14="http://schemas.microsoft.com/office/powerpoint/2010/main" val="131214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Rounded Rectangle 5">
            <a:extLst>
              <a:ext uri="{FF2B5EF4-FFF2-40B4-BE49-F238E27FC236}">
                <a16:creationId xmlns:a16="http://schemas.microsoft.com/office/drawing/2014/main" id="{4EA5DE83-C1D6-4F27-ABE8-BD5F93CFDE86}"/>
              </a:ext>
            </a:extLst>
          </p:cNvPr>
          <p:cNvSpPr/>
          <p:nvPr/>
        </p:nvSpPr>
        <p:spPr>
          <a:xfrm>
            <a:off x="577143" y="21976999"/>
            <a:ext cx="20442817" cy="9591933"/>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4E229F8-9968-4886-A900-959948C741AD}"/>
              </a:ext>
            </a:extLst>
          </p:cNvPr>
          <p:cNvSpPr txBox="1"/>
          <p:nvPr/>
        </p:nvSpPr>
        <p:spPr>
          <a:xfrm>
            <a:off x="314118" y="1164164"/>
            <a:ext cx="42342642" cy="1446550"/>
          </a:xfrm>
          <a:prstGeom prst="rect">
            <a:avLst/>
          </a:prstGeom>
          <a:noFill/>
        </p:spPr>
        <p:txBody>
          <a:bodyPr wrap="square" rtlCol="0">
            <a:spAutoFit/>
          </a:bodyPr>
          <a:lstStyle/>
          <a:p>
            <a:pPr algn="ctr"/>
            <a:r>
              <a:rPr lang="en-US" sz="8800" dirty="0">
                <a:latin typeface="Lucida Sans" panose="020B0602030504020204" pitchFamily="34" charset="0"/>
              </a:rPr>
              <a:t>Route Dynamics: Visualizing King County Metro Bus Routes</a:t>
            </a:r>
          </a:p>
        </p:txBody>
      </p:sp>
      <p:sp>
        <p:nvSpPr>
          <p:cNvPr id="7" name="TextBox 6">
            <a:extLst>
              <a:ext uri="{FF2B5EF4-FFF2-40B4-BE49-F238E27FC236}">
                <a16:creationId xmlns:a16="http://schemas.microsoft.com/office/drawing/2014/main" id="{1D17AA90-5CC2-41F7-8188-6BDA906F406F}"/>
              </a:ext>
            </a:extLst>
          </p:cNvPr>
          <p:cNvSpPr txBox="1"/>
          <p:nvPr/>
        </p:nvSpPr>
        <p:spPr>
          <a:xfrm>
            <a:off x="11089134" y="3964931"/>
            <a:ext cx="20158452" cy="923330"/>
          </a:xfrm>
          <a:prstGeom prst="rect">
            <a:avLst/>
          </a:prstGeom>
          <a:noFill/>
        </p:spPr>
        <p:txBody>
          <a:bodyPr wrap="square" rtlCol="0">
            <a:spAutoFit/>
          </a:bodyPr>
          <a:lstStyle/>
          <a:p>
            <a:pPr algn="ctr"/>
            <a:r>
              <a:rPr lang="en-US" sz="5400" dirty="0" err="1">
                <a:latin typeface="Lucida Sans" panose="020B0602030504020204" pitchFamily="34" charset="0"/>
              </a:rPr>
              <a:t>Atinuke</a:t>
            </a:r>
            <a:r>
              <a:rPr lang="en-US" sz="5400" dirty="0">
                <a:latin typeface="Lucida Sans" panose="020B0602030504020204" pitchFamily="34" charset="0"/>
              </a:rPr>
              <a:t> Ademola-Idowu, Erica E. Eggleton, Yohan, KM </a:t>
            </a:r>
          </a:p>
        </p:txBody>
      </p:sp>
      <p:sp>
        <p:nvSpPr>
          <p:cNvPr id="8" name="Rounded Rectangle 5">
            <a:extLst>
              <a:ext uri="{FF2B5EF4-FFF2-40B4-BE49-F238E27FC236}">
                <a16:creationId xmlns:a16="http://schemas.microsoft.com/office/drawing/2014/main" id="{E7326DD3-1775-4287-98C6-4CADFEE88847}"/>
              </a:ext>
            </a:extLst>
          </p:cNvPr>
          <p:cNvSpPr/>
          <p:nvPr/>
        </p:nvSpPr>
        <p:spPr>
          <a:xfrm>
            <a:off x="296878" y="5753037"/>
            <a:ext cx="20442817" cy="4895962"/>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B14795-9FAE-4F4A-8570-E21A58300CE4}"/>
              </a:ext>
            </a:extLst>
          </p:cNvPr>
          <p:cNvSpPr txBox="1"/>
          <p:nvPr/>
        </p:nvSpPr>
        <p:spPr>
          <a:xfrm>
            <a:off x="3386588" y="5510886"/>
            <a:ext cx="12801600" cy="769441"/>
          </a:xfrm>
          <a:prstGeom prst="rect">
            <a:avLst/>
          </a:prstGeom>
          <a:solidFill>
            <a:schemeClr val="bg1"/>
          </a:solidFill>
          <a:ln>
            <a:solidFill>
              <a:schemeClr val="accent1"/>
            </a:solidFill>
          </a:ln>
        </p:spPr>
        <p:txBody>
          <a:bodyPr wrap="square" rtlCol="0">
            <a:spAutoFit/>
          </a:bodyPr>
          <a:lstStyle/>
          <a:p>
            <a:pPr algn="ctr"/>
            <a:r>
              <a:rPr lang="en-US" sz="4400" dirty="0"/>
              <a:t>Objective</a:t>
            </a:r>
          </a:p>
        </p:txBody>
      </p:sp>
      <p:sp>
        <p:nvSpPr>
          <p:cNvPr id="10" name="Rounded Rectangle 5">
            <a:extLst>
              <a:ext uri="{FF2B5EF4-FFF2-40B4-BE49-F238E27FC236}">
                <a16:creationId xmlns:a16="http://schemas.microsoft.com/office/drawing/2014/main" id="{A672FF68-D51D-40C4-84DC-7AAC132B3F53}"/>
              </a:ext>
            </a:extLst>
          </p:cNvPr>
          <p:cNvSpPr/>
          <p:nvPr/>
        </p:nvSpPr>
        <p:spPr>
          <a:xfrm>
            <a:off x="354120" y="11950077"/>
            <a:ext cx="20442816" cy="9208714"/>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29EFE26-935F-4888-A5A4-EB44A1CDC190}"/>
              </a:ext>
            </a:extLst>
          </p:cNvPr>
          <p:cNvSpPr txBox="1"/>
          <p:nvPr/>
        </p:nvSpPr>
        <p:spPr>
          <a:xfrm>
            <a:off x="3386588" y="11545795"/>
            <a:ext cx="12801600" cy="769441"/>
          </a:xfrm>
          <a:prstGeom prst="rect">
            <a:avLst/>
          </a:prstGeom>
          <a:solidFill>
            <a:schemeClr val="bg1"/>
          </a:solidFill>
          <a:ln>
            <a:solidFill>
              <a:schemeClr val="accent1"/>
            </a:solidFill>
          </a:ln>
        </p:spPr>
        <p:txBody>
          <a:bodyPr wrap="square" rtlCol="0">
            <a:spAutoFit/>
          </a:bodyPr>
          <a:lstStyle/>
          <a:p>
            <a:pPr algn="ctr"/>
            <a:r>
              <a:rPr lang="en-US" sz="4400" dirty="0"/>
              <a:t>Work Flow / Packages</a:t>
            </a:r>
          </a:p>
        </p:txBody>
      </p:sp>
      <p:sp>
        <p:nvSpPr>
          <p:cNvPr id="12" name="Rounded Rectangle 18">
            <a:extLst>
              <a:ext uri="{FF2B5EF4-FFF2-40B4-BE49-F238E27FC236}">
                <a16:creationId xmlns:a16="http://schemas.microsoft.com/office/drawing/2014/main" id="{83A20556-134D-41D9-87EE-CE9E90E6B535}"/>
              </a:ext>
            </a:extLst>
          </p:cNvPr>
          <p:cNvSpPr/>
          <p:nvPr/>
        </p:nvSpPr>
        <p:spPr>
          <a:xfrm>
            <a:off x="21328507" y="5775406"/>
            <a:ext cx="22208573" cy="18253910"/>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ECBD597C-E201-4AB7-9861-64DD0F1DE017}"/>
              </a:ext>
            </a:extLst>
          </p:cNvPr>
          <p:cNvSpPr txBox="1"/>
          <p:nvPr/>
        </p:nvSpPr>
        <p:spPr>
          <a:xfrm>
            <a:off x="24361730" y="5301384"/>
            <a:ext cx="15899880" cy="769441"/>
          </a:xfrm>
          <a:prstGeom prst="rect">
            <a:avLst/>
          </a:prstGeom>
          <a:solidFill>
            <a:schemeClr val="bg1"/>
          </a:solidFill>
          <a:ln>
            <a:solidFill>
              <a:schemeClr val="accent1"/>
            </a:solidFill>
          </a:ln>
        </p:spPr>
        <p:txBody>
          <a:bodyPr wrap="square" rtlCol="0">
            <a:spAutoFit/>
          </a:bodyPr>
          <a:lstStyle/>
          <a:p>
            <a:pPr algn="ctr"/>
            <a:r>
              <a:rPr lang="en-US" sz="4400" dirty="0"/>
              <a:t>Results</a:t>
            </a:r>
          </a:p>
        </p:txBody>
      </p:sp>
      <p:sp>
        <p:nvSpPr>
          <p:cNvPr id="14" name="Rounded Rectangle 18">
            <a:extLst>
              <a:ext uri="{FF2B5EF4-FFF2-40B4-BE49-F238E27FC236}">
                <a16:creationId xmlns:a16="http://schemas.microsoft.com/office/drawing/2014/main" id="{BBCDCECD-E2E1-4632-84FE-A6CFD77DFDA2}"/>
              </a:ext>
            </a:extLst>
          </p:cNvPr>
          <p:cNvSpPr/>
          <p:nvPr/>
        </p:nvSpPr>
        <p:spPr>
          <a:xfrm>
            <a:off x="21328507" y="24721457"/>
            <a:ext cx="22031578" cy="7032780"/>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DC55035F-05C0-4592-8D75-FC847E077E1B}"/>
              </a:ext>
            </a:extLst>
          </p:cNvPr>
          <p:cNvSpPr txBox="1"/>
          <p:nvPr/>
        </p:nvSpPr>
        <p:spPr>
          <a:xfrm>
            <a:off x="24188448" y="24413976"/>
            <a:ext cx="15899880" cy="769441"/>
          </a:xfrm>
          <a:prstGeom prst="rect">
            <a:avLst/>
          </a:prstGeom>
          <a:solidFill>
            <a:schemeClr val="bg1"/>
          </a:solidFill>
          <a:ln>
            <a:solidFill>
              <a:schemeClr val="accent1"/>
            </a:solidFill>
          </a:ln>
        </p:spPr>
        <p:txBody>
          <a:bodyPr wrap="square" rtlCol="0">
            <a:spAutoFit/>
          </a:bodyPr>
          <a:lstStyle/>
          <a:p>
            <a:pPr algn="ctr"/>
            <a:r>
              <a:rPr lang="en-US" sz="4400" dirty="0"/>
              <a:t>Future Work</a:t>
            </a:r>
          </a:p>
        </p:txBody>
      </p:sp>
      <p:sp>
        <p:nvSpPr>
          <p:cNvPr id="20" name="Rounded Rectangle 12">
            <a:extLst>
              <a:ext uri="{FF2B5EF4-FFF2-40B4-BE49-F238E27FC236}">
                <a16:creationId xmlns:a16="http://schemas.microsoft.com/office/drawing/2014/main" id="{A7487E2A-7552-4759-8033-6675E73670CC}"/>
              </a:ext>
            </a:extLst>
          </p:cNvPr>
          <p:cNvSpPr/>
          <p:nvPr/>
        </p:nvSpPr>
        <p:spPr>
          <a:xfrm>
            <a:off x="21945600" y="29548887"/>
            <a:ext cx="20381906" cy="1820689"/>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9A15DD51-FAB5-4CB2-91A3-F3E87AF9F6CC}"/>
              </a:ext>
            </a:extLst>
          </p:cNvPr>
          <p:cNvSpPr txBox="1"/>
          <p:nvPr/>
        </p:nvSpPr>
        <p:spPr>
          <a:xfrm>
            <a:off x="21973067" y="29548887"/>
            <a:ext cx="14602205" cy="830997"/>
          </a:xfrm>
          <a:prstGeom prst="rect">
            <a:avLst/>
          </a:prstGeom>
          <a:noFill/>
        </p:spPr>
        <p:txBody>
          <a:bodyPr wrap="square" rtlCol="0">
            <a:spAutoFit/>
          </a:bodyPr>
          <a:lstStyle/>
          <a:p>
            <a:r>
              <a:rPr lang="en-US" sz="4800" dirty="0"/>
              <a:t>References:</a:t>
            </a:r>
          </a:p>
        </p:txBody>
      </p:sp>
      <p:sp>
        <p:nvSpPr>
          <p:cNvPr id="26" name="TextBox 25">
            <a:extLst>
              <a:ext uri="{FF2B5EF4-FFF2-40B4-BE49-F238E27FC236}">
                <a16:creationId xmlns:a16="http://schemas.microsoft.com/office/drawing/2014/main" id="{E277FEA3-C56D-4EEE-A8AA-147E0D76A315}"/>
              </a:ext>
            </a:extLst>
          </p:cNvPr>
          <p:cNvSpPr txBox="1"/>
          <p:nvPr/>
        </p:nvSpPr>
        <p:spPr>
          <a:xfrm>
            <a:off x="3722861" y="21563073"/>
            <a:ext cx="12801600" cy="769441"/>
          </a:xfrm>
          <a:prstGeom prst="rect">
            <a:avLst/>
          </a:prstGeom>
          <a:solidFill>
            <a:schemeClr val="bg1"/>
          </a:solidFill>
          <a:ln>
            <a:solidFill>
              <a:schemeClr val="accent1"/>
            </a:solidFill>
          </a:ln>
        </p:spPr>
        <p:txBody>
          <a:bodyPr wrap="square" rtlCol="0">
            <a:spAutoFit/>
          </a:bodyPr>
          <a:lstStyle/>
          <a:p>
            <a:pPr algn="ctr"/>
            <a:r>
              <a:rPr lang="en-US" sz="4400" dirty="0"/>
              <a:t>Data Types / Cleaning</a:t>
            </a:r>
          </a:p>
        </p:txBody>
      </p:sp>
      <p:sp>
        <p:nvSpPr>
          <p:cNvPr id="4" name="Right Triangle 3">
            <a:extLst>
              <a:ext uri="{FF2B5EF4-FFF2-40B4-BE49-F238E27FC236}">
                <a16:creationId xmlns:a16="http://schemas.microsoft.com/office/drawing/2014/main" id="{F65451AA-141E-45CB-A51B-ACBE4A032C2C}"/>
              </a:ext>
            </a:extLst>
          </p:cNvPr>
          <p:cNvSpPr/>
          <p:nvPr/>
        </p:nvSpPr>
        <p:spPr>
          <a:xfrm flipH="1">
            <a:off x="14830122" y="7194030"/>
            <a:ext cx="5764788" cy="333442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EC9B9D5-2C4B-4009-B9D9-0D9328B3F30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09" b="89941" l="4252" r="90000">
                        <a14:foregroundMark x1="57165" y1="69527" x2="57165" y2="69527"/>
                        <a14:foregroundMark x1="60079" y1="74704" x2="60079" y2="74704"/>
                        <a14:foregroundMark x1="47008" y1="68047" x2="47008" y2="68047"/>
                        <a14:foregroundMark x1="69528" y1="60355" x2="69528" y2="60355"/>
                        <a14:foregroundMark x1="63307" y1="36095" x2="63307" y2="36095"/>
                        <a14:foregroundMark x1="61732" y1="16716" x2="61732" y2="16716"/>
                        <a14:foregroundMark x1="53780" y1="12426" x2="57638" y2="43491"/>
                        <a14:foregroundMark x1="57638" y1="43491" x2="55512" y2="64941"/>
                        <a14:foregroundMark x1="55512" y1="64941" x2="51811" y2="78846"/>
                        <a14:foregroundMark x1="51811" y1="78846" x2="51339" y2="74260"/>
                        <a14:foregroundMark x1="77953" y1="74112" x2="59370" y2="72633"/>
                        <a14:foregroundMark x1="59370" y1="72633" x2="51890" y2="67751"/>
                        <a14:foregroundMark x1="51890" y1="67751" x2="46299" y2="67456"/>
                        <a14:foregroundMark x1="43543" y1="12722" x2="34961" y2="8876"/>
                        <a14:foregroundMark x1="34961" y1="8876" x2="26142" y2="10799"/>
                        <a14:foregroundMark x1="26142" y1="10799" x2="19134" y2="17604"/>
                        <a14:foregroundMark x1="19134" y1="17604" x2="27795" y2="26923"/>
                        <a14:foregroundMark x1="27795" y1="26923" x2="38031" y2="23373"/>
                        <a14:foregroundMark x1="38031" y1="23373" x2="47402" y2="8728"/>
                        <a14:foregroundMark x1="47402" y1="8728" x2="40709" y2="12426"/>
                        <a14:foregroundMark x1="16614" y1="16568" x2="9055" y2="21154"/>
                        <a14:foregroundMark x1="9055" y1="21154" x2="2835" y2="31509"/>
                        <a14:foregroundMark x1="2835" y1="31509" x2="2362" y2="49260"/>
                        <a14:foregroundMark x1="2362" y1="49260" x2="4252" y2="64349"/>
                        <a14:foregroundMark x1="4252" y1="64349" x2="12283" y2="57840"/>
                        <a14:foregroundMark x1="12283" y1="57840" x2="18268" y2="25592"/>
                        <a14:foregroundMark x1="18268" y1="25592" x2="15669" y2="17308"/>
                        <a14:foregroundMark x1="38425" y1="7249" x2="64409" y2="7692"/>
                        <a14:foregroundMark x1="64409" y1="7692" x2="40315" y2="6509"/>
                        <a14:foregroundMark x1="47244" y1="64349" x2="47244" y2="65237"/>
                        <a14:foregroundMark x1="45354" y1="40237" x2="46063" y2="42456"/>
                        <a14:foregroundMark x1="75669" y1="33136" x2="73937" y2="48817"/>
                        <a14:foregroundMark x1="73937" y1="48817" x2="75669" y2="34024"/>
                        <a14:foregroundMark x1="75669" y1="34024" x2="74331" y2="32692"/>
                        <a14:foregroundMark x1="77244" y1="65828" x2="76614" y2="65089"/>
                        <a14:foregroundMark x1="79291" y1="64497" x2="76457" y2="69675"/>
                        <a14:foregroundMark x1="79685" y1="64201" x2="79764" y2="60059"/>
                        <a14:foregroundMark x1="74016" y1="31213" x2="66299" y2="24852"/>
                        <a14:foregroundMark x1="66299" y1="24852" x2="60709" y2="40976"/>
                        <a14:foregroundMark x1="60709" y1="40976" x2="64016" y2="55769"/>
                        <a14:foregroundMark x1="64016" y1="55769" x2="72126" y2="55917"/>
                        <a14:foregroundMark x1="72126" y1="55917" x2="74331" y2="40680"/>
                        <a14:foregroundMark x1="74331" y1="40680" x2="71496" y2="26923"/>
                        <a14:foregroundMark x1="71496" y1="26923" x2="69528" y2="26479"/>
                        <a14:foregroundMark x1="70236" y1="34615" x2="68819" y2="32249"/>
                        <a14:foregroundMark x1="33386" y1="73077" x2="33386" y2="73669"/>
                        <a14:foregroundMark x1="33150" y1="79290" x2="33622" y2="78698"/>
                        <a14:foregroundMark x1="33701" y1="75444" x2="33071" y2="74408"/>
                        <a14:foregroundMark x1="34331" y1="71746" x2="33780" y2="70414"/>
                        <a14:foregroundMark x1="34173" y1="82249" x2="29764" y2="68639"/>
                        <a14:foregroundMark x1="29764" y1="68639" x2="31654" y2="83728"/>
                        <a14:foregroundMark x1="31654" y1="83728" x2="33622" y2="80917"/>
                        <a14:foregroundMark x1="66299" y1="85207" x2="66220" y2="84911"/>
                        <a14:foregroundMark x1="71496" y1="84911" x2="70079" y2="83876"/>
                        <a14:foregroundMark x1="70709" y1="84320" x2="70157" y2="82988"/>
                        <a14:foregroundMark x1="73701" y1="82840" x2="65433" y2="85947"/>
                        <a14:foregroundMark x1="65433" y1="85947" x2="71371" y2="88608"/>
                        <a14:foregroundMark x1="72701" y1="86140" x2="72205" y2="84763"/>
                        <a14:backgroundMark x1="81969" y1="89497" x2="74299" y2="89081"/>
                        <a14:backgroundMark x1="74323" y1="89020" x2="81181" y2="88609"/>
                        <a14:backgroundMark x1="49291" y1="93343" x2="48976" y2="93047"/>
                        <a14:backgroundMark x1="47087" y1="92899" x2="44724" y2="91124"/>
                        <a14:backgroundMark x1="74803" y1="85207" x2="74658" y2="85309"/>
                        <a14:backgroundMark x1="72520" y1="93195" x2="73465" y2="92604"/>
                        <a14:backgroundMark x1="72441" y1="91864" x2="64409" y2="91124"/>
                        <a14:backgroundMark x1="64409" y1="91124" x2="59370" y2="93491"/>
                        <a14:backgroundMark x1="74567" y1="88018" x2="71654" y2="92899"/>
                      </a14:backgroundRemoval>
                    </a14:imgEffect>
                  </a14:imgLayer>
                </a14:imgProps>
              </a:ext>
              <a:ext uri="{28A0092B-C50C-407E-A947-70E740481C1C}">
                <a14:useLocalDpi xmlns:a14="http://schemas.microsoft.com/office/drawing/2010/main" val="0"/>
              </a:ext>
            </a:extLst>
          </a:blip>
          <a:stretch>
            <a:fillRect/>
          </a:stretch>
        </p:blipFill>
        <p:spPr>
          <a:xfrm rot="20041000">
            <a:off x="15923701" y="6619951"/>
            <a:ext cx="4919666" cy="2618657"/>
          </a:xfrm>
          <a:prstGeom prst="rect">
            <a:avLst/>
          </a:prstGeom>
        </p:spPr>
      </p:pic>
      <p:sp>
        <p:nvSpPr>
          <p:cNvPr id="5" name="TextBox 4">
            <a:extLst>
              <a:ext uri="{FF2B5EF4-FFF2-40B4-BE49-F238E27FC236}">
                <a16:creationId xmlns:a16="http://schemas.microsoft.com/office/drawing/2014/main" id="{92BEC798-2E03-4325-9D56-5338FAE0F4F7}"/>
              </a:ext>
            </a:extLst>
          </p:cNvPr>
          <p:cNvSpPr txBox="1"/>
          <p:nvPr/>
        </p:nvSpPr>
        <p:spPr>
          <a:xfrm>
            <a:off x="577143" y="6760029"/>
            <a:ext cx="15065628" cy="2308324"/>
          </a:xfrm>
          <a:prstGeom prst="rect">
            <a:avLst/>
          </a:prstGeom>
          <a:noFill/>
        </p:spPr>
        <p:txBody>
          <a:bodyPr wrap="square" rtlCol="0">
            <a:spAutoFit/>
          </a:bodyPr>
          <a:lstStyle/>
          <a:p>
            <a:r>
              <a:rPr lang="en-US" sz="3600" dirty="0"/>
              <a:t>Driving up and down hills is a source of stress for batteries in electrified vehicles.  This software uses geographic information systems (GIS) data to determine the elevation profiles for King County Metro bus routes and rank the difficulty with regards to the batteries.</a:t>
            </a:r>
          </a:p>
        </p:txBody>
      </p:sp>
      <p:sp>
        <p:nvSpPr>
          <p:cNvPr id="46" name="TextBox 45">
            <a:extLst>
              <a:ext uri="{FF2B5EF4-FFF2-40B4-BE49-F238E27FC236}">
                <a16:creationId xmlns:a16="http://schemas.microsoft.com/office/drawing/2014/main" id="{E3758896-F533-49E0-9ABB-8CBBA2FD5AE9}"/>
              </a:ext>
            </a:extLst>
          </p:cNvPr>
          <p:cNvSpPr txBox="1"/>
          <p:nvPr/>
        </p:nvSpPr>
        <p:spPr>
          <a:xfrm>
            <a:off x="1122560" y="13133444"/>
            <a:ext cx="15065628" cy="646331"/>
          </a:xfrm>
          <a:prstGeom prst="rect">
            <a:avLst/>
          </a:prstGeom>
          <a:noFill/>
        </p:spPr>
        <p:txBody>
          <a:bodyPr wrap="square" rtlCol="0">
            <a:spAutoFit/>
          </a:bodyPr>
          <a:lstStyle/>
          <a:p>
            <a:r>
              <a:rPr lang="en-US" sz="3600" dirty="0"/>
              <a:t>Flow chart here</a:t>
            </a:r>
          </a:p>
        </p:txBody>
      </p:sp>
      <p:sp>
        <p:nvSpPr>
          <p:cNvPr id="48" name="TextBox 47">
            <a:extLst>
              <a:ext uri="{FF2B5EF4-FFF2-40B4-BE49-F238E27FC236}">
                <a16:creationId xmlns:a16="http://schemas.microsoft.com/office/drawing/2014/main" id="{6C65CA81-E93B-4F1C-A0B8-8E0FE32DE5B7}"/>
              </a:ext>
            </a:extLst>
          </p:cNvPr>
          <p:cNvSpPr txBox="1"/>
          <p:nvPr/>
        </p:nvSpPr>
        <p:spPr>
          <a:xfrm>
            <a:off x="21973067" y="7438144"/>
            <a:ext cx="15065628" cy="1754326"/>
          </a:xfrm>
          <a:prstGeom prst="rect">
            <a:avLst/>
          </a:prstGeom>
          <a:noFill/>
        </p:spPr>
        <p:txBody>
          <a:bodyPr wrap="square" rtlCol="0">
            <a:spAutoFit/>
          </a:bodyPr>
          <a:lstStyle/>
          <a:p>
            <a:r>
              <a:rPr lang="en-US" sz="3600" dirty="0"/>
              <a:t>Plots and Maps</a:t>
            </a:r>
          </a:p>
          <a:p>
            <a:endParaRPr lang="en-US" sz="3600" dirty="0"/>
          </a:p>
          <a:p>
            <a:r>
              <a:rPr lang="en-US" sz="3600" dirty="0"/>
              <a:t>-Erica will add maps tomorrow</a:t>
            </a:r>
          </a:p>
        </p:txBody>
      </p:sp>
      <p:sp>
        <p:nvSpPr>
          <p:cNvPr id="16" name="TextBox 15">
            <a:extLst>
              <a:ext uri="{FF2B5EF4-FFF2-40B4-BE49-F238E27FC236}">
                <a16:creationId xmlns:a16="http://schemas.microsoft.com/office/drawing/2014/main" id="{68D0E845-D26B-4121-91F2-70E6D0124C88}"/>
              </a:ext>
            </a:extLst>
          </p:cNvPr>
          <p:cNvSpPr txBox="1"/>
          <p:nvPr/>
        </p:nvSpPr>
        <p:spPr>
          <a:xfrm>
            <a:off x="22357080" y="25692054"/>
            <a:ext cx="19970426"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Add more parameters to get a better estimate of battery stress</a:t>
            </a:r>
          </a:p>
          <a:p>
            <a:pPr marL="571500" indent="-571500">
              <a:buFont typeface="Arial" panose="020B0604020202020204" pitchFamily="34" charset="0"/>
              <a:buChar char="•"/>
            </a:pPr>
            <a:r>
              <a:rPr lang="en-US" sz="3600" dirty="0"/>
              <a:t>Interpolate grade between points</a:t>
            </a:r>
          </a:p>
        </p:txBody>
      </p:sp>
      <p:pic>
        <p:nvPicPr>
          <p:cNvPr id="17" name="Picture 16">
            <a:extLst>
              <a:ext uri="{FF2B5EF4-FFF2-40B4-BE49-F238E27FC236}">
                <a16:creationId xmlns:a16="http://schemas.microsoft.com/office/drawing/2014/main" id="{9E29C65D-93CA-427B-A62B-6BCD1FEEBD88}"/>
              </a:ext>
            </a:extLst>
          </p:cNvPr>
          <p:cNvPicPr>
            <a:picLocks noChangeAspect="1"/>
          </p:cNvPicPr>
          <p:nvPr/>
        </p:nvPicPr>
        <p:blipFill>
          <a:blip r:embed="rId4"/>
          <a:stretch>
            <a:fillRect/>
          </a:stretch>
        </p:blipFill>
        <p:spPr>
          <a:xfrm>
            <a:off x="1122560" y="24460180"/>
            <a:ext cx="3659596" cy="6401800"/>
          </a:xfrm>
          <a:prstGeom prst="rect">
            <a:avLst/>
          </a:prstGeom>
        </p:spPr>
      </p:pic>
      <p:pic>
        <p:nvPicPr>
          <p:cNvPr id="1026" name="Picture 2" descr="1280px-King_County_Metro_logo.svg.png (1280Ã458)">
            <a:extLst>
              <a:ext uri="{FF2B5EF4-FFF2-40B4-BE49-F238E27FC236}">
                <a16:creationId xmlns:a16="http://schemas.microsoft.com/office/drawing/2014/main" id="{8BB45396-F1B8-439B-85F4-8F30A36B5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3860" y="22746440"/>
            <a:ext cx="3912475" cy="13999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DDF437E7-AAE9-4EF6-BF11-DB964181EBCD}"/>
              </a:ext>
            </a:extLst>
          </p:cNvPr>
          <p:cNvPicPr>
            <a:picLocks noChangeAspect="1"/>
          </p:cNvPicPr>
          <p:nvPr/>
        </p:nvPicPr>
        <p:blipFill>
          <a:blip r:embed="rId6"/>
          <a:stretch>
            <a:fillRect/>
          </a:stretch>
        </p:blipFill>
        <p:spPr>
          <a:xfrm>
            <a:off x="5757438" y="24633717"/>
            <a:ext cx="4818090" cy="6228263"/>
          </a:xfrm>
          <a:prstGeom prst="rect">
            <a:avLst/>
          </a:prstGeom>
        </p:spPr>
      </p:pic>
      <p:pic>
        <p:nvPicPr>
          <p:cNvPr id="1028" name="Picture 4" descr="DNR.png (254Ã254)">
            <a:extLst>
              <a:ext uri="{FF2B5EF4-FFF2-40B4-BE49-F238E27FC236}">
                <a16:creationId xmlns:a16="http://schemas.microsoft.com/office/drawing/2014/main" id="{F810BD77-A384-440A-886D-C819021557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51181" y1="61417" x2="49213" y2="66142"/>
                      </a14:backgroundRemoval>
                    </a14:imgEffect>
                  </a14:imgLayer>
                </a14:imgProps>
              </a:ext>
              <a:ext uri="{28A0092B-C50C-407E-A947-70E740481C1C}">
                <a14:useLocalDpi xmlns:a14="http://schemas.microsoft.com/office/drawing/2010/main" val="0"/>
              </a:ext>
            </a:extLst>
          </a:blip>
          <a:srcRect/>
          <a:stretch>
            <a:fillRect/>
          </a:stretch>
        </p:blipFill>
        <p:spPr bwMode="auto">
          <a:xfrm>
            <a:off x="7728964" y="22459869"/>
            <a:ext cx="2171417" cy="21714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6127D633-136D-4852-B472-727ACEAB1CFC}"/>
              </a:ext>
            </a:extLst>
          </p:cNvPr>
          <p:cNvSpPr txBox="1"/>
          <p:nvPr/>
        </p:nvSpPr>
        <p:spPr>
          <a:xfrm>
            <a:off x="890088" y="31000244"/>
            <a:ext cx="5744628" cy="584775"/>
          </a:xfrm>
          <a:prstGeom prst="rect">
            <a:avLst/>
          </a:prstGeom>
          <a:noFill/>
        </p:spPr>
        <p:txBody>
          <a:bodyPr wrap="square" rtlCol="0">
            <a:spAutoFit/>
          </a:bodyPr>
          <a:lstStyle/>
          <a:p>
            <a:r>
              <a:rPr lang="en-US" sz="3200" dirty="0"/>
              <a:t>Bus routes: Shapefile (.</a:t>
            </a:r>
            <a:r>
              <a:rPr lang="en-US" sz="3200" dirty="0" err="1"/>
              <a:t>shp</a:t>
            </a:r>
            <a:r>
              <a:rPr lang="en-US" sz="3200" dirty="0"/>
              <a:t>)</a:t>
            </a:r>
          </a:p>
        </p:txBody>
      </p:sp>
      <p:sp>
        <p:nvSpPr>
          <p:cNvPr id="54" name="TextBox 53">
            <a:extLst>
              <a:ext uri="{FF2B5EF4-FFF2-40B4-BE49-F238E27FC236}">
                <a16:creationId xmlns:a16="http://schemas.microsoft.com/office/drawing/2014/main" id="{8A86792B-7618-4549-8E7E-E829DE000D4F}"/>
              </a:ext>
            </a:extLst>
          </p:cNvPr>
          <p:cNvSpPr txBox="1"/>
          <p:nvPr/>
        </p:nvSpPr>
        <p:spPr>
          <a:xfrm>
            <a:off x="6209912" y="30923068"/>
            <a:ext cx="5744628" cy="584775"/>
          </a:xfrm>
          <a:prstGeom prst="rect">
            <a:avLst/>
          </a:prstGeom>
          <a:noFill/>
        </p:spPr>
        <p:txBody>
          <a:bodyPr wrap="square" rtlCol="0">
            <a:spAutoFit/>
          </a:bodyPr>
          <a:lstStyle/>
          <a:p>
            <a:r>
              <a:rPr lang="en-US" sz="3200" dirty="0"/>
              <a:t>Elevation: Raster file (.</a:t>
            </a:r>
            <a:r>
              <a:rPr lang="en-US" sz="3200" dirty="0" err="1"/>
              <a:t>tif</a:t>
            </a:r>
            <a:r>
              <a:rPr lang="en-US" sz="3200" dirty="0"/>
              <a:t>)</a:t>
            </a:r>
          </a:p>
        </p:txBody>
      </p:sp>
      <p:sp>
        <p:nvSpPr>
          <p:cNvPr id="50" name="TextBox 49">
            <a:extLst>
              <a:ext uri="{FF2B5EF4-FFF2-40B4-BE49-F238E27FC236}">
                <a16:creationId xmlns:a16="http://schemas.microsoft.com/office/drawing/2014/main" id="{98A0D93F-D3A9-4CC9-94D1-6ED7007632F3}"/>
              </a:ext>
            </a:extLst>
          </p:cNvPr>
          <p:cNvSpPr txBox="1"/>
          <p:nvPr/>
        </p:nvSpPr>
        <p:spPr>
          <a:xfrm>
            <a:off x="11313042" y="22902530"/>
            <a:ext cx="9281868"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t>Routes were re-traced to avoid repeated points from multiple directions</a:t>
            </a:r>
          </a:p>
          <a:p>
            <a:pPr marL="571500" indent="-571500">
              <a:buFont typeface="Arial" panose="020B0604020202020204" pitchFamily="34" charset="0"/>
              <a:buChar char="•"/>
            </a:pPr>
            <a:r>
              <a:rPr lang="en-US" sz="3600" dirty="0"/>
              <a:t>Shapefile and raster file must use the same coordinate system.</a:t>
            </a:r>
          </a:p>
          <a:p>
            <a:pPr marL="571500" indent="-571500">
              <a:buFont typeface="Arial" panose="020B0604020202020204" pitchFamily="34" charset="0"/>
              <a:buChar char="•"/>
            </a:pPr>
            <a:endParaRPr lang="en-US" sz="3600" dirty="0"/>
          </a:p>
          <a:p>
            <a:endParaRPr lang="en-US" sz="3600" dirty="0"/>
          </a:p>
        </p:txBody>
      </p:sp>
    </p:spTree>
    <p:extLst>
      <p:ext uri="{BB962C8B-B14F-4D97-AF65-F5344CB8AC3E}">
        <p14:creationId xmlns:p14="http://schemas.microsoft.com/office/powerpoint/2010/main" val="194746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3349</TotalTime>
  <Words>143</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E Eggleton</dc:creator>
  <cp:lastModifiedBy>Erica E Eggleton</cp:lastModifiedBy>
  <cp:revision>31</cp:revision>
  <dcterms:created xsi:type="dcterms:W3CDTF">2018-08-27T02:37:43Z</dcterms:created>
  <dcterms:modified xsi:type="dcterms:W3CDTF">2019-03-13T06:16:31Z</dcterms:modified>
</cp:coreProperties>
</file>