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7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" d="100"/>
          <a:sy n="30" d="100"/>
        </p:scale>
        <p:origin x="243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3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3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3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9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6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2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4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3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3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3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11D4F-DB33-4DA7-996A-B7BA98720CF3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4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12" Type="http://schemas.microsoft.com/office/2007/relationships/hdphoto" Target="../media/hdphoto3.wdp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9000">
              <a:schemeClr val="accent4">
                <a:lumMod val="20000"/>
                <a:lumOff val="80000"/>
              </a:schemeClr>
            </a:gs>
            <a:gs pos="96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5">
            <a:extLst>
              <a:ext uri="{FF2B5EF4-FFF2-40B4-BE49-F238E27FC236}">
                <a16:creationId xmlns:a16="http://schemas.microsoft.com/office/drawing/2014/main" id="{4EA5DE83-C1D6-4F27-ABE8-BD5F93CFDE86}"/>
              </a:ext>
            </a:extLst>
          </p:cNvPr>
          <p:cNvSpPr/>
          <p:nvPr/>
        </p:nvSpPr>
        <p:spPr>
          <a:xfrm>
            <a:off x="861063" y="23802196"/>
            <a:ext cx="15881521" cy="7952041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229F8-9968-4886-A900-959948C741AD}"/>
              </a:ext>
            </a:extLst>
          </p:cNvPr>
          <p:cNvSpPr txBox="1"/>
          <p:nvPr/>
        </p:nvSpPr>
        <p:spPr>
          <a:xfrm>
            <a:off x="9216995" y="1029055"/>
            <a:ext cx="235019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>
                <a:latin typeface="Lucida Sans" panose="020B0602030504020204" pitchFamily="34" charset="0"/>
              </a:rPr>
              <a:t>Route_Dynamics</a:t>
            </a:r>
            <a:r>
              <a:rPr lang="en-US" sz="8800" dirty="0">
                <a:latin typeface="Lucida Sans" panose="020B0602030504020204" pitchFamily="34" charset="0"/>
              </a:rPr>
              <a:t>: An open-source package for visualizing and ranking transit routes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7AA90-5CC2-41F7-8188-6BDA906F406F}"/>
              </a:ext>
            </a:extLst>
          </p:cNvPr>
          <p:cNvSpPr txBox="1"/>
          <p:nvPr/>
        </p:nvSpPr>
        <p:spPr>
          <a:xfrm>
            <a:off x="11089134" y="3964930"/>
            <a:ext cx="22753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latin typeface="Lucida Sans" panose="020B0602030504020204" pitchFamily="34" charset="0"/>
              </a:rPr>
              <a:t>Atinuke</a:t>
            </a:r>
            <a:r>
              <a:rPr lang="en-US" sz="5400" dirty="0">
                <a:latin typeface="Lucida Sans" panose="020B0602030504020204" pitchFamily="34" charset="0"/>
              </a:rPr>
              <a:t> Ademola-Idowu, Erica E. Eggleton, Yohan Min, </a:t>
            </a:r>
            <a:r>
              <a:rPr lang="en-US" sz="5400" dirty="0" err="1">
                <a:latin typeface="Lucida Sans" panose="020B0602030504020204" pitchFamily="34" charset="0"/>
              </a:rPr>
              <a:t>Kaiming</a:t>
            </a:r>
            <a:r>
              <a:rPr lang="en-US" sz="5400" dirty="0">
                <a:latin typeface="Lucida Sans" panose="020B0602030504020204" pitchFamily="34" charset="0"/>
              </a:rPr>
              <a:t> Tao </a:t>
            </a:r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E7326DD3-1775-4287-98C6-4CADFEE88847}"/>
              </a:ext>
            </a:extLst>
          </p:cNvPr>
          <p:cNvSpPr/>
          <p:nvPr/>
        </p:nvSpPr>
        <p:spPr>
          <a:xfrm>
            <a:off x="805882" y="5783090"/>
            <a:ext cx="15840029" cy="4895962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B14795-9FAE-4F4A-8570-E21A58300CE4}"/>
              </a:ext>
            </a:extLst>
          </p:cNvPr>
          <p:cNvSpPr txBox="1"/>
          <p:nvPr/>
        </p:nvSpPr>
        <p:spPr>
          <a:xfrm>
            <a:off x="2187604" y="5263653"/>
            <a:ext cx="12801600" cy="7694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Objective</a:t>
            </a:r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A672FF68-D51D-40C4-84DC-7AAC132B3F53}"/>
              </a:ext>
            </a:extLst>
          </p:cNvPr>
          <p:cNvSpPr/>
          <p:nvPr/>
        </p:nvSpPr>
        <p:spPr>
          <a:xfrm>
            <a:off x="764390" y="11768376"/>
            <a:ext cx="15881521" cy="11098086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EFE26-935F-4888-A5A4-EB44A1CDC190}"/>
              </a:ext>
            </a:extLst>
          </p:cNvPr>
          <p:cNvSpPr txBox="1"/>
          <p:nvPr/>
        </p:nvSpPr>
        <p:spPr>
          <a:xfrm>
            <a:off x="2380276" y="11252125"/>
            <a:ext cx="12801600" cy="7694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Work Flow / Packages</a:t>
            </a:r>
          </a:p>
        </p:txBody>
      </p:sp>
      <p:sp>
        <p:nvSpPr>
          <p:cNvPr id="12" name="Rounded Rectangle 18">
            <a:extLst>
              <a:ext uri="{FF2B5EF4-FFF2-40B4-BE49-F238E27FC236}">
                <a16:creationId xmlns:a16="http://schemas.microsoft.com/office/drawing/2014/main" id="{83A20556-134D-41D9-87EE-CE9E90E6B535}"/>
              </a:ext>
            </a:extLst>
          </p:cNvPr>
          <p:cNvSpPr/>
          <p:nvPr/>
        </p:nvSpPr>
        <p:spPr>
          <a:xfrm>
            <a:off x="16983437" y="5775405"/>
            <a:ext cx="26376648" cy="20273967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BD597C-E201-4AB7-9861-64DD0F1DE017}"/>
              </a:ext>
            </a:extLst>
          </p:cNvPr>
          <p:cNvSpPr txBox="1"/>
          <p:nvPr/>
        </p:nvSpPr>
        <p:spPr>
          <a:xfrm>
            <a:off x="23859459" y="5327348"/>
            <a:ext cx="12801600" cy="7694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Results</a:t>
            </a:r>
          </a:p>
        </p:txBody>
      </p:sp>
      <p:sp>
        <p:nvSpPr>
          <p:cNvPr id="14" name="Rounded Rectangle 18">
            <a:extLst>
              <a:ext uri="{FF2B5EF4-FFF2-40B4-BE49-F238E27FC236}">
                <a16:creationId xmlns:a16="http://schemas.microsoft.com/office/drawing/2014/main" id="{BBCDCECD-E2E1-4632-84FE-A6CFD77DFDA2}"/>
              </a:ext>
            </a:extLst>
          </p:cNvPr>
          <p:cNvSpPr/>
          <p:nvPr/>
        </p:nvSpPr>
        <p:spPr>
          <a:xfrm>
            <a:off x="17004081" y="27028819"/>
            <a:ext cx="26356004" cy="4725417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55035F-05C0-4592-8D75-FC847E077E1B}"/>
              </a:ext>
            </a:extLst>
          </p:cNvPr>
          <p:cNvSpPr txBox="1"/>
          <p:nvPr/>
        </p:nvSpPr>
        <p:spPr>
          <a:xfrm>
            <a:off x="23781283" y="26437173"/>
            <a:ext cx="12801600" cy="7694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Future </a:t>
            </a:r>
            <a:r>
              <a:rPr lang="en-US" sz="4400" dirty="0"/>
              <a:t>Work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7FEA3-C56D-4EEE-A8AA-147E0D76A315}"/>
              </a:ext>
            </a:extLst>
          </p:cNvPr>
          <p:cNvSpPr txBox="1"/>
          <p:nvPr/>
        </p:nvSpPr>
        <p:spPr>
          <a:xfrm>
            <a:off x="2304350" y="23288461"/>
            <a:ext cx="12801600" cy="7694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Input Data Types and Cleaning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F65451AA-141E-45CB-A51B-ACBE4A032C2C}"/>
              </a:ext>
            </a:extLst>
          </p:cNvPr>
          <p:cNvSpPr/>
          <p:nvPr/>
        </p:nvSpPr>
        <p:spPr>
          <a:xfrm flipH="1">
            <a:off x="10778164" y="7213048"/>
            <a:ext cx="5764788" cy="3334423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EC9B9D5-2C4B-4009-B9D9-0D9328B3F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09" b="89941" l="4252" r="90000">
                        <a14:foregroundMark x1="57165" y1="69527" x2="57165" y2="69527"/>
                        <a14:foregroundMark x1="60079" y1="74704" x2="60079" y2="74704"/>
                        <a14:foregroundMark x1="47008" y1="68047" x2="47008" y2="68047"/>
                        <a14:foregroundMark x1="69528" y1="60355" x2="69528" y2="60355"/>
                        <a14:foregroundMark x1="63307" y1="36095" x2="63307" y2="36095"/>
                        <a14:foregroundMark x1="61732" y1="16716" x2="61732" y2="16716"/>
                        <a14:foregroundMark x1="53780" y1="12426" x2="57638" y2="43491"/>
                        <a14:foregroundMark x1="57638" y1="43491" x2="55512" y2="64941"/>
                        <a14:foregroundMark x1="55512" y1="64941" x2="51811" y2="78846"/>
                        <a14:foregroundMark x1="51811" y1="78846" x2="51339" y2="74260"/>
                        <a14:foregroundMark x1="77953" y1="74112" x2="59370" y2="72633"/>
                        <a14:foregroundMark x1="59370" y1="72633" x2="51890" y2="67751"/>
                        <a14:foregroundMark x1="51890" y1="67751" x2="46299" y2="67456"/>
                        <a14:foregroundMark x1="43543" y1="12722" x2="34961" y2="8876"/>
                        <a14:foregroundMark x1="34961" y1="8876" x2="26142" y2="10799"/>
                        <a14:foregroundMark x1="26142" y1="10799" x2="19134" y2="17604"/>
                        <a14:foregroundMark x1="19134" y1="17604" x2="27795" y2="26923"/>
                        <a14:foregroundMark x1="27795" y1="26923" x2="38031" y2="23373"/>
                        <a14:foregroundMark x1="38031" y1="23373" x2="47402" y2="8728"/>
                        <a14:foregroundMark x1="47402" y1="8728" x2="40709" y2="12426"/>
                        <a14:foregroundMark x1="16614" y1="16568" x2="9055" y2="21154"/>
                        <a14:foregroundMark x1="9055" y1="21154" x2="2835" y2="31509"/>
                        <a14:foregroundMark x1="2835" y1="31509" x2="2362" y2="49260"/>
                        <a14:foregroundMark x1="2362" y1="49260" x2="4252" y2="64349"/>
                        <a14:foregroundMark x1="4252" y1="64349" x2="12283" y2="57840"/>
                        <a14:foregroundMark x1="12283" y1="57840" x2="18268" y2="25592"/>
                        <a14:foregroundMark x1="18268" y1="25592" x2="15669" y2="17308"/>
                        <a14:foregroundMark x1="38425" y1="7249" x2="64409" y2="7692"/>
                        <a14:foregroundMark x1="64409" y1="7692" x2="40315" y2="6509"/>
                        <a14:foregroundMark x1="47244" y1="64349" x2="47244" y2="65237"/>
                        <a14:foregroundMark x1="45354" y1="40237" x2="46063" y2="42456"/>
                        <a14:foregroundMark x1="75669" y1="33136" x2="73937" y2="48817"/>
                        <a14:foregroundMark x1="73937" y1="48817" x2="75669" y2="34024"/>
                        <a14:foregroundMark x1="75669" y1="34024" x2="74331" y2="32692"/>
                        <a14:foregroundMark x1="77244" y1="65828" x2="76614" y2="65089"/>
                        <a14:foregroundMark x1="79291" y1="64497" x2="76457" y2="69675"/>
                        <a14:foregroundMark x1="79685" y1="64201" x2="79764" y2="60059"/>
                        <a14:foregroundMark x1="74016" y1="31213" x2="66299" y2="24852"/>
                        <a14:foregroundMark x1="66299" y1="24852" x2="60709" y2="40976"/>
                        <a14:foregroundMark x1="60709" y1="40976" x2="64016" y2="55769"/>
                        <a14:foregroundMark x1="64016" y1="55769" x2="72126" y2="55917"/>
                        <a14:foregroundMark x1="72126" y1="55917" x2="74331" y2="40680"/>
                        <a14:foregroundMark x1="74331" y1="40680" x2="71496" y2="26923"/>
                        <a14:foregroundMark x1="71496" y1="26923" x2="69528" y2="26479"/>
                        <a14:foregroundMark x1="70236" y1="34615" x2="68819" y2="32249"/>
                        <a14:foregroundMark x1="33386" y1="73077" x2="33386" y2="73669"/>
                        <a14:foregroundMark x1="33150" y1="79290" x2="33622" y2="78698"/>
                        <a14:foregroundMark x1="33701" y1="75444" x2="33071" y2="74408"/>
                        <a14:foregroundMark x1="34331" y1="71746" x2="33780" y2="70414"/>
                        <a14:foregroundMark x1="34173" y1="82249" x2="29764" y2="68639"/>
                        <a14:foregroundMark x1="29764" y1="68639" x2="31654" y2="83728"/>
                        <a14:foregroundMark x1="31654" y1="83728" x2="33622" y2="80917"/>
                        <a14:foregroundMark x1="66299" y1="85207" x2="66220" y2="84911"/>
                        <a14:foregroundMark x1="71496" y1="84911" x2="70079" y2="83876"/>
                        <a14:foregroundMark x1="70709" y1="84320" x2="70157" y2="82988"/>
                        <a14:foregroundMark x1="73701" y1="82840" x2="65433" y2="85947"/>
                        <a14:foregroundMark x1="65433" y1="85947" x2="71371" y2="88608"/>
                        <a14:foregroundMark x1="72701" y1="86140" x2="72205" y2="84763"/>
                        <a14:backgroundMark x1="81969" y1="89497" x2="74299" y2="89081"/>
                        <a14:backgroundMark x1="74323" y1="89020" x2="81181" y2="88609"/>
                        <a14:backgroundMark x1="49291" y1="93343" x2="48976" y2="93047"/>
                        <a14:backgroundMark x1="47087" y1="92899" x2="44724" y2="91124"/>
                        <a14:backgroundMark x1="74803" y1="85207" x2="74658" y2="85309"/>
                        <a14:backgroundMark x1="72520" y1="93195" x2="73465" y2="92604"/>
                        <a14:backgroundMark x1="72441" y1="91864" x2="64409" y2="91124"/>
                        <a14:backgroundMark x1="64409" y1="91124" x2="59370" y2="93491"/>
                        <a14:backgroundMark x1="74567" y1="88018" x2="71654" y2="92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41000">
            <a:off x="11955444" y="7119656"/>
            <a:ext cx="4919666" cy="26186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BEC798-2E03-4325-9D56-5338FAE0F4F7}"/>
              </a:ext>
            </a:extLst>
          </p:cNvPr>
          <p:cNvSpPr txBox="1"/>
          <p:nvPr/>
        </p:nvSpPr>
        <p:spPr>
          <a:xfrm>
            <a:off x="950891" y="6144404"/>
            <a:ext cx="108997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Driving up and down hills is a source of stress for batteries in electrified </a:t>
            </a:r>
            <a:r>
              <a:rPr lang="en-US" sz="3600" dirty="0" smtClean="0"/>
              <a:t>vehicles due to high charge/discharge rates.  </a:t>
            </a:r>
            <a:r>
              <a:rPr lang="en-US" sz="3600" dirty="0"/>
              <a:t>This software uses geographic information systems (GIS) data to determine the elevation profiles for King County Metro bus routes and ranks the difficulty based on road grade</a:t>
            </a:r>
            <a:r>
              <a:rPr lang="en-US" sz="3600" dirty="0" smtClean="0"/>
              <a:t>. This package can also be used as a component for a predictive battery degradation model.</a:t>
            </a:r>
            <a:endParaRPr 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D0E845-D26B-4121-91F2-70E6D0124C88}"/>
              </a:ext>
            </a:extLst>
          </p:cNvPr>
          <p:cNvSpPr txBox="1"/>
          <p:nvPr/>
        </p:nvSpPr>
        <p:spPr>
          <a:xfrm>
            <a:off x="17221549" y="27387916"/>
            <a:ext cx="185305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Add </a:t>
            </a:r>
            <a:r>
              <a:rPr lang="en-US" sz="3600" dirty="0"/>
              <a:t>more points (e.g. interpolation) for higher resolution along the route for a smoother elevation profile and more accurate ranking metric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Combine elevation surface and terrain models to account for bridges and overpasses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Create Python package for data cleaning to minimize the need for ArcMap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Add more stress parameters (mass, velocity, acceleration, weather conditions) to get a better estimate of battery fatigue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E29C65D-93CA-427B-A62B-6BCD1FEEB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066" y="25450527"/>
            <a:ext cx="3128384" cy="5472541"/>
          </a:xfrm>
          <a:prstGeom prst="rect">
            <a:avLst/>
          </a:prstGeom>
        </p:spPr>
      </p:pic>
      <p:pic>
        <p:nvPicPr>
          <p:cNvPr id="1026" name="Picture 2" descr="1280px-King_County_Metro_logo.svg.png (1280Ã458)">
            <a:extLst>
              <a:ext uri="{FF2B5EF4-FFF2-40B4-BE49-F238E27FC236}">
                <a16:creationId xmlns:a16="http://schemas.microsoft.com/office/drawing/2014/main" id="{8BB45396-F1B8-439B-85F4-8F30A36B5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06" y="24228524"/>
            <a:ext cx="3098908" cy="110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NR.png (254Ã254)">
            <a:extLst>
              <a:ext uri="{FF2B5EF4-FFF2-40B4-BE49-F238E27FC236}">
                <a16:creationId xmlns:a16="http://schemas.microsoft.com/office/drawing/2014/main" id="{F810BD77-A384-440A-886D-C81902155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1181" y1="61417" x2="49213" y2="661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698" y="24079106"/>
            <a:ext cx="2171417" cy="217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127D633-136D-4852-B472-727ACEAB1CFC}"/>
              </a:ext>
            </a:extLst>
          </p:cNvPr>
          <p:cNvSpPr txBox="1"/>
          <p:nvPr/>
        </p:nvSpPr>
        <p:spPr>
          <a:xfrm>
            <a:off x="890088" y="31016319"/>
            <a:ext cx="5744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Bus routes: Shapefile (.</a:t>
            </a:r>
            <a:r>
              <a:rPr lang="en-US" sz="3200" dirty="0" err="1"/>
              <a:t>shp</a:t>
            </a:r>
            <a:r>
              <a:rPr lang="en-US" sz="3200" dirty="0"/>
              <a:t>) [1]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86792B-7618-4549-8E7E-E829DE000D4F}"/>
              </a:ext>
            </a:extLst>
          </p:cNvPr>
          <p:cNvSpPr txBox="1"/>
          <p:nvPr/>
        </p:nvSpPr>
        <p:spPr>
          <a:xfrm>
            <a:off x="6634717" y="31016318"/>
            <a:ext cx="4995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Elevation: Raster file (.</a:t>
            </a:r>
            <a:r>
              <a:rPr lang="en-US" sz="3200" dirty="0" err="1"/>
              <a:t>tif</a:t>
            </a:r>
            <a:r>
              <a:rPr lang="en-US" sz="3200" dirty="0"/>
              <a:t>) [2]</a:t>
            </a:r>
          </a:p>
        </p:txBody>
      </p:sp>
      <p:pic>
        <p:nvPicPr>
          <p:cNvPr id="1030" name="Picture 6" descr="https://user-images.githubusercontent.com/10944497/54259622-a2434400-4523-11e9-8e93-5421c42bc315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2256" y="11365607"/>
            <a:ext cx="10784255" cy="445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17100183" y="22480556"/>
                <a:ext cx="12422169" cy="3509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Current ranking metrics included in software:</a:t>
                </a:r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𝑀𝑒𝑡𝑟𝑖𝑐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1=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𝑔𝑟𝑎𝑑𝑒</m:t>
                            </m:r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𝑟𝑜𝑢𝑡𝑒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3200" dirty="0"/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𝑀𝑒𝑡𝑟𝑖𝑐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2=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𝐸𝑙𝑒𝑣𝑎𝑡𝑖𝑜𝑛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𝑑𝑖𝑓𝑓𝑒𝑟𝑒𝑛𝑐𝑒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𝑏𝑒𝑡𝑤𝑒𝑒𝑛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𝑝𝑜𝑖𝑛𝑡𝑠</m:t>
                                </m:r>
                              </m:e>
                            </m:d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𝑟𝑜𝑢𝑡𝑒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𝑑𝑖𝑠𝑡𝑎𝑛𝑐𝑒</m:t>
                            </m:r>
                          </m:den>
                        </m:f>
                      </m:e>
                    </m:nary>
                  </m:oMath>
                </a14:m>
                <a:endParaRPr lang="en-US" sz="3200" dirty="0"/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𝑀𝑒𝑡𝑟𝑖𝑐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3=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𝑈𝑝h𝑖𝑙𝑙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𝑔𝑟𝑎𝑑𝑒</m:t>
                            </m:r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𝑟𝑜𝑢𝑡𝑒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</m:den>
                    </m:f>
                  </m:oMath>
                </a14:m>
                <a:endParaRPr lang="en-US" sz="3200" dirty="0"/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𝑀𝑒𝑡𝑟𝑖𝑐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4= 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𝐷𝑜𝑤𝑛h𝑖𝑙𝑙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𝑔𝑟𝑎𝑑𝑒</m:t>
                            </m:r>
                          </m:e>
                        </m:nary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𝑟𝑜𝑢𝑡𝑒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0183" y="22480556"/>
                <a:ext cx="12422169" cy="3509679"/>
              </a:xfrm>
              <a:prstGeom prst="rect">
                <a:avLst/>
              </a:prstGeom>
              <a:blipFill>
                <a:blip r:embed="rId9"/>
                <a:stretch>
                  <a:fillRect l="-1227" t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>
            <a:extLst>
              <a:ext uri="{FF2B5EF4-FFF2-40B4-BE49-F238E27FC236}">
                <a16:creationId xmlns:a16="http://schemas.microsoft.com/office/drawing/2014/main" id="{3E94F77D-F299-4FB3-A874-BBF2505CCE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324040" y="767199"/>
            <a:ext cx="10618188" cy="3792210"/>
          </a:xfrm>
          <a:prstGeom prst="rect">
            <a:avLst/>
          </a:prstGeom>
        </p:spPr>
      </p:pic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A4B0834-5AE2-4B42-9BA6-6181A4AC1FF8}"/>
              </a:ext>
            </a:extLst>
          </p:cNvPr>
          <p:cNvGrpSpPr/>
          <p:nvPr/>
        </p:nvGrpSpPr>
        <p:grpSpPr>
          <a:xfrm>
            <a:off x="933143" y="12484235"/>
            <a:ext cx="15459335" cy="6025950"/>
            <a:chOff x="0" y="0"/>
            <a:chExt cx="8452036" cy="1965278"/>
          </a:xfrm>
        </p:grpSpPr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59D1F346-34C4-45A7-95A5-FB9972FB1657}"/>
                </a:ext>
              </a:extLst>
            </p:cNvPr>
            <p:cNvCxnSpPr/>
            <p:nvPr/>
          </p:nvCxnSpPr>
          <p:spPr>
            <a:xfrm>
              <a:off x="1801504" y="566382"/>
              <a:ext cx="36849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or: Elbow 159">
              <a:extLst>
                <a:ext uri="{FF2B5EF4-FFF2-40B4-BE49-F238E27FC236}">
                  <a16:creationId xmlns:a16="http://schemas.microsoft.com/office/drawing/2014/main" id="{7B6F3F21-D1A4-4847-834A-A2E43E4409BF}"/>
                </a:ext>
              </a:extLst>
            </p:cNvPr>
            <p:cNvCxnSpPr>
              <a:cxnSpLocks/>
              <a:endCxn id="167" idx="1"/>
            </p:cNvCxnSpPr>
            <p:nvPr/>
          </p:nvCxnSpPr>
          <p:spPr>
            <a:xfrm>
              <a:off x="3971498" y="566382"/>
              <a:ext cx="484496" cy="180833"/>
            </a:xfrm>
            <a:prstGeom prst="bentConnector3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or: Elbow 160">
              <a:extLst>
                <a:ext uri="{FF2B5EF4-FFF2-40B4-BE49-F238E27FC236}">
                  <a16:creationId xmlns:a16="http://schemas.microsoft.com/office/drawing/2014/main" id="{675BDC86-66A0-46D0-9057-CEBAF81CAF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1498" y="1475190"/>
              <a:ext cx="427680" cy="0"/>
            </a:xfrm>
            <a:prstGeom prst="bentConnector3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Elbow 161">
              <a:extLst>
                <a:ext uri="{FF2B5EF4-FFF2-40B4-BE49-F238E27FC236}">
                  <a16:creationId xmlns:a16="http://schemas.microsoft.com/office/drawing/2014/main" id="{0F377444-5949-458F-8CF6-DE10192CEAE1}"/>
                </a:ext>
              </a:extLst>
            </p:cNvPr>
            <p:cNvCxnSpPr/>
            <p:nvPr/>
          </p:nvCxnSpPr>
          <p:spPr>
            <a:xfrm flipV="1">
              <a:off x="6209731" y="566382"/>
              <a:ext cx="416257" cy="347980"/>
            </a:xfrm>
            <a:prstGeom prst="bentConnector3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or: Elbow 162">
              <a:extLst>
                <a:ext uri="{FF2B5EF4-FFF2-40B4-BE49-F238E27FC236}">
                  <a16:creationId xmlns:a16="http://schemas.microsoft.com/office/drawing/2014/main" id="{D0AC0D03-3761-421C-BD74-8F95FCC49F2C}"/>
                </a:ext>
              </a:extLst>
            </p:cNvPr>
            <p:cNvCxnSpPr/>
            <p:nvPr/>
          </p:nvCxnSpPr>
          <p:spPr>
            <a:xfrm>
              <a:off x="6209731" y="1125940"/>
              <a:ext cx="416257" cy="347980"/>
            </a:xfrm>
            <a:prstGeom prst="bentConnector3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2D840DDA-B050-4DE7-A28A-B246AA13922F}"/>
                </a:ext>
              </a:extLst>
            </p:cNvPr>
            <p:cNvCxnSpPr/>
            <p:nvPr/>
          </p:nvCxnSpPr>
          <p:spPr>
            <a:xfrm>
              <a:off x="1801504" y="1371600"/>
              <a:ext cx="36849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7D246701-B17E-4FEE-97EF-3EABA4910FBB}"/>
                </a:ext>
              </a:extLst>
            </p:cNvPr>
            <p:cNvGrpSpPr/>
            <p:nvPr/>
          </p:nvGrpSpPr>
          <p:grpSpPr>
            <a:xfrm>
              <a:off x="0" y="0"/>
              <a:ext cx="8452036" cy="1965278"/>
              <a:chOff x="0" y="0"/>
              <a:chExt cx="8452036" cy="1965278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9E0F758D-2A16-4B00-AD87-567E75395AF2}"/>
                  </a:ext>
                </a:extLst>
              </p:cNvPr>
              <p:cNvGrpSpPr/>
              <p:nvPr/>
            </p:nvGrpSpPr>
            <p:grpSpPr>
              <a:xfrm>
                <a:off x="0" y="0"/>
                <a:ext cx="8452036" cy="1965278"/>
                <a:chOff x="0" y="0"/>
                <a:chExt cx="8452036" cy="1965278"/>
              </a:xfrm>
            </p:grpSpPr>
            <p:sp>
              <p:nvSpPr>
                <p:cNvPr id="170" name="Rectangle: Rounded Corners 169">
                  <a:extLst>
                    <a:ext uri="{FF2B5EF4-FFF2-40B4-BE49-F238E27FC236}">
                      <a16:creationId xmlns:a16="http://schemas.microsoft.com/office/drawing/2014/main" id="{AE543F3F-E8D8-4B34-81FA-D687095EC75F}"/>
                    </a:ext>
                  </a:extLst>
                </p:cNvPr>
                <p:cNvSpPr/>
                <p:nvPr/>
              </p:nvSpPr>
              <p:spPr>
                <a:xfrm>
                  <a:off x="4408227" y="0"/>
                  <a:ext cx="1801495" cy="1964690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A0933D2B-2F64-4C85-98DF-AD13B407DAB6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801504" cy="1965278"/>
                  <a:chOff x="0" y="0"/>
                  <a:chExt cx="1801504" cy="1965278"/>
                </a:xfrm>
              </p:grpSpPr>
              <p:sp>
                <p:nvSpPr>
                  <p:cNvPr id="182" name="Rectangle: Rounded Corners 181">
                    <a:extLst>
                      <a:ext uri="{FF2B5EF4-FFF2-40B4-BE49-F238E27FC236}">
                        <a16:creationId xmlns:a16="http://schemas.microsoft.com/office/drawing/2014/main" id="{E502FF87-F059-4432-9DCC-0D987B5B7A0D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801504" cy="1965278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3" name="Rectangle: Rounded Corners 182">
                    <a:extLst>
                      <a:ext uri="{FF2B5EF4-FFF2-40B4-BE49-F238E27FC236}">
                        <a16:creationId xmlns:a16="http://schemas.microsoft.com/office/drawing/2014/main" id="{83746E29-08C2-4A73-A795-F045183CB194}"/>
                      </a:ext>
                    </a:extLst>
                  </p:cNvPr>
                  <p:cNvSpPr/>
                  <p:nvPr/>
                </p:nvSpPr>
                <p:spPr>
                  <a:xfrm>
                    <a:off x="54591" y="327546"/>
                    <a:ext cx="1692161" cy="49132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Bus route coordinates from King County Metro</a:t>
                    </a:r>
                  </a:p>
                </p:txBody>
              </p:sp>
              <p:sp>
                <p:nvSpPr>
                  <p:cNvPr id="184" name="Rectangle: Rounded Corners 183">
                    <a:extLst>
                      <a:ext uri="{FF2B5EF4-FFF2-40B4-BE49-F238E27FC236}">
                        <a16:creationId xmlns:a16="http://schemas.microsoft.com/office/drawing/2014/main" id="{9E59E35C-7763-4DFD-B3C9-E03A60ECDD85}"/>
                      </a:ext>
                    </a:extLst>
                  </p:cNvPr>
                  <p:cNvSpPr/>
                  <p:nvPr/>
                </p:nvSpPr>
                <p:spPr>
                  <a:xfrm>
                    <a:off x="54591" y="962167"/>
                    <a:ext cx="1692161" cy="82569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Elevation </a:t>
                    </a:r>
                    <a:r>
                      <a:rPr lang="en-US" sz="2400" dirty="0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data</a:t>
                    </a:r>
                    <a:r>
                      <a:rPr lang="en-US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for the King County area from Washington Department of Natural Resources</a:t>
                    </a:r>
                  </a:p>
                </p:txBody>
              </p:sp>
              <p:sp>
                <p:nvSpPr>
                  <p:cNvPr id="185" name="Text Box 5">
                    <a:extLst>
                      <a:ext uri="{FF2B5EF4-FFF2-40B4-BE49-F238E27FC236}">
                        <a16:creationId xmlns:a16="http://schemas.microsoft.com/office/drawing/2014/main" id="{D6127F4A-193B-4E83-B187-EDD9925ADD9F}"/>
                      </a:ext>
                    </a:extLst>
                  </p:cNvPr>
                  <p:cNvSpPr txBox="1"/>
                  <p:nvPr/>
                </p:nvSpPr>
                <p:spPr>
                  <a:xfrm>
                    <a:off x="275513" y="57388"/>
                    <a:ext cx="1309020" cy="24566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Read Data</a:t>
                    </a:r>
                  </a:p>
                </p:txBody>
              </p:sp>
            </p:grpSp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2A6C2F45-3818-4FB4-93DB-F1091D8CC3A5}"/>
                    </a:ext>
                  </a:extLst>
                </p:cNvPr>
                <p:cNvGrpSpPr/>
                <p:nvPr/>
              </p:nvGrpSpPr>
              <p:grpSpPr>
                <a:xfrm>
                  <a:off x="2169994" y="0"/>
                  <a:ext cx="1801495" cy="1964690"/>
                  <a:chOff x="0" y="0"/>
                  <a:chExt cx="1801504" cy="1965278"/>
                </a:xfrm>
              </p:grpSpPr>
              <p:sp>
                <p:nvSpPr>
                  <p:cNvPr id="178" name="Rectangle: Rounded Corners 177">
                    <a:extLst>
                      <a:ext uri="{FF2B5EF4-FFF2-40B4-BE49-F238E27FC236}">
                        <a16:creationId xmlns:a16="http://schemas.microsoft.com/office/drawing/2014/main" id="{10A2D680-885D-4B95-BC04-24516F3FA46C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801504" cy="1965278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1" name="Text Box 20">
                    <a:extLst>
                      <a:ext uri="{FF2B5EF4-FFF2-40B4-BE49-F238E27FC236}">
                        <a16:creationId xmlns:a16="http://schemas.microsoft.com/office/drawing/2014/main" id="{0149FAB6-E947-4722-AAEF-01579B549362}"/>
                      </a:ext>
                    </a:extLst>
                  </p:cNvPr>
                  <p:cNvSpPr txBox="1"/>
                  <p:nvPr/>
                </p:nvSpPr>
                <p:spPr>
                  <a:xfrm>
                    <a:off x="119966" y="57405"/>
                    <a:ext cx="1561410" cy="293358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Process Data</a:t>
                    </a:r>
                  </a:p>
                </p:txBody>
              </p:sp>
              <p:sp>
                <p:nvSpPr>
                  <p:cNvPr id="180" name="Rectangle: Rounded Corners 179">
                    <a:extLst>
                      <a:ext uri="{FF2B5EF4-FFF2-40B4-BE49-F238E27FC236}">
                        <a16:creationId xmlns:a16="http://schemas.microsoft.com/office/drawing/2014/main" id="{D30572C1-0E74-4E40-947E-26E0AD1B086B}"/>
                      </a:ext>
                    </a:extLst>
                  </p:cNvPr>
                  <p:cNvSpPr/>
                  <p:nvPr/>
                </p:nvSpPr>
                <p:spPr>
                  <a:xfrm>
                    <a:off x="54591" y="962167"/>
                    <a:ext cx="1692161" cy="82569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Convert elevation </a:t>
                    </a:r>
                    <a:r>
                      <a:rPr lang="en-US" sz="2400" dirty="0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data</a:t>
                    </a:r>
                    <a:r>
                      <a:rPr lang="en-US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to coordinate system used by bus routes.</a:t>
                    </a:r>
                  </a:p>
                </p:txBody>
              </p:sp>
              <p:sp>
                <p:nvSpPr>
                  <p:cNvPr id="179" name="Rectangle: Rounded Corners 178">
                    <a:extLst>
                      <a:ext uri="{FF2B5EF4-FFF2-40B4-BE49-F238E27FC236}">
                        <a16:creationId xmlns:a16="http://schemas.microsoft.com/office/drawing/2014/main" id="{5EC324D6-524F-4E2D-BD7C-4A524B974235}"/>
                      </a:ext>
                    </a:extLst>
                  </p:cNvPr>
                  <p:cNvSpPr/>
                  <p:nvPr/>
                </p:nvSpPr>
                <p:spPr>
                  <a:xfrm>
                    <a:off x="54591" y="326952"/>
                    <a:ext cx="1692161" cy="491914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Re-trace routes to extract only one-way bus routes</a:t>
                    </a:r>
                  </a:p>
                </p:txBody>
              </p:sp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243D08E1-29C2-4EBF-AFF8-47CE3214BC80}"/>
                    </a:ext>
                  </a:extLst>
                </p:cNvPr>
                <p:cNvGrpSpPr/>
                <p:nvPr/>
              </p:nvGrpSpPr>
              <p:grpSpPr>
                <a:xfrm>
                  <a:off x="6625988" y="0"/>
                  <a:ext cx="1826048" cy="1964690"/>
                  <a:chOff x="0" y="0"/>
                  <a:chExt cx="1826057" cy="1965278"/>
                </a:xfrm>
              </p:grpSpPr>
              <p:sp>
                <p:nvSpPr>
                  <p:cNvPr id="174" name="Rectangle: Rounded Corners 173">
                    <a:extLst>
                      <a:ext uri="{FF2B5EF4-FFF2-40B4-BE49-F238E27FC236}">
                        <a16:creationId xmlns:a16="http://schemas.microsoft.com/office/drawing/2014/main" id="{F4EBE2C0-6340-4C97-9D60-2192833B0E4F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826057" cy="1965278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5" name="Rectangle: Rounded Corners 174">
                    <a:extLst>
                      <a:ext uri="{FF2B5EF4-FFF2-40B4-BE49-F238E27FC236}">
                        <a16:creationId xmlns:a16="http://schemas.microsoft.com/office/drawing/2014/main" id="{A8362269-94E9-4BF9-A306-6182D958F3F2}"/>
                      </a:ext>
                    </a:extLst>
                  </p:cNvPr>
                  <p:cNvSpPr/>
                  <p:nvPr/>
                </p:nvSpPr>
                <p:spPr>
                  <a:xfrm>
                    <a:off x="54591" y="327546"/>
                    <a:ext cx="1692161" cy="49132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Display selected bus routes on map </a:t>
                    </a:r>
                    <a:r>
                      <a:rPr lang="en-US" sz="2400" dirty="0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using colors to represent elevation gradient</a:t>
                    </a:r>
                    <a:endParaRPr lang="en-US" sz="2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6" name="Rectangle: Rounded Corners 175">
                    <a:extLst>
                      <a:ext uri="{FF2B5EF4-FFF2-40B4-BE49-F238E27FC236}">
                        <a16:creationId xmlns:a16="http://schemas.microsoft.com/office/drawing/2014/main" id="{669BE631-9285-495F-970D-FD6785BDEDAA}"/>
                      </a:ext>
                    </a:extLst>
                  </p:cNvPr>
                  <p:cNvSpPr/>
                  <p:nvPr/>
                </p:nvSpPr>
                <p:spPr>
                  <a:xfrm>
                    <a:off x="54591" y="962167"/>
                    <a:ext cx="1692161" cy="82569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Display </a:t>
                    </a:r>
                    <a:r>
                      <a:rPr lang="en-US" sz="2400" dirty="0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plots of selected bus routes’ </a:t>
                    </a:r>
                    <a:r>
                      <a:rPr lang="en-US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actual elevation and absolute road grade</a:t>
                    </a:r>
                  </a:p>
                </p:txBody>
              </p:sp>
              <p:sp>
                <p:nvSpPr>
                  <p:cNvPr id="177" name="Text Box 29">
                    <a:extLst>
                      <a:ext uri="{FF2B5EF4-FFF2-40B4-BE49-F238E27FC236}">
                        <a16:creationId xmlns:a16="http://schemas.microsoft.com/office/drawing/2014/main" id="{7DDC8F84-B8D6-4B3F-A1E3-CC974BD47DFD}"/>
                      </a:ext>
                    </a:extLst>
                  </p:cNvPr>
                  <p:cNvSpPr txBox="1"/>
                  <p:nvPr/>
                </p:nvSpPr>
                <p:spPr>
                  <a:xfrm>
                    <a:off x="90365" y="70337"/>
                    <a:ext cx="1671658" cy="206364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Visualize Data</a:t>
                    </a:r>
                  </a:p>
                </p:txBody>
              </p:sp>
            </p:grpSp>
          </p:grpSp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02FD9DC2-182C-4771-A6E6-ACC8C2283987}"/>
                  </a:ext>
                </a:extLst>
              </p:cNvPr>
              <p:cNvSpPr/>
              <p:nvPr/>
            </p:nvSpPr>
            <p:spPr>
              <a:xfrm>
                <a:off x="4455994" y="327546"/>
                <a:ext cx="1714500" cy="839338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Extract elevation data for each bus route and merge with route coordinates into a GeoJson format </a:t>
                </a:r>
              </a:p>
            </p:txBody>
          </p:sp>
          <p:sp>
            <p:nvSpPr>
              <p:cNvPr id="168" name="Rectangle: Rounded Corners 167">
                <a:extLst>
                  <a:ext uri="{FF2B5EF4-FFF2-40B4-BE49-F238E27FC236}">
                    <a16:creationId xmlns:a16="http://schemas.microsoft.com/office/drawing/2014/main" id="{CFF81173-D21C-45F7-A099-18C3D7C54942}"/>
                  </a:ext>
                </a:extLst>
              </p:cNvPr>
              <p:cNvSpPr/>
              <p:nvPr/>
            </p:nvSpPr>
            <p:spPr>
              <a:xfrm>
                <a:off x="4455994" y="1207827"/>
                <a:ext cx="1714500" cy="61414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Calculate route elevation gradient and compute different stress metrics</a:t>
                </a:r>
              </a:p>
            </p:txBody>
          </p:sp>
          <p:sp>
            <p:nvSpPr>
              <p:cNvPr id="169" name="Text Box 36">
                <a:extLst>
                  <a:ext uri="{FF2B5EF4-FFF2-40B4-BE49-F238E27FC236}">
                    <a16:creationId xmlns:a16="http://schemas.microsoft.com/office/drawing/2014/main" id="{4A1CFEE1-FE6D-4B44-87E2-AFBFF6FB1262}"/>
                  </a:ext>
                </a:extLst>
              </p:cNvPr>
              <p:cNvSpPr txBox="1"/>
              <p:nvPr/>
            </p:nvSpPr>
            <p:spPr>
              <a:xfrm>
                <a:off x="4533809" y="47628"/>
                <a:ext cx="1557408" cy="255367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4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Analyze Data</a:t>
                </a:r>
              </a:p>
            </p:txBody>
          </p:sp>
        </p:grp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9DA1C47-B267-4655-B1E3-E0625AFBB026}"/>
              </a:ext>
            </a:extLst>
          </p:cNvPr>
          <p:cNvSpPr/>
          <p:nvPr/>
        </p:nvSpPr>
        <p:spPr>
          <a:xfrm>
            <a:off x="933143" y="19161387"/>
            <a:ext cx="15459335" cy="3183392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710A630-3691-40F3-96A4-2795EAB624C9}"/>
              </a:ext>
            </a:extLst>
          </p:cNvPr>
          <p:cNvCxnSpPr>
            <a:cxnSpLocks/>
          </p:cNvCxnSpPr>
          <p:nvPr/>
        </p:nvCxnSpPr>
        <p:spPr>
          <a:xfrm>
            <a:off x="2479016" y="18508382"/>
            <a:ext cx="0" cy="6530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7B5DA89-2970-456A-B59B-584B7840CE21}"/>
              </a:ext>
            </a:extLst>
          </p:cNvPr>
          <p:cNvCxnSpPr>
            <a:cxnSpLocks/>
          </p:cNvCxnSpPr>
          <p:nvPr/>
        </p:nvCxnSpPr>
        <p:spPr>
          <a:xfrm>
            <a:off x="6521028" y="18508382"/>
            <a:ext cx="0" cy="6530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2300F8E-51FB-4139-AA74-5AA449890F17}"/>
              </a:ext>
            </a:extLst>
          </p:cNvPr>
          <p:cNvCxnSpPr>
            <a:cxnSpLocks/>
          </p:cNvCxnSpPr>
          <p:nvPr/>
        </p:nvCxnSpPr>
        <p:spPr>
          <a:xfrm>
            <a:off x="10494801" y="18508382"/>
            <a:ext cx="0" cy="6530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FE08A21-7C8B-4E9B-BB4B-A881A478711B}"/>
              </a:ext>
            </a:extLst>
          </p:cNvPr>
          <p:cNvCxnSpPr>
            <a:cxnSpLocks/>
          </p:cNvCxnSpPr>
          <p:nvPr/>
        </p:nvCxnSpPr>
        <p:spPr>
          <a:xfrm>
            <a:off x="14714234" y="18508382"/>
            <a:ext cx="0" cy="6530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D431186-FEBB-4AF3-82E7-B23D59BE58B6}"/>
              </a:ext>
            </a:extLst>
          </p:cNvPr>
          <p:cNvSpPr/>
          <p:nvPr/>
        </p:nvSpPr>
        <p:spPr>
          <a:xfrm>
            <a:off x="1033000" y="19908829"/>
            <a:ext cx="3095068" cy="22312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Geopandas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Rasterio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2906FF3-93C7-4F1F-B2A5-9ECEF2FD5749}"/>
              </a:ext>
            </a:extLst>
          </p:cNvPr>
          <p:cNvSpPr/>
          <p:nvPr/>
        </p:nvSpPr>
        <p:spPr>
          <a:xfrm>
            <a:off x="4942857" y="19875848"/>
            <a:ext cx="3095068" cy="2231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ArcGIS/ArcMap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Geopandas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Rasterio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44ADF25-4158-4860-BC9F-883CD63720B5}"/>
              </a:ext>
            </a:extLst>
          </p:cNvPr>
          <p:cNvSpPr/>
          <p:nvPr/>
        </p:nvSpPr>
        <p:spPr>
          <a:xfrm>
            <a:off x="9102548" y="19875847"/>
            <a:ext cx="3095068" cy="22312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Geopandas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Shapely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Geopy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Pandas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Rasterstats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BE05BA18-8E4B-4D14-996F-9A92F88A903D}"/>
              </a:ext>
            </a:extLst>
          </p:cNvPr>
          <p:cNvSpPr/>
          <p:nvPr/>
        </p:nvSpPr>
        <p:spPr>
          <a:xfrm>
            <a:off x="13152357" y="19875847"/>
            <a:ext cx="3095068" cy="22641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Folium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Matplotlib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Branca</a:t>
            </a:r>
          </a:p>
        </p:txBody>
      </p:sp>
      <p:sp>
        <p:nvSpPr>
          <p:cNvPr id="81" name="Text Box 36">
            <a:extLst>
              <a:ext uri="{FF2B5EF4-FFF2-40B4-BE49-F238E27FC236}">
                <a16:creationId xmlns:a16="http://schemas.microsoft.com/office/drawing/2014/main" id="{DAEEAF80-E990-4857-BA72-486E19C79FC5}"/>
              </a:ext>
            </a:extLst>
          </p:cNvPr>
          <p:cNvSpPr txBox="1"/>
          <p:nvPr/>
        </p:nvSpPr>
        <p:spPr>
          <a:xfrm>
            <a:off x="7494281" y="19218320"/>
            <a:ext cx="2188246" cy="621864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Packages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2578BD2-6C58-4F33-B4BE-8AA108ABD226}"/>
              </a:ext>
            </a:extLst>
          </p:cNvPr>
          <p:cNvSpPr/>
          <p:nvPr/>
        </p:nvSpPr>
        <p:spPr>
          <a:xfrm>
            <a:off x="5048734" y="27109294"/>
            <a:ext cx="1693517" cy="1545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Clean</a:t>
            </a:r>
          </a:p>
          <a:p>
            <a:pPr algn="ctr"/>
            <a:r>
              <a:rPr lang="en-US" sz="2800" b="1" dirty="0"/>
              <a:t> Routes</a:t>
            </a:r>
          </a:p>
        </p:txBody>
      </p:sp>
      <p:sp>
        <p:nvSpPr>
          <p:cNvPr id="39" name="AutoShape 6" descr="data:image/png;base64,iVBORw0KGgoAAAANSUhEUgAAA4IAAAHjCAYAAAB2PqG3AAAABHNCSVQICAgIfAhkiAAAAAlwSFlzAAALEgAACxIB0t1+/AAAADl0RVh0U29mdHdhcmUAbWF0cGxvdGxpYiB2ZXJzaW9uIDMuMC4yLCBodHRwOi8vbWF0cGxvdGxpYi5vcmcvOIA7rQAAIABJREFUeJzs3XeYU9XWx/HvpnfpAwoIAlakCCJYaRYUG3Ys2C5ee3ktqNdyLyAq6rX33ih6xY4NQVRABcGOgggCIl2adPb7x8qQnMkAM5kkJ8n8Ps9znpmzkzmzhkOSs85ee2/nvUdERERERERKjzJhByAiIiIiIiLppURQRERERESklFEiKCIiIiIiUsooERQRERERESlllAiKiIiIiIiUMkoERUREREREShklgiIiIiIiIqWMEkEREREREZFSRomgiIiIiIhIKVMu7ACSpW7dur5p06ZhhxFn9erVVK1aNewwpBA6N5lJ5yVz6dxkJp2XzKVzk5l0XjKXzk3JTZ48ebH3vl5Rnpu2RNA5ngZ6AQu9p1WkrTYwHGgKzAJO9p5lzuGA+4Ajgb+Bs73n620dv2nTpkyaNCl1f0CCxo4dS5cuXcIOQwqhc5OZdF4yl85NZtJ5yVw6N5lJ5yVz6dyUnHNudlGfm87S0GeBIwq09QdGe09LYHRkH6An0DKy9QMeSVOMIiIiIiIiOS9tiaD3jAOWFmg+Fngu8v1zwHEx7c97j/eeiUBN52iYnkhFRERERERym/Pep++XOZoCb8eUhv7lPTVjHl/mPbWc423gdu/5LNI+GrjOeyYVOF4/rMeQvLy92w8b9kCa/pKiW7VqFdWqVQs7DCmEzk1m0nnJXDo3mUnnJXPp3GQmnZfMpXNTcl27dp3sve9QlOdm6mQxrpC2uIzVex4HHgfo0KGiz8SaYtU6Zy6dm8yk85K5dG4yk85L5tK5yUw6L+HbsGEDc+fOZe3atYH2HXbYgUqVKoUUVXapVKkSjRo1onz58gkfI+xEcIFzNPSe+ZHSz4WR9rlA45jnNQL+SHt0JbR5M0yYUIepU+GKK8KORkREREQkfHPnzqV69eo0bdoU56L9PytXrqR69eohRpYdvPcsWbKEuXPn0qxZs4SPE/Y6gm8CfSPf9wXeiGk/yzmcc3QClnvP/DACTMSGDfDUU9CqFdxww9707w8LF27/50REREREct3atWupU6dOIAmUonPOUadOnbge1eJKWyLoHEOBCcBuzjHXOc4DbgcOdY7pwKGRfYB3gZnADOAJ4KJ0xZkMzsGAAfDTT7a/bh08+GC4MYmIiIiIZAolgSWTjH+/dM4aepr3NPSe8t7TyHue8p4l3tPde1pGvi6NPNd7z8Xe09x79i44SUymK1cOrrwy2PbQQ/D33+HEIyIiIiIiEivs0tCcdd55ULNmdH/pUnjmmfDiERERERGRbWvatCmLFy9O6jFvu+22wP7++++f1OMnSolgilSrBhdeGGy75x7YtCmceEREREREMolzwa1GjepxbSXZMkXBRHD8+PEhRRKkRDCFLr0UypffvGV/5kwYOTLEgEREREREBIAXX3yRjh070rZtWy644AI2FeixKezxRx55hGuvvXbLc5599lkuvfRSAI477jjat2/PXnvtxeOPPw5A//79WbNmDW3btuX0008H2LJWoveea665hlatWrH33nszfPhwILrEyYknnsjuu+/O6aefTirWflcimEING0KPHgsCbUOGQArOo4iIiIiIFNFPP/3E8OHD+fzzz5k6dSply5blpZde2u7jJ554Iq+99tqW5w0fPpxTTjkFgKeffprJkyczadIk7r//fpYsWcLtt99O5cqVmTp1auD4AK+99hpTp07lm2++4aOPPuKaa65h/nxbKGHKlCnce++9/Pjjj8ycOZPPP/886f8GYa8jmPNOPnkOo0Y13LL/5Zfw2Wdw0EEhBiUiIiIiUoqNHj2ayZMns++++wKwZs0a6tevv93H69Wrxy677MLEiRNp2bIlP//8MwcccAAA999/PyMj5X9z5sxh+vTp1KlTZ6sxfPbZZ5x22mmULVuWvLw8DjnkEL766itq1KhBx44dadSoEQBt27Zl1qxZHHjggUn9N1AimGJNm/7NUUfBO+9E2+66S4mgiIiIiJRuBavk0rmgvPeevn37Mnjw4ED7s88+u83HAU455RRGjBjB7rvvzvHHH49zjrFjx/LRRx8xYcIEqlSpQpcuXba7zt+2yj0rVqy45fuyZcuycePGYvx1RaPS0DS45prg/ptvwrRp4cQiIiIiIlLade/enVdffZWFCxcCsHTpUmbPnl2kx3v37s3rr7/O0KFDt5SFLl++nFq1alGlShWmTZvGxIkTtxyrfPnybNiwIS6Ggw8+mOHDh7Np0yYWLVrEuHHj6NixY8r+5oKUCKbBwQdDhw7BtnvuCScWEREREZHSbs8992TgwIEcdthhtG7dmkMPPXTL+LztPV6rVi323HNPZs+evSVxO+KII9i4cSOtW7fmpptuolOnTluO1a9fP1q3br1lsph8xx9/PK1bt6ZNmzZ069aNO++8kwYNGqThrzcuFTPQhKFDhw5+0qTMW3c+f9afESMgcsMAgIoVYfZsyMsLL7bSLv/cSGbReclcOjeZSeclc+ncZCadl/D99NNP7LHHHnHt6SwNzQWF/Ts65yZ77zts5UcC1COYJr17Q9Om0f116+DBB0MLR0RERERESjElgmlSrhxcdVWw7eGHYfXqcOIREREREZHSS4lgGp1zDtSqFd1fuhSeeSa8eEREREREwpArw9PCkox/PyWCaVStGlx0UbDtnnsgBbPBioiIiIhkpEqVKrFkyRIlgwny3rNkyRIqVapUouNoHcE0u+QSGDIE1q+3/d9+g5Ej4aSTwo1LRERERCQdGjVqxNy5c1m0aFGgfe3atSVObkqLSpUqbVlwPlFKBNOsQQM46yx48slo25AhcOKJ4Fx4cYmIiIiIpEP58uVp1qxZXPvYsWNp165dCBGVTioNDUHBSWO++go+/TScWEREREREpPRRIhiCPfaAo48Ott10E6hMWkRERERE0kGJYEiuvjq4P24cTJwYTiwiIiIiIlK6KBEMyUEHwYEHBtv+979wYhERERERkdJFiWBInIPLLgu2vfqqykNFRERERCT1lAiGqGdPiJ0hd/ZsmDw5vHhERERERKR0UCIYomrVLBmMpfJQERERERFJNSWCITvhhOC+ykNFRERERCTVlAiGrFcvqFAhuj9jBnz3XXjxiIiIiIhI7lMiGLIddoBDDw22vfpqOLGIiIiIiEjpoEQwA5x4YnBf4wRFRERERCSVlAhmgGOOgXLlovs//gg//RRePCIiIiIiktuUCGaA2rWhW7dgm3oFRUREREQkVZQIZoiC5aEaJygiIiIiIqmiRDBDHHcclIk5G998YzOIioiIiIiIJJsSwQxRrx4cckiwTeWhIiIiIiKSCkoEM0jBxeWVCIqIiIiISCooEcwgxx8PzkX3v/oKZs8OLx4REREREclNGZEIOseVzvGDc3zvHEOdo5JzNHOOL5xjunMMd44KYceZajvuCPvvH2x77bVwYhERERERkdwVeiLoHDsBlwEdvKcVUBY4FbgD+K/3tASWAeeFF2X6aPZQERERERFJtdATwYhyQGXnKAdUAeYD3YD8NOg54LiQYkur3r2D++PHw7x54cQiIiIiIiK5yXnvw44B57gcGASsAT4ALgcmek+LyOONgVGRHsPYn+sH9APIy9u7/bBhD6Q17qJYtWoV1apVK9bPXHjhPkybVmPL/mWXTef445UNJlsi50ZST+clc+ncZCadl8ylc5OZdF4yl85NyXXt2nWy975DUZ5bLtXBbI9z1AKOBZoBfwGvAD0LeWpcxuo9jwOPA3ToUNF36dIldYEmaOzYsRQ3rnPOgeuui+5/+21L7ruvZXIDk4TOjaSezkvm0rnJTDovmUvnJjPpvGQunZv0yoTS0B7Ab96zyHs2AK8B+wM1I6WiAI2AP8IKMN0KLiMxbhwsXBhOLCIiIiIiknsyIRH8HejkHFWcwwHdgR+BMUD+1Cl9gTdCii/tmjeHtm2j+5s3w+uvhxePiIiIiIjkltATQe/5ApsU5mvgOyymx4HrgKucYwZQB3gqtCBDoNlDRUREREQkVUJPBAG85xbv2d17WnnPmd6zzntmek9H72nhPSd5z7qw40ynguWhH38MS5aEE4uIiIiIiOSWjEgEJd7uu8Nee0X3N22CN98MLx4REREREckdSgQzWMHy0P/9L5w4REREREQktygRzGAFy0M/+ACWLw8nFhERERERyR1KBDNYq1aw667R/Q0b4K23wotHRERERERygxLBDOZcfK+gykNFRERERKSkip0IOkcZ52jnHEc5RzfnyEtFYGIKjhN87z1YtSqcWEREREREJDcUORF0jubO8TgwA7gdOA24CPjQOSY6xznOqYcx2dq1g6ZNo/tr18K774YWjoiIiIiI5IDiJG4DgReA5t5zuPec4T0nek9r4BhgB+DMVARZmjkX3ys4YkQ4sYiIiIiISG4ociLoPacBnwOdC3lsoffc6z3PJTM4MQXHCY4cCXPnhhOLiIiIiIhkv2KVcnrPZuDuFMUiW9GxI7RoEd3fvBnGjQsvHhERERERyW6JjOn7wDlOcA6X9GikUGXKxJeHfvFFOLGIiIiIiEj2K5fAz1wFVAU2OccawAHee2okNTIJ2G+/4P6XX4YTh4iIiIiIZL9iJ4LeUz0Vgci2FUwEp0yB9euhQoVw4hERERERkeyVyDqCzjnOcI6bIvuNnaNj8kOTWA0bQqNG0f116+Dbb8OLR0REREREslciYwQfxmYO7RPZXwU8lLSIZKsK9gpqnKCIiIiIiCQikURwP++5GFgL4D3LABUopkHHAv2uGicoIiIiIiKJSCQR3OAcZQEP4Bz1gM1JjUoKpURQRERERESSIZFE8H5gJFDfOQYBnwGDkxqVFKpDB1tKIt+0afDXX+HFIyIiIiIi2anYiaD3vARciyV/84HjvGdEsgOTeNWqwZ57BtsmTQonFhERERERyV6JzBr6gvdM856HvOdB7/nJOV5IRXASTxPGiIiIiIhISSVSGrpX7E5kvGD75IQj26NxgiIiIiIiUlJFTgSd43rnWAm0do4VzrEysr8QeCNlEUpAYT2C3ocTi4iIiIiIZKciJ4LeM9h7qgNDvKeG91SPbHW85/oUxigx9toLqlSJ7i9YAHPmhBePiIiIiIhkn0RKQ290jjOc4yYA52jsHB2390OSHOXKQfsChbgaJygiIiIiIsWRSCL4ENAZ6BPZXxVpkzTROEERERERESmJcgn8zH7es49zTAHwnmXOUSHJcck2aOZQEREREREpiUR6BDdEZgr1AM5RD9ic1Khkmwr2CE6eDBs3hhOLiIiIiIhkn0QSwfuBkUB95xgEfAbcltSoZJuaNIH69aP7f/8NP/wQXjwiIiIiIpJdip0Ies9LwLXAYGA+cJz3vJLswGTrnIsvD9U4QRERERERKapEegQBFgCfAuOBys6xT/JCkqIoWB6qcYIiIiIiIlJUxZ4sxjkGAGcDvxIZJxj52i15Ycn2JLNHcO1aGDUKypeHtm1hp51skfqlS6Fu3ZLFKSIiIiIimSeRWUNPBpp7z/pkByNFt+++wf0ffoBVq6BateId57ffoGdP+PnnaFvt2rBuHaxeDb17w4gRULZsyWMWEREREZHMkEhp6PdAzWQG4Rw1neNV55jmHD85R2fnqO0cHzrH9MjXWsn8ndmuZk3Ybbfo/ubNNntocXz9NXTuHEwCwXoCV6+27197DV56qWSxioiIiIhIZkkkERwMTHGO953jzfythHHcB7znPbsDbYCfgP7AaO9pCYyO7EuMkowTfP99OOQQWLBg+8996KHixSUiIiIiIpktkUTwOeAO4Hbg7pgtIc5RAzgYeArAe9Z7z1/AsZHflf87j0v0d+SqRMcJPvss9OplpaSxWraEqlXjn//llzBpUkIhioiIiIhIBkokEVzsPfd7zxjv+SR/K0EMuwCLgGecY4pzPOkcVYE875kPEPlaf1sHKY2K2yPoPQwaBOecE78A/TXXwLRpsGIFTJ8ODRsGH1evoIiIiIhI7nDe++0/K/YHHPcA64A3I18B8J6vEwrA0QGYCBzgPV84x33ACuBS76NjEZ1jmffBcYLO0Q/oB5CXt3f7YcMeSCSElFq1ahXVijuDSxFt2OA46qiD2LAhms+/8sp46taNn8dn0ybHffe15K23dgy0O+e5+OIZnHDCvED7+PF1uPHGvbfsV6iwiREjJrDDDgUyyCyWynMjidN5yVw6N5lJ5yVz6dxkJp2XzKVzU3Jdu3ad7L3vUJTnJpIIjimk2Xuf2PIRztEAmOg9TSP7B2HjAVsAXbxnvnM0BMZ6z25bO06HDh38pAysXxw7dixdunRJ2fE7dQr2BI4cCccVKKL9+2849VR4661ge8WKNhHMCSfEH3fTJmjeHGbPjrbdeaf1HOaKVJ8bSYzOS+bSuclMOi+ZS+cmM+m8ZC6dm5JzzhU5ESx2aaj3dC1kS3gNQe/5E5jj3JYkrzvwI9bj2DfS1hd4I9HfkcsKlocWHCe4aBF06xafBNasCR9+WHgSCLZcxIUXBtseecRmJxURERERkexW5ETQOc5wbuvPd47mznFggnFcCrzkHN8CbYHbsMloDnWO6cChkX0poOCEMbG9g7/9BgccED92sEkT+PxzOOigbR/7vPOs1zD2eO+9V7J4RUREREQkfMVZUL4OtmzEZGAyNsFLJayE8xBgMQku8eA9U4HCujC7J3K80qRgj+BXX1mv3fffw+GHw59/Bh9v3RpGjYIdg0MFC1W3Lpx8MrzwQrTtoYfgyCNLHreIiIiIiISnyD2C3nMfsA8wFKiHJWn7APOAM73nBO+ZnpIoZatatIBaMVPorFwJTz4JBx8cnwR27w7jxhUtCcx38cXB/VGjYObMxOMVEREREZHwFWuMoPds8p4PvedW77nAe67wnse85/dUBSjb5lx8r+AFF8Dy5cG2Pn3g3Xdhhx2Kd/yOHaF9++i+9/DYY4nFKiIiIiIimSGRdQQlwxQcJ1jQ5ZdbeWeFCsU/tnPxvYJDh2rSGJFs9ddfMH48PPWUzQJ8xRX2ml60KOzIREREJJ2KM0ZQMlTBHsFYgwbB9ddbQpeok06yZHDNGtufMwcmTLCJaEQks23ebGOH337btqlTt/7ctm2hRw+rIGjXLn0xioiISPqpRzAHdOpkyz3EKlPGSjhvuKFkSSBAtWpw9NHBtmHDSnZMEUmtjz+Gs8+GBg3sPWLgwG0ngWCP33WXlYPfeWdawhQREZGQFDsRdI6KztHHOW5wjpvzt1QEJ0VTpw785z/R/QoVYMQI6Ncveb/j1FOD+yNGwMaNyTu+iCTHlClw2GE2OdRzzyVW8uk9XHcdDBmS/PhERDLJ2rXw7LO25vKBB8Jnn4UdkUj6JFIa+gawHFtCYl1yw5FE3XAD9Opl6wMefTQ0apTc4/fsCTVqwIoVtr9wIYwda2VkIhK+2bPhX/+CF1/c9vOcgz32gD33tK/r18NHH8HXX1sCGOvaa63a4KqrUhe3iEgYFiyARx6xbeHCaPvRR8P06baElkiuSyQRbOQ9RyQ9Eimx1q1tS4VKleD4462HId/QoUoERTLBc8/ZbMHrtnJrrkYNOOIIOOoou6lTr178cxYvhnfegYsugr//jrb/3/9ZqfkVV6QmdhGRdPEevvgCBg/enbFj7UZYQX/9BTffDA8/nPbwRNIukTGC451j76RHIhnvtNOC+6++CqtXhxOLiNhFzR132FjAwpLArl2tt2/xYhg+HM46q/AkEOzud9++lgxWrhx87Mor4cEHkx6+iEharFhhPX9t20LnzvDBBw0KTQLzPfYYfPdd+uITCUsiieCBwGTn+Nk5vnWO75zj22QHJpmnWzeoXz+6v2KFjRUUkfTbvNlKNvv3j3+sVStbN3T0aBsrWL580Y/bpYvNLlqpUrD9sstg8uRaJYpZRCRdvLeS9379YMcdrdrh261crVavHry+2bzZboAVLJcXyTWJJII9gZbAYcDRQK/IV8lx5ctbz0MsLS4vkn7r18OZZ8K99wbbK1Sw1+TUqVYCmuiMwd26wVtvBZNB72HgwD2YNy/xuEVE0mHaNJv4pX17eOKJrVcvNW8O990Hc+fC448HHxs92t4HRXJZsRNB75kN1MSSv6OBmpE2KQUKzkT6xRfbn5JeRJJn0yY4+WR4+eVge40a8P779hotuJxMInr0gNdeCyaTf/1VgVNOgQ0bSn58EZFU+PNPmzl5/PjCHy9TBvbffzHvvAM//2zVDjVqwDHH2E2wWP/3f1sfey2SCxJZPuJy4CWgfmR70TkuTXZgkpmaN4dDDw223XprKKGIlEo33ghvvBFsy8uDTz6xss5k6tkT/v3vYNvnn9ssxSIimcZ7m89gzpz4x3bcEW65BWbNgkGDvufII4M3zZyzKosyMVfGM2bE9xSK5JJESkPPA/bznpu952agE/CP5IYlmeySS4L7b7wBEyeGE4tIaTJ0qE0OE6t5c7vz3bZtan7njTfC4YcH2+66Cz74IDW/T0QkUR9+aEtbxWraFF5/3ZbYufVWaNx46z+/997xlU+3325rDYrkokQSQQdsitnfFGmTUuLoo6FTp2DbgAHhxCJSWkyeDOeeG2xr0MAuenbZJXW/t0wZW5uw4Nqk//gHrFyZut8rIlIc3sdXMHTpYmsCHnsslCvigmm33hqcOfmPP+Cpp5IVpUhmSSQRfAb4wjludY5bgYmAXiKliHMwcGCw7d13YdKkcOIRyXULFsBxxwXvSleoACNHxidoqVC3rvVGlikTnULv99+tt1BEJBN8/HH8uMAhQ4qeAObLy4N//jPYdvvtGisouSmRyWLuAc4BlgLLgHO8595t/5Tkmm7dYP/9g20FZzAUkZJbtw5OOMFmtYv16KPxPfOpdOCBcMIJwSAefNDGDIqIhO0//wnuH3kkdOiQ2LGuvTY4a/LcufDMM4nHJpKpipwIOkeNyNfawCzgReAFYHakTUoR5+J7A0aMsJ4LEUkO721MbsFk6/LL4Zxz0h/POef8FihD9R7OP1/jZ0QkXJ98AuPGBdtuvjnx4zVoABdcEGwbPJhtLkIvko2K0yOYP1n5ZGBSzJa/L6XMEUdAixbR/Q0bbL0eEUmOhx+GJ58MtvXoYZO1hKFy5c1xr/Fp0zRGWETCVXBs4OGHw377leyY114LFStG93//HZ59tmTHFMk0RU4EvadX5Gsz79klZmvmPSmcqkAyVZkycPHFwbZHH4WNG8OJRySXjBljPX+xdtkFhg8v/piXZOrWzXoBY91xh2YOFpFwfPqpvV/GKklvYL4dd7RJsWLddpt6BUsj7+G772DFirAjSb5E1hEcXZQ2KR3OPhuqVInuz5sXv8aZiBTPb7/BSSfZ4vH5qlWDN9+E2hlQiD9kiF0k5du0Cc44A1atCi8mESmdClYkdO8eP4dBoq67zibmyjd7Njz/fHKOLdlh8WI44ABo3RqaNIGpU8OOKLmKM0awUmQsYF3nqOUctSNbU2DH7fy45KiaNeHMM4NtDz4YTiwiuWDVKpvqfMmSYPuLL8Jee4UTU0E1a8aXrP76K1x1VTjxiEjpNGGCrR0Y65Zbknf8Ro3iKyAGDbKhMJL7li+3MuMJE6L7F15oPYS5ojg9ghdg4wF3j3zN394AHkp+aJItCpaHjh0L338fSigiWW3zZujb10pQYg0YYMlhJunZEy66KNj2xBPWaykikg4FZwrt0gUOOii5v6N/fyhfPro/a5bdmJPc9vff0KsXfP11sH3ixNyaLbs4YwTv855mwNUxYwObeU8b71EfUCm2995w8MHBtod0a0Ck2AYMgNdeC7adeGLmrtc3ZAjstluw7fzzNXuwiKTel1/Ce+8F25IxNrCgxo3hvPOCbYMGaT6EXLZ+vS3b9NlnhT8+ZEh640mlRNYRfMA5WjnHyc5xVv6WiuAke1xySXD/5Zc1pbxIcYwcCbfeGmxr08ZmqXMujIi2r0oVuzMeO3nNokWWDOZS6YyIZJ6CYwMPOsh6BFPh+uuDvYK//mrXOZJ7Nm2C00+Pv8kQ68034aef0hdTKiUyWcwtwAORrStwJ3BMkuOSLHPccZCXF91fsQLefz+8eESyyXffxY+1rVsXXn8dqlYNJ6ai6tAhfkzO229rKRkRSZ3Jk+19JtbNN6fuplmTJvFrtw4aFJzQS3LDLbfAq68G29q0gbZtg21hLeOUbMVOBIETge7An95zDtAGqLjtH5FcV768lbDFGj48nFhEsskvv9hg9NWro23lytkHUdOmoYVVLP37Q+fOwbYrr4Tp08OJR0RyW8HewM6dbbbQVOrfH8qWje7/8gu88kpqf6ek10MPWYIfa9dd4YMP4IYbgu0vvADz56cvtlRJJBFc4z2bgY3OUQNYCFpHUOCUU4L7b75pg21FpHDTp0PXrvEfJvffD4ccEk5MiShXzj4Uq1WLtv39t/VyahyNiCTT1Knxy1TdckvqS+ibNYuv3Bg40Cb5kuy2ejUcf3z8MKcGDWxW2vr1oXdvW8s334YNtnZ2tkskEZzkHDWBJ7BZQ78GvkxqVJKVDjgguLbY6tXw7rvhxSOSyf7805LAP/4Itl90kU1PnW2aN4d77w22ffFF/N1VEZGSKNgb2LEjHHZYen73DTdAmZgr5x9+sBJ+yV4//mj/hwqex4oVrTKnSRPbL1vWKl1iPfoorFuXnjhTJZHJYi7ynr+851HgUKBvpERUSrkyZWwR7FhaXF4k3qZN0KcPzJsXbD/vPHjggXBiSoZzz41f5mLAAEsIRURK6rvv4mdWTuXYwIJatoRTTw22DRyoybGy1XPPwb77WjIYq1w5GDrUOjhi9e0L1atH9xcuzP5hUIlMFvOGc/RxjqreM8t7vk1FYJKdevcO7r/7rkrDRAoaNAjGjAm2nXMOPP548G5ztnHO/ob69aNtmzZZOVXsGEgRkUQMHBjcb98ejjwyvTHceGMw8ZwyBd55J70xSMmpf2PEAAAgAElEQVSsXm2fuWefHT+EaffdbQH544+P/7nq1e2GZ6z778/uGwGJXHLcAxwI/OgcrzjHic5RKclxSZbaf3+oVSu6v3SpLb4pImbsWPj3v4NtXbrYLJvZnATmq18fnn462DZ9Olx9dTjxiEhu+PHH+MlZ0tkbmG/PPW2NuVgDBmR3MlCa/PyzlYI++2z8Y2edBV99ZbNhb80llwT/z02ebIljtkqkNPQT77kImyDmceBkbMIYEcqVg549g21vvRVOLCKZZuFCKwmNnVygXj146aXgbHTZ7qij4IILgm2PPqq75iKSuIIlmG3awNFHhxPLjTcG97/8Ej76KJxYpOjmzbMbrwVLQStXhmeesVLR2EnPCtOihX3Gxbr//qSGmVYJ3X92jsrACcA/gX2B50oShHOUdY4pzvF2ZL+Zc3zhHNOdY7hzVCjJ8SW9Cr4xF1zrR6Q02rzZSiRjZwh1zhZkj51kKVfcfbeNp4l13nm24LyISHFMmwbDhgXbwugNzNe2bfy1TsFJbCSzrF5ta17/+WewfffdLZE/++yiH+uyy6LfV6liN3SztUc4kTGCw4GfgG7AQ0Bz77m0hHFcHjlmvjuA/3pPS2AZcF4Jjy9pdPjhwd6NH3+EmTPDi0ckE9x+u61FFOv669M32126Va1qSW7se8GCBXD++dn7gSki4bjttuD7xt5720V9mG66Kbj/6afwySfhxCLbNn06dOoEkyYF2/v0sVLQVq2Kd7wePaz67c47Ye5cm+QtrJsSJZVIj+AzWPL3T+/5OLKmYMKcoxFwFPBkZN9hSearkac8B4T8cpfiqFULDjoo2KbyUCnNPv00/qLhoIPixwrmmo4d4//uN9+Exx4LJx4RyT7Tp1v5fKybbgp/TPW++9qN71jqFcw8b71l5+r774PtvXrB889vvxS0MM7ZZIjXXBOcFyMbOV/MW7POUQW4CmjiPf2coyWwm/ckVADoHK8Cg4HqwNXA2cBE72kRebwxMMp74vJ15+gH9APIy9u7/bBhmTfv+qpVq6iWyP+yLDdiRCMeeaTFlv327Zdy112ZNcFsaT03mS7Xzsvy5eU5//wOLF5ccUtbjRobePLJSdSrl10LECVybjZtclx2WVt+/HGHLW0VK27isccms/POf2/jJ6Wocu01k0t0bkrujjt24733Gm7Z33nn1Tz99FclSgSTdV6++64Gl122T6DtwQe/Zq+9VpT42KVVss7Npk3w3HNNeeGFpnGPtWixknvvnUrVqptK/HsyUdeuXSd777cx5U0M732xNvDDwV8L/vvIfmXwU4t7nMjP9gL/cOT7LuDfBl8P/IyY5zQG/932jtW+fXuficaMGRN2CKH4+WfvrZDDtvLlvV++POyogkrrucl0uXReNm3yvmfP4GsBvH/33bAjS0yi52bGDO+rVQv+G7Rt6/3atcmNr7TKpddMrtG5KZlff/W+bNnge8fQoSU/bjLPS9euwfh69kzaoUulRM/N2rXeL1jg/S+/eP/RR94ffnj8Zy94f+qp3q9aldyYMw0wyRcxFyuXQKLZ3HtOcY7TLJFkTaScMxEHAMc4x5FAJaAGcC9Q0znKec9GoBHwR4LHl5Dsuqttv/xi+xs2wPvvxy84L5KrVq+2aaZHjQq2X3tt/My6ua55c3jwweBg/KlTrbzrzjtDC0tEMtxtt1nPTr7ddsu864ibbgquCztqlI1F29YSBLJ1GzY45syxSV1it6VLYfnyrW/rtlNgU7YsDBkCV1yRveP5UiGRRHB9ZNZQD+AczYGE6pu853rg+shxugBXe8/pzvEKcCIwDOgLvJHI8SVcvXrBPfdE95UISmnx/fdw8snw00/B9s6d4xdELi3OOsvGVIwYEW0bMsTG2HTvHl5cIpKZZs2y6fxj/etfmbfUTpcutoby+PHRtoED4fXXQwspK3hvM8G+847Nph1N+A5J+u+qX98+ew5J/qGzXiIV1rcA7wGNneMlYDRwbVKjguuAq5xjBlAHeCrJx5c0OOKI4P5HH2m2QMlt3tvC8PvuG58E1q5tH3rly4cTW9ics7UEGzcOtp91FixZEk5MIpK5br8dNm6M7rdsCaeeGl48W+Nc/KRYb7wB32bWtAgZ5957bdbOl16Cjz+2GeaXLk3+7+nUyRZ9VxJYuEQWlP8Q6I1N6jIU6OA9Y0saiPeM9Z5eke9nek9H72nhPSd5n1iPo4TrwAOhYnR+DGbP1jISkruWL4fTToN+/WDt2uBju+0GY8dCkyahhJYxatWCF14IluX88Qf84x+6SSQiUb//Dk8/HWy78UYol0gdWxocfnh8KeigQeHEkg2+/NKGSSRT2bJ2w7VZM1vn8Ygj7P/QZ59Bo0bJ/V25pMgvKefYp0BT/rLITZyjifd8nbywJBdUrmzlErG186NH23ghkVwyaRKcckrhNzr69rXxcZo40BxyCPTvD4MHR9tGjrSxQDfcoLEbIgJ33GFzC+TbZRfrPcpU+b2Cxx4bbXvlFbj1Vthjj9DCykh//WWfl7G9vbGc89Sv72jQAPLyoEED2+rWhR12iN9q1rSvVaro8yMRxbm3cvc2HvPY2n8iAT16BBPBMWOsx0QkF3hv5S3XXRe8aAFbUP3hh630UYJuvRU+/DC4uO+//gXPPGNltc2bQ9Omdme3TRu7ABCR0mHuXHjyyWDbDTdkfln90Ufb+9U339i+93aD64UXwo0rk3hvFSCzZgXbH3jAqsgaNIAffhhH9+6q40yXIieC3tM1lYFIbipYkx174SeSzRYvhnPOgbcLWUG1TRsYPtxKQiVehQrw8stWvvN3zFKCv/5qW0E77wzt29tkO7162YzEYS8mLSKpMWgQrF8f3d955+y4oeac3dCKnRTv5ZfhllugRYut/1xp8uij8OqrwbZLL7UZtvNNm6ZxAulU5I9S56ITwjjHSQUeuy2ZQUnuaNcueME2YwYsWxZePCLJMHasJTGFJYEXXQQTJyoJ3J6WLe2ioCilPLNnw2uvwTXXWJlVtWr273/aafDvf1ulgcYYimS/mTPjewNvvDHzewPz9e4Ne+4Z3d+8OVgGX5p98w1ceWWwrV07mz1awlOce6qxczVdX+CxAvNDipgqVWCvvYJtX2s0qWSp9ettfFu3bjBvXvCxHXawO50PPQSVKoUTX7Y580xLqo85pniTQKxZYxcVw4ZZmWm3bnDcccHeRRHJPv/5T3DsWPPmwfVHM12ZMpa4xnr++fhSyNJm1SpbUil2rb9q1axyJnZSQUm/4iSCbivfF7YvskXBmbRUHirZ6OefbfKjO+6I733q1MkWSD/hhHBiy2YHH2xTrS9bBuPG2fIbN94Ip59ud4uLmiC++aatR7h4cWrjFZHUmDYtfjzdrbdmT29gvpNPDpaCbtxonxul2cUXwy+/BNsee8wqQyRcxUkE/Va+L2xfZAslgpLN8tcG3GcfW4solnM2Bfa4cTa5iSSuWjU46CA4/3xbjPnFF616YOVKm2r8vvss0atde+vHmDgRDjhAd99FstEtt1gpZb499rDy72xTrpxNbhPr6afjq0hKi+ees17RWOedl9mzwJYmxUkE2zjHCudYCbSOfJ+/v3eK4pMc0L59cF+JoGSLP/+0ksN+/eLLDnfayZZDueOO7LtjnU0qVbKZRC+7DD76yHr8Fi6ETz6xO8qtWwef/8svNqnMlCnhxCsixffNNzBiRLDtP/+xteGy0RlnBG8Orl9fOsfCTZtm4+Zj7bkn3H9/OPFIvCIngt5T1ntqeE917ykX+T5/X5dBslWtWwfLu2bNgiVLQgtHpEheeQVatbKSw4JOPBG+/Ra6ai7ltHMO6tWzktJ+/aw3tuB5+PNPm7H488/DiVFEiufmm4P7bdvaxCvZqnx5G08e67HHYMGCcOIJw5o1ViYbexO1cmVL+KtUCS8uCdIE3JJylSvbBXWsgiV2Ipli6VIrRzr55PgbFlWr2lp3I0Zsu0RR0meHHWDUKDj11GD7ypV2IfnHH+HEJSJF89Zb8TfcBg7M/iVizj4bGjWK7q9dC3dva0XuHHPVVfDdd8G2Bx6In0BQwpXlLzPJFhonKNng009tDcBhw+If69zZJoQ5++yiLXkg6VOxIrz0kl14xFq4EE45BTZtCicuEdm6iROt9P6YY4LtnTrBkUeGE1MyVaxoY8hjPfxw6ZjQ6pVXbHmgWKedBueeG048snVKBCUtlAhKJtu0ydaj69IF5s4NPlahgo0D/PRTLQqcycqUsbvt1xdY3Oizz+Dee8OJSUSCvIf337dy7s6dbcbgggYOzJ2bbeefD3l50f3Vq3P//WjmTPu7Y7VoUfR1YyW9lAhKWmjCGMlUc+fabJS33hqcsQ5s+YLJk+2ubrZOWlDaDBgAhx0WbPvXv2DGjHDiERG72TZ8uM2+fMQRtn5oYa680tYFzRWVK8PVVwfbHngA/vornHhSbf16q8JYsSLaVqGCnfsaNcKLS7ZOiaCkxd57B2dWnDOndA2alsz01ls2KcEnn8Q/ds01VrpUcHyrZLayZW268lq1om1r18I//xm//qOIpNbatfD447DbbjaOd+rUwp/Xvr31Dt5zT+71Gv3zn1CnTnR/xYrcnTWzf//4G/133WU3ACQzKRGUtKhYMX6a9y+/DCcWkXXr4PLLbWxKwQlh6teH996DO++0O5mSfRo0iC+/Gj06frFqEUmN9evhwQehWTO44AL49dfCn9e9uy0L89VX8WMFc0W1avHjl++9N9hrlgveegv++99g23HHwSWXhBOPFI0SQUmbTp2C++PHhxOHlG4//2z/Fwu7I9ujh61ndfjh6Y9LkuvMM+0iM9ZVV5WOiRpEwrJ0qfUA7borXHqpLeVSkHNwwgl2M/ijj+x1mmu9gAVdcgnUrBndX7bMJo7JFXPm2ERqsZo0gaeeyv1zm+2UCEra7L9/cH/ChHDikNLr+eetBKlgeVLZsnD77TaJQYMG4cQmyeWcTU5QqVK0bckS+L//Cy8mkVz1zTdw3nmw005WVj97dvxzype3WSN/+glefRX23Tf9cYalRg2rQol19902eUy227gR+vSxmwD5ypa12be1zFLmUyIoadO5c3D/q69gw4ZwYpHSZeVK6yHq2zf+g7dpU5tZ8rrrsn/dKglq0SJ+oernn7cyUREpuQkToFcvG2v99NM2JrCgKlWsN37mTOsh2m239MeZCS6/HKpXj+4vXmzjJ7Pdv/9tn6GxBg2Kv+aTzKTLHkmbpk2D0yj//Td8+21o4UgpMXmyDVR/8cX4x046CaZMiS9bltxx9dXxE/5ccAGsWRNOPCLZznsr6ezWzSp93nmn8OdVqAAXXWTjA+++O7i4emlUq1b8eLkhQwpPnrPFp59a0hfr8MOtV1iygxJBSRvnVB4q6bNhAwwebHclCy4dUKmS3YkdPjw4bkNyT/ny8MQTwXEqv/5qa5WJSNGtXWu9fm3awKGHwpgxhT+vSRN77507Fx56SOX2sa680npI882fb72k2Wj5cqu0iZ2NuUEDq7pQdU320KmStCpYKqAJYyQVvvnGevluuCG+/HivvWx663/8Q4PYS4tOnaxnItadd8J334UTj0g2+fNPuOUWS/DOO2/rr5v99oORI60EtH9/qFcvvXFmg3r1bDmJWHfcYbOsZpuLL44fC/r88zbztmQPJYKSVuoRlFRav94Whu/QAb7+Ov7xf/7TxqbutVfaQ5OQ3XabTWSRb+NG6NcPNm8OLyaRTDZlio2rbtIE/vMfWLSo8Od162bjbidMsOUCypZNb5zZ5uqrbUmtfHPm2Nqn2eTll+Gll4JtV15pPcWSXZQISlq1bx9cWH7WLCuNECmpr7+2BPDf/7aL/Fh16tgsdY88ApUrhxOfhKtGDXjggWDbxIk2s6iImE2b4PXXoUsXG1v9/POFT+pWpowtATF+vCWB3bqpwqKoGja0ipRYgwdnz+R5s2bBhRcG21q3tpttkn2UCEpaVaoE7doF29QrKCXhvS3O26lT4SVLJ58MP/5oFy1Suh1/vPVYxOrfH+bNCycekUyxYgXcd5+t/3f88fDJJ4U/r0YNmwH011/t5ppmhkzMtdcGb4r/9pv1smW6v/6yWWJXrIi2Vaxosccu1SPZQ4mgpJ3KQyVZliyBY46xkpSCd1Pz8uB//7MJYTRmQfI98EBwCveVK+3uduyEByKlxW+/2ftno0ZwxRU2vq8wzZvD/ffbBDB3322zgEviGjeGc84Jtt12m/XIZqp16+wmwQ8/BNvvvFPDLbKZEkFJO00YI8kwbpzNXvf22/GPnXmmfVj17p3+uCSzNWoUX8L01lswYkQ48Yikm/f2/tm7t621ee+9dkOkMF27whtvwM8/w6WXBm+iSMn07x8cT/nLL/DKK+HFsy2bN8PZZ8PYscH23r3jl8SQ7KJEUNKuYCI4ebLdaRIpik2bbOKCrl3jS/p22MEu6J9/3sYFihTmwgvjKxMuvdQWeBbJVevXwwsv2FjqQw6xGT4LmyypQgW76J8yBT7+2KouNAFM8jVrZjctYw0cmJkTWF1/PQwbFmzbf39bn1dLRWQ3nT5Ju8aNgwvLrltnHzgi2/PHH9Cjh01lXvDDcr/97P/RSSeFE5tkj7Jl4ckn7YI336JFVhonkmsWLbIEY+ed4ayzCp9RGayE/tZb4fff4ZlnoG3btIZZKl1/fTCR+uEHm6wnkzz4oJV/xtp1V3jzTU2+lguUCEooCvYKapygbM+oUVYKWrA0BWzg/aef2h1WkaLYYw+4+eZg20svwTvvhBOPSLJ4D9OmweOPw2mn2c3Xm26y9QAL07q1JX6//2432fLy0htvabbrrnDKKcG2gQMzZ8zyyJFw2WXBtrw8eO89Vd3kCiWCEgpNGCNFtX69rbt05JHxpXv16lmCeMcdwRnYRIri2mvtIjjWBRfAwoXhxCOSiE2brBrivvtsduS8PLvRccEFVs5X2NAL56zkc8wYmDrVSkFj17aT9LnxxuD+lCmZcUPqs8+gT59gUlq1qsWmm665o1zYAUjppAljpChmzoRTT7VF4Avq1s3GJzRsmP64JDeULw9PPw0dO0ZLjefNs/Lijz7SzQXJTOvX29j6ceNs++yz4HT+21KtGpx7ro2JbdEitXFK0ey1lyXw//tftG3AADjqqPDWZvzmG1smYu3aaFvZsjaZTfv24cQkqaEeQQlFu3bBu4/z5sGcOeHFI5nFe5vUoG3b+CSwTBkrnfngAyWBUnLt28M11wTbxo2zHpJMnspdSoc1a+DLL+GJJ+Dii+HAA6FmTauq6d8f3n23aEngzjvbsg9z5ljPoZLAzPKvfwX3v/wSPvwwnFhmzIDDD4fly4Ptjz0GPXuGE5OkjnoEJRQVKtjMZZ9/Hm0bPz6+Vl5Kn1WrytGnT/wMZWCTDA0dahdDIskyYIBdeI0ZE217+WUoV856DDVjoqTL2rXR/4tjxtiwifXri3+catXsffKgg+Dgg60KR/+PM1fbtnD00baUTb4BA+DQQ9PbK/jHH/Y7FywItg8aBOedl744JH1CTwSdozHwPNAA2Aw87j33OUdtYDjQFJgFnOw9y8KKU5Kvc+dgIvjEE1aSpamIS69x4+D88zvEfQgBHHusXZTXrp3+uCS3lS9vy4507GgLbOd7/nkbE/PQQ+GVaElumz/fkr3x422bPDmxxK92bUv48rc2bexGhmSPm24KJoKffWafiYcckp7fv3QpHHYYzJoVbL/ySpvdVHJTJrxNbAT+z3u+do7qwGTn+BA4GxjtPbc7R3+gP3BdiHFKknXvDnfdFd0fPRruuccmBpHSZf16m7b89tvB+0qBxypVsv8nF12ki3FJnbp1bVxgly7BMvVHHoGWLe1iSKQkNm6E776LJn3jx8dfdBdVw4aWIOQnfnvsoZuo2W7ffa0k8/33o20DBqQuEfQe3njDZtzebz8rGf7hh+Bz+va1z1999uau0BNB75kPzI98v9I5fgJ2Ao4FukSe9hwwFiWCOeWww+wDbNy4aNsNN9hC4RqMXHr88gucfjpMmhT/WJs2VqK3557pj0tKn112sQW0u3Sxccv5/u//bEzV0UeHFppkoWXL4IsvajN6tCV9X3wBq1cX/zg772yfiW3aWAlhmzbQpIkuznPRv/4VTARHj7aewWQPh5g82ZaF2NZEfcccY+ut6gZDbnM+UxYrAZyjKTAOaAX87j01Yx5b5j21Cjy/H9APIC9v7/bDhj2QxmiLZtWqVVSrVi3sMDLWwoUVOf/8DqxcGZ2er0mT1Tz++GQqVty8jZ8sOZ2bcHkP77zTkIceasHatfGDV0455XfOPfc3KlTInPeo0q60vGZ++60ql1zSjr//jt4rrVRpEw88MIUWLVaFGFnhSst5yWTew5w5lfnhhx344YcafP/9DsyeXTWhY+XlraV1679o1862Bg3Wbv+HpFgy+TVz5ZVtmDo1ernbps1f/Pe/U5OW+E+aVIsbbtibDRu2nuG1bv0Xd975bcqvwwqTyecmW3Tt2nWy975DUZ6bMYmgc1QDPgEGec9rzvHX9hLBWB06dPCTCutSCNnYsWPp0qVL2GFktJEjoXfvYNvDD8OFF6b29+rchGfxYvjHP+D11+Mfq1t3HUOHVqRHj/THJdtWml4z779v07fHzhy60042kceOO4YXV2FK03kJ2+bNNq5v5kwbT/rrr9a7MmGCjbEqrvLlrbdv//1t69w58/5/5aJMfs0UNi7wgw9sEpeS+v13m6hv0aKtP6dlS+u9rrXVK+7UyuRzky2cc0VOBEMvDQVwjvLA/4CXvOe1SPMC52joPfOdoyGgJX5z1PHH27pGTz8dbXvuudQnghKODz+0cQfz58c/1rs3nHXWV/TooWlBJVyHHw73329T9uebN8/KQ8eNs0lkJDetWGFJXn6yN3Nm9Pvffit8gfaiql8/mvTtv78lgZUqbf/npPQ4+GAbOvPBB9G2G26AHj1KVg68erVNuratJLBdO3j11fCSQEm/0BNB53DAU8BP3nNPzENvAn2B2yNf3wghPEmTm28OJoJffGF3Wps3Dy8mSa5Nm+Df/7bB7wVVrWoX3eecA598sjH9wYkU4qKLbAzrffdF277+Gs44wxZ/1tiZ7LRxo00IFJvgxX6/eHFyfo9z0KzZKg47rNqWxG+XXTS2T7Zv0KBgIjhpkk3sctxxiR3Pe/t8nTo12H7ttTZJ26RJtrZzq1Z6XyttQk8EgQOAM4HvnCP/v+gNWAI4wjnOA34HTgopPkmDnXeOnzhm6ND4RVYlO82bZx9ChS2Q27EjvPiilaOIZJq777YFlt95J9r2+uu2mPedd4YXl2yd91ammZ/cFUz2fv89WPKbLDVqWGln586W9O23H3z99SSVuUmxdehg1VIjR0bbbr3VevQSuZFw223wyivBtuOOg8GD7Xj77luicCWLhZ4Ies9nwNb+W3dPZywSrj59gongSy/BjTfq7mm2GzbMelaWFVgFtEwZK3e5+WYbJyOSicqWtZtSBx4I334bbR8yBHbdFc4/P7zYSjPvbdHrn3+GadNg+vRg4rdyZep+d61a1rPXrJl9bdkSOnWyJRy0aLsky4ABdtMpfyqPb76B996Dnj2Ld5w33oi/qd6qFbzwgnr/JAMSQZF8J54Il1xiZTtgH+5Tp1rNumSfpUttfNWwYfGP1a8Pw4fbNP0ima56dXj7beu9/vPPaPuFF1o1QzImcch0K1daOeXvv9vXOXNg4UKoUsUSo/ytdm37WqeOvc5r1Nj2zbx166L/pgsW2LZsmU3K4r19XbnS3k+WLLFt1iz7fFi+PDV/a/ny0LRpMNnL/75ZM42fkvTYay844QQbs5dv8ODiJYKffQannhpsq13bkkNNzCmgRFAySJ06cMQRdsGV7+WXMyMR3LjR7vSqd3L7vIcRI+Cqq+CPP+IfP+QQ6+3daaf0xyaSqMaN4a23rIR9zRpr27jRJnVo1gwOOMDKAQ84wC7gsqlnaO1amDs3muAVTPjmzEk86apY0RLCvDz7WreuJXpz59q2rYkrUikvLz7Ry9/faafsOn+Su66/PpgIfvopfP65vc9szzffQK9e9vrOV7aslYjuskvyY5XspERQMkqfPsFEcOhQuOOO9JUvrFkDb75pE0FMnWoXPytW2Btp9eqw++5WInb66bDPPkoMvbcyrMmTo9ukSYVfNFasaOMUrrhC5SiSnTp0sPGsJ5wQbM+fTfLFF22/Rg0rFcxPDPfbz94/wpA/Xm7WrOg2e3Yw4UtlMrZuXfR3pVPlysHkrmCvnmZ9lWywzz7xM4gOHhy8TirMjBk283HBz+KHHoJu3ZIfp2QvJYKSUY45xkqN/v7b9ufNsztgBdfUSabNm+GTT6xe/tVXtz62ZOVK+Oor2/77X0sKzzjDksKmTVMXX6YoLOn7+uv4sX+FadvW/n1btUp9nCKp1Lu33Zy67rqtP2fFCrtwy794K1MGWreOJob7728lpYneSNq40UokFy2ybcyY+kyZYiWW+dv8+fZ16dLUTIySCapUsffh3XazrUWLaLKXl6cbdZIbrr8+mAi+8w6MGQNduxb+/D/+sHL1BQuC7QMGwAUXpC5OyU5KBCWjVK1qM1m9/HK07eWXk58Ieg+//lqV99+3MsVE7lZPm2YDsG+6yWK+/vrkz7y1fLlNoPPpp/bmvmGDJZ277mrbbrtBvXrJv+ApSdIXq1w5u2C++WaoUCG5MYqE5ZprLJH773/tdbFhw7afv3mzVRhMnQoPP2xtO+4YXES8XTt7jSxdajfA/vjDvsZu+W2LFkUnkDB7pupP3aJ8eSuPjd0aNrRqiWXLLO5ly6Lb4sV2IZpfRrs1ZcpAzZr2b9ikiR23dm1773DOtqpVbehA/paXZ+99O+2k6gLJfYccYhUGEydG2/r0sfeTvLzgcxcvth7EWbOC7VdcYZPviRSkREeN1nYAACAASURBVFAyTp8+wUTwlVfggQdKlkhY4gcff2zbmDGwcGFysjbvbYrnkSPtDt0//mGJYeXKxT/WypWW9I0ZA2PH2kXm5s3b/pkddggmhvnft2xZtMHg3ltZ26RJJUv6YtWoYeUnAwfaeCmRXOIcnHKKbWvW2Gvn889h/HjblizZ/jH++MMqEPLH/1SoYElN7HiedClTxpK6xo2jyVjBrX79xJKuVatsUpkFC+zr4sX2ntWokW0NGljSJyKFc87KQbt1i94A+vNPq0Z6//3oeNZvv7Vrj99+C/583762DI56yKUwevuVjHPYYXbXN/9iatkye7M7+ujiHWfu3Gji9/HHRe/1y8uzZPTEE63EqEYNK0GaP9+StJdeglGjorObxhozxrYaNeDss+HSS61caWtWr7ZZvcaOtZ+bNKn4ZVzLl0dLVgvaaadoYpi/gfUq5Pf4JSPp22cfaN8+urVooTv1UjpUrgwHHWQb2IXaL79EE8PPP7fqge1Zvz51MVapYpUETZtaT2b+lp/k7bhj6pKxatVs0+QUIonr0sV69AYOjLaNHm3VNoMG2Q2lvn2jw2ryHXMMPPmkPo9l65QISsYpXx5OPhkeeSTa9vLL208E16yxMspRo2ytnZ9/LvrvrFzZFm8980zo0aPwi6Idd4z2AixebDNjPvGElWcUtGIF3H+/9WT26mUJYdeuVv40fnw0Yfzyy8ITymTJLykbMyY5x6tePZjwKekTCXIuOmbt3HOtbckSmDAh2mP45ZfbL5ncntq1rSy8Xj0oU2YRe+9djwYN2LI1bGhf69a1iZpEJLvdcovdjP7kk2jbbbfZe8rYsfHP79bNlm9Sj7tsi/57SEbq0yeYCL7xhk3d3qNHsORyxgxL/EaNsjfC4lxcVamykW7dynHiiTYBRHFm9atb1xZJv/BCG8Q9eHDwzTmf9xb3W28V/dgF7bWXJZHt29tF5q+/WpL7yy+2FbwDmCxK+kSSo04duyHUq5ftr19vU7t//rkliBMmRCsWqla1nvzCth13tK8NGtgNs3xjx/5AFy3KKZLTypWzmdTbtrUy63yFJYEXXgj33qux+bJ9SgQlI+2/v41V+f1321+zxkocKle20tFGjaxcdMaMoh+zUiVb+qFbN9tWrfqc7t1LNguNczZF8+GHW33+c8/ZFPKxb9LFtfvuVgbStat9rV9/68/13nr88pPCX36JJom//Vb0MtPq1a28s0MHJX0iqVahgk0ste++NokDWK9huXLbX4BdREqvhg3htddsUfnCZjgvXx4efBD69Ut/bJKdlAhKRipTxnoFb7892L5mjfUOFkW5cjbTVn7i16lTsERq7Fi/9R9OQOvWNiD7ttusbPTee2383fa0aGFJX37i17Bh0X+nc9FJFwquDbR+vY0DjE0QZ8ywf5f8HoZWrZT0iWSCOnXCjkBEssEBB1gF0hFHBG865+XZGshFWWxeJJ8SQclYV18Nr79etIkW8jVubHfKevaE7t3DWcS5YkUba3jGGVb69cQT8O67Nq4QbAKa2MSvUaPUxFGhgvUu7r57ao4vIiIi6deunV1fnHwyTJli1xIvvJC66wnJXUoEJWPVqWPllmPGwJtv2lZw5s/y5eHggy3xO+II2HPPzCmrcs5KUQ880Eo0Z8600la9UYuIiEhJtGhhM42vWmUl5SKJUCIoGa18eRsTeNhhNgPn1Kk2NnDlSthvPyuHLMpaeWErW9bW9RMRERFJhjJllARKySgRlKzhnJVDtGsXdiQiIiIiItlN00OIiIiIiIiUMkoERUREREREShklgiIiIiIiIqWMEkEREREREZFSRomgiIiIiIhIKaNEUEREREREpJRx3vuwY0gK59wiYHbYcRSiLrA47CCkUDo3mUnnJXPp3GQmnZfMpXOTmXReMpfOTcnt7L2vV5Qn5kwimKmcc5O89x3CjkPi6dxkJp2XzKVzk5l0XjKXzk1m0nnJXDo36aXSUBERERERkVJGiaCIiIiIiEgpo0Qw9R4POwDZKp2bzKTzkrl0bjKTzkvm0rnJTDovmUvnJo00RlBERERERKSUUY+giIiIiIhIKaNEMIWcc0c45352zs1wzvUPO55c55xr7Jwb45z7yTn3g3Pu8kh7befch8656ZGvtSLtzjl3f+T8fOuc2yfmWH0jz5/unOsb1t+US5xzZZ1zU5xzb0f2mznnvoj8Gw93zlWItFeM7M+IPN405hjXR9p/ds4dHs5fklucczWdc68656ZFXjud9ZoJn3Puysj72PfOuaHOuUp6zYTDOfe0c26hc+77mLakvUacc+2dc99FfuZ+55xL71+YvbZyboZE3s++dc6NdM7VjHms0NfD1q7Xtvaak20r7LzEPHa1c8475+pG9vWaCZP3XlsKNqAs8CuwC1AB+AbYM+y4cnkDGgL7RL6vDvwC7AncCfSPtPcH7oh8fyQwCnBAJ+CLSHttYGbka63I97XC/vuyfQOuAl4G3o7sjwBOjXz/KHBh5PuLgEcj358KDI98v2fkdVQRaBZ5fZUN++/K9g14Djg/8n0FoKZeM6Gfk52A34DKkf0RwNl6zYR2Pg4G9gG+j2lL2msE+BLoHPmZUUDPsP/mbNm2cm4OA8pFvr8j5twU+npgG9drW3vNaSv+eYm0Nwbex9b9rhtp02smxE09gqnTEZjhvZ/pvV8PDAOODTmmnOa9n++9/zry/UrgJ+yC6ljsYpfI1+Mi3x8LPO/NRKCmc64hcDjwofd+qfd+GfAhcEQa/5Sc45xrBBwFPBnZd0A34NXIUwqel/zz9SrQPfL8Y4Fh3vt13vvfgBnY60wS5JyrgX1gPwXgvV/vvf8LvWYyQTmgsnOuHFAFmI9eM6Hw3o8DlhZoTsprJPJYDe/9BG9XuM/HHEu2o7Bz473/wHu/MbI7EWgU+X5rr4dCr9e28zkl27CV1wzAf4FrgdgJSvSaCZESwdTZCZgTsz830iZpECmNagd8AeR57+eDJYtA/cjTtnaOdO6S717szX9zZL8O8FfMh3Xsv/GWf//I48sjz9d5Sb5dgEXAM87Kdp90zlVFr5lQee/nAXcBv2MJ4HJgMnrNZJJkvUZ2inxfsF2S41ysxwiKf27+n707j4+rqv8//jpNuq90oS0t0NIWSkuhhVIqIBTKVkUWQQUVUBH0qyCbXwGRpSz+BBFQ5KuiLArKIriUxbJIwy4tUOheSEuXpLVLmrRN9yTn98dnLjNNJslk5s7MneT9fDzyuDN37tw5yc3M3M/9nPM5TX1PSQs5504Dyr33H9Z7SO+ZPFIgmD3J+iurRGsOOOe6AU8Dl3vvNzW1aZJ1von1kgbn3KnAWu/9e4mrk2zqm3lMxyV8xVj3nd9478cBW7Bubo3RscmB2Hiz07Hua3sBXYEpSTbVeyZ6WnosdIyyxDl3HVAD/DlYlWQzHZsccM51Aa4Dbkj2cJJ1Oi45okAwe8qwvtCBwcCqPLWlzXDOtceCwD977/8WW70m1pWA2HJtbH1jx0jHLlxHAac555ZhXW6OxzKEvWLd3mD3v/Gnf//Y4z2xLiY6LuErA8q89+/E7j+FBYZ6z+TXCcAn3vt13vtdwN+AI9F7JkrCeo+UEe+6mLheMhArLHIq8LVY90Fo+bFZT+PvOWmZYdiFrQ9j5wKDgfedcwPQeyavFAhmzyxgRKziVAdsAP+0PLepVYv1538AWOi9vyvhoWlAUG3qAuCfCevPj1WsmghsjHXxeQE4yTm3R+zK/EmxdZIG7/213vvB3vsh2PvgFe/914AZwNmxzeofl+B4nR3b3sfWn+OsQuJQYAQ2YFzS5L3/L7DSOXdAbNVkYAF6z+TbCmCic65L7HMtOC56z0RHKO+R2GObnXMTY8f6/IR9SRqcc6cAVwOnee+3JjzU2Psh6fla7D3U2HtOWsB7P9d7v6f3fkjsXKAMK+73X/Seya9cVqZpaz9YJaSPsGpU1+W7Pa39Bzga6x4wB/gg9vM5rJ//v4GPY8vese0dcF/s+MwFxifs61vYQPJS4Jv5/t1ayw8wiXjV0P2wL+FS4K9Ax9j6TrH7pbHH90t4/nWx47UYVQkL65iMBd6NvW/+gVVn03sm/8dlKrAImAc8glU61HsmP8fiMWys5i7sBPbCMN8jwPjYcV4C/Bpw+f6dC+WnkWNTio0tC84DfpuwfdL3A42crzX2ntNPy49LvceXEa8aqvdMHn9c7A8qIiIiIiIibYS6hoqIiIiIiLQxCgRFRERERETaGAWCIiIiIiIibYwCQRERERERkTZGgaCIiIiIiEgbo0BQRERERESkjVEgKCIiIiIi0sYoEBQREREREWljFAiKiIiIiIi0MQoERURERERE2hgFgiIiIiIiIm2MAkEREREREZE2RoGgiIiIiIhIG6NAUEREREREpI1RICgiIiIiItLGKBAUERERERFpYxQIioiIiIiItDEKBEVERERERNoYBYIiIiIiIiJtjAJBERERERGRNkaBoIiIiIiISBujQFBERERERKSNUSAoIiIiIiLSxhTnuwFh6du3rx8yZEi+m9HAli1b6Nq1a76bIUno2ESTjkt06dhEk45LdOnYRJOOS3Tp2GTuvffeW++975fKtq0mEBwyZAjvvvtuvpvRQElJCZMmTcp3MyQJHZto0nGJLh2baNJxiS4dm2jScYkuHZvMOeeWp7qtuoaKiIiIiIi0MQoERURERERE2hgFgiIiIiIiIm1MqxkjKCIiIiIiubNr1y7KysrYvn17KPvr2bMnCxcuDGVfrV2nTp0YPHgw7du3T3sfCgRFRERERKTFysrK6N69O0OGDME5l/H+Nm/eTPfu3UNoWevmvaeiooKysjKGDh2a9n7UNVRERERERFps+/bt9OnTJ5QgUFLnnKNPnz4ZZ2KzGwg6dwrOLca5Upy7Jsnjx+Dc+zhXg3NnJ6wfi3Nv49x8nJuDc1/Jajsld2bPhvvuy3crRERERCQECgLzI4y/e/YCQeeKgPuAKcAo4FycG1VvqxXAN4C/1Fu/FTgf70cDpwD34FyvrLVVcueBB+CSS2D9+ny3RERERESkzcpmRnACUIr3S/F+J/A4cPpuW3i/DO/nAHX11n+E9x/Hbq8C1gL9sthWyZWqKlu+9lp+2yEiIiIirdI999zD1q1bc/Z6Rx55ZIu2Lykp4dRTT81Sa1KXzWIxg4CVCffLgCNavBfnJgAdgCVJHrsYuBhgR//+lJSUpNHM7Kquro5ku/LloKVL6QuUPfoopb1757UtOjbRpOMSXTo20aTjEl06NtGk4xKenj17snnz5tD2V1tbG8r+7r77bs444wz69OmT9DWKiooyfo1EL7zwQovavXXrVmpqajL+Xbdv357R/3I2A8FkHVd9y/bgBgKPABfgfV2Dx72/H7gfoOP48X7SpEktbmS2lZSUEMV25U3sjTf4o48YnOe/i45NNOm4RJeOTTTpuESXjk006biEZ+HChaFW+Wxp1dAtW7bw5S9/mbKyMmpra7n++utZs2YNq1ev5gtf+AJ9+/ZlxowZdOvWjSuvvJIXXniBX/ziF3Tu3Jkrr7yS6upq+vbty8MPP8zAgQP51a9+xW9/+1uKi4sZNWoUjz/+OK+++iqXXXYZYOPyXnvttQZt7Nat26cXGG666Sb69u3LvHnzOOyww3j00UdxzjF9+nQuv/xy+vbty6GHHkpxcTHdu3dny5YtXHrppcydO5eamhpuuukmTj/9dO666y7mzZvHgw8+yNy5czn33HOZOXMmXbp0+fR1O3XqxLhx49L+e2czECwD9k64PxhYlfKznesBPAf8BO//E27TJG82brTl/Pmwdi3suWd+2yMiIiIimbv8cvjgg4x20bm29tOkAQBjx8I99zS6/fTp09lrr7147rnnANi4cSM9e/bkrrvuYsaMGfTt2xewgPGggw7i5ptvZteuXRx77LH885//pF+/fjzxxBNcd911PPjgg/zsZz/jk08+oWPHjlTFhjPdeeed3HfffRx11FFUV1fTqVOnJn+H2bNnM3/+fPbaay+OOuoo3nzzTcaPH89FF13EK6+8wvDhw/nKV+J1MG+77TaOP/54HnzwQaqqqpgwYQInnHACl19+OZMmTeLvf/87t912G7/73e92CwLDkM0xgrOAETg3FOc6AOcA01J6pm3/d+BPeP/X7DVRcm7jRhg50m6/+mp+2yIiIiIiBWvMmDG8/PLLXH311bz++uv07Nkz6XZFRUWcddZZACxevJh58+Zx4oknMnbsWG699VbKysoAOPjgg/na177Go48+SnGx5cuOOuoorrzySn71q19RVVX16frGTJgwgcGDB9OuXTvGjh3LsmXLWLRoEUOHDmXEiBE45/j617/+6fYvvvgiP/vZzxg7diyTJk1i+/btrFixgnbt2vHwww9z3nnnceyxx3LUUUeF8SfbTfYygt7X4NwlwAtAEfAg3s/HuZuBd/F+Gs4djgV8ewBfwLmpsUqhXwaOAfrg3Ddie/wG3md2mUHyr6oKTj0Vyspgxgz40pfy3SIRERERyVQTmbtUbWth19D999+f9957j+eff55rr72Wk046iRtuuKHBdp06dfp0XKD3ntGjR/P222832O65557jtddeY9q0adxyyy3Mnz+fa665hs9//vM8//zzTJw4kZdffpmRQVIjiY4dO356u6ioiJqaGqDx6R689zz99NMccMABDR77+OOP6datG6tWpd6psiWyO4+g98/j/f54Pwzvb4utuwHvp8Vuz8L7wXjfFe/7xIJA8P5RvG+P92MTfhQEFrq6Oti8Gfr2hc9+1gJBEREREZE0rFq1ii5duvD1r3+dH/7wh7z//vsAdO/evdFCLAcccADr1q37NBDctWsX8+fPp66ujpUrV3Lcccdxxx13UFVVRXV1NUuWLGHMmDFcffXVjB8/nkWLFrW4nSNHjuSTTz5hyRKrffnYY499+tjJJ5/Mvffei/dWSmX27NmAdXO97LLLeO2116ioqOCpp55q8es2J7uBoOTWjTfCXyPck3bTJvAeevaESZNg0SL473/z3SoRERERKUBz585lwoQJjB07lttuu42f/OQnAFx88cVMmTKF4447rsFzOnTowFNPPcXVV1/NIYccwtixY3nrrbeora3l61//OmPGjGHcuHFcccUV9OrVi3vuuYeDDjqIQw45hM6dOzNlypQWt7NTp07cf//9fP7zn+foo49m3333/fSx66+/nl27dnHwwQdz0EEHcf311wNwxRVX8L3vfY/999+fBx54gGuuuYa1a9em+ZdKLpvFYiTXfvtbOOmk6Ha3DArF9OoFY8bY7ZISOOecvDVJRERERArTySefzMknn9xg/aWXXsqll1766f3q6urdHh87diyvJZnT+o033miw7t577222HcH+J02atFtF2l//+tef3j7llFOSZhM7d+7M7373uwbrH3zwwU9v77333pSWljbbjpZSRrC18B42bLBlVAWBYM+eMG4c9Oih7qEiIiIiInmgQLC1qK6G2GDUyIqV4aVnTygutnGCmtBVRERERCTnFAi2Fhs22LIQMoK9etnyuOPgo48gS5WQRERERCS7fJTPPVuxMP7uCgRbi0IKBIM5XoIBvOoeKiIiIlJwOnXqREVFhYLBHPPeU1FR0ezk9s1RsZjWoqLCllF+IwZdQ4OM4CGH2O2SEvja1/LWLBERERFpucGDB1NWVsa6detC2d/27dszDm7aik6dOjF48OCM9qFAsLUoxIxgUREcc4wygiIiIiIFqH379gwdOjS0/ZWUlDBu3LjQ9idNU9fQ1qIQAsGqKujUCTp0iK877jhYsgRWrsxfu0RERERE2hgFgq1FIQSCGzfGu4UGjjnGlm+9lfv2iIiIiIi0UQoEW4tCCQSDbqGBvn1tWW+iTxERERERyR4Fgq1FIQSCVVUNA8GiIlvW1ua+PSIiIiIibZQCwdaiEALBZF1Di2P1impqct8eEREREZE2SoFga1EI00ck6xqqjKCIiIiISM4pEGwtCiEjWFXVeEZQgaCIiIiISM4oEGwtCiEQbCojqK6hIiIiIiI5o0CwNfA++oHgzp2wbZu6hoqIiIiIRIACwdZg61YLtCC6geDGjbZUsRgRERERkbxTINgaBNlAiH4gqIygiIiIiEjeKRBsDYKKoRDdQLCqypb1M4LtYv+CygiKiIiIiOSMAsHWoJAzgs5ZVlAZQRERERGRnMluIOjcKTi3GOdKce6aJI8fg3Pv41wNzp1d77ELcO7j2M8FWW1noQsCwY4dCy8QBAWCIiIiIiI5lr1A0Lki4D5gCjAKOBfnRtXbagXwDeAv9Z7bG7gROAKYANyIc3tkra2FLggE+/SJbiDYWNdQsIIx6hoqIiIiIpIz2cwITgBK8X4p3u8EHgdO320L75fh/Rygrt5zTwZewvsNeF8JvAScksW2FrZCCASVERQRERERiYziLO57ELAy4X4ZluFL97mDGmzl3MXAxQA7+venpKQknXZmVXV1ddbbtd8HHzCoQwe21NRQU1HBnAj+HYZ88AFDgJL33otXCo05ClizfDmlOW53Lo6NtJyOS3Tp2ESTjkt06dhEk45LdOnY5FY2A0GXZF2q6arUnuv9/cD9AB3Hj/eTJk1KtW05U1JSQtbb9cgj0LcvPXr2hO7ds/966fjHP6BHDyZNntzwsY4dGTxgAINz3O6cHBtpMR2X6NKxiSYdl+jSsYkmHZfo0rHJrWx2DS0D9k64PxhYlYPntj0bNkDv3laBM8pdQ5N1CwUbI6iuoSIiIiIiOZPNQHAWMALnhuJcB+AcYFqKz30BOAnn9ogViTkptk6S2bDBxgdGORCsqkpeKAasq6iKxYiIiIiI5Ez2AkHva4BLsABuIfAk3s/HuZtx7jQAnDsc58qALwG/w7n5seduAG7BgslZwM2xdZJMoWcEVSxGRERERCSnsjlGELx/Hni+3robEm7Pwrp9Jnvug8CD2WtcKxIEguvWRTcQrKqCvfZK/pimjxARERERyansTigvuVEoGcGmuoYqIygiIiIikjMKBAvdtm2wfXthBIJNFYtRRlBEREREJGcUCBa6igpbRjkQ9L75YjHKCIqIiIiI5IwCwUK3IVZDJ8qB4NatFuipWIyIiIiISCQoECx0QSAY5ekjKittucceyR9X11ARERERkZxSIFjoCiEjmNjGZJQRFBERERHJKQWCha41BILKCIqIiIiI5JQCwULXGgJBZQRFRERERHJKgWChq6iADh2gS5fCDQSLixUIioiIiIjkkALBQpc4mXyhBoJFReoaKiIiIiKSQwoEC92GDVYxFKIdCAZZy2TUNVREREREJKcUCBa6ICMIFghGUWLWMhkVixERERERySkFgoWufiAY1YxgY91CQRlBEREREZEcUyBY6FpDIKiMoIiIiIhITikQLHQVFYUfCCojKCIiIiKSUwoEC9m2bfajQFBERERERFpAgWAhq6y0ZaEHguoaKiIiIiKSUwoEC1kwP1+Up4/YsQO2bFFGUEREREQkQhQIFrL6E7VHMRCsn7VMRhlBEREREZGcUiBYyAohEKzfxmSUERQRERERyansBoLOnYJzi3GuFOeuSfJ4R5x7Ivb4Ozg3JLa+Pc79Eefm4txCnLs2q+0sVBUVtoxyILhsmS332qvxbYqLFQiKiIiIiORQ9gJB54qA+4ApwCjgXJwbVW+rC4FKvB8O3A3cHlv/JaAj3o8BDgO+82mQKHHJsm1RCwRnzoR27WDcuMa3KSpS11ARERERkRzKZkZwAlCK90vxfifwOHB6vW1OB/4Yu/0UMBnnHOCBrjhXDHQGdgKbstjWwrRhg2XTunWz+1HMCM6aBaNGxduYjLqGioiIiIjkVHGzWzjXCe+311vXF+/XN/PMQcDKhPtlwBGNbuN9Dc5tBPpgQeHpwGqgC3AF3m9I0raLgYsBdvTvT0lJSbO/Tq5VV1dnrV37z5tH3+7deevVVwEYvX49XaqrmRWVv4P3HPnmm1R85jMsbqJN+61ezaCdO3k9x+3O5rGR9Om4RJeOTTTpuESXjk006bhEl45NbjUfCMIsnLsI7/8DgHNnAf8P2L+Z57kk6+qnqxrbZgJQC+wF7AG8jnMv4/3S3bf09wP3A3QcP95PmjSpmSblXklJCVlr1333wYAB8f3vuSesW5e912upZctg40YGnn46A5tq0/Tp4H3O253VYyNp03GJLh2baNJxiS4dm2jScYkuHZvcSiUQ/CrwIM6VYIFZH+D4FJ5XBuydcH8wsKqRbcpi3UB7Ahtirzkd73cBa3HuTWA8sBSJqz9Re9S6hs6cacvDD296O00fISIiIiKSU82PEfR+LnAb8F3gOOASvC9LYd+zgBE4NxTnOgDnANPqbTMNuCB2+2zgFbz3wArgeJxzONcVmAgsSuE125aoB4KzZkGHDjBmTNPbFRVBXV202i4iIiIi0oo1Hwg69wBwOXAw8E3gGZz7frPP874GuAR4AVgIPIn383HuZpw7LbbVA0AfnCsFrgSCKSbuA7oB87CA8iG8n9OC36ttqKiIdiA4c6ZVC+3QoentimOJ6bq67LdJRERERERS6ho6D/h2LFP3Cc5NBO5Kae/ePw88X2/dDQm3t2NTRdR/XnXS9bK7KGcEa2vhvffgm99sftuiIlvW1MRvi4iIiIhI1qTSNfRuoBPOHRC7vxHvL8xyuySZBQtgZawQ644dsGUL9OkTfzxKgeDChda+CROa3zYI/jSFhIiIiIhITqTSNfQLwAfA9Nj9sThXf6yf5MKZZ8KPf2y3KyttGdWM4KxZtmyuUAzEu4aqYIyIiIiISE6kMqH8Tdh0DlUAeP8BMDR7TZKktm2Djz+GrVvt/obYtIpRDQRnzoQePWD/5mYZQRlBEREREZEcSyUQrMH7jfXWRSTaaEMWL7YgLwj0CiEQHD8ewJx6AwAAIABJREFU2qXwLxZkBBUIioiIiIjkRCqB4Dyc+ypQhHMjcO5e4K0st0vqW7jQlkFlzYoKW0YxENy+HebMSW18IOxeLEZERERERLIulUDwUmA0sAN4DNiETSchuVQ/EIxyRnDePAvqxo9PbXt1DRURERERyanmp4/wfitwXexH8iUIBKPQNXTnTnut9u2TP756tS332Se1/alYjIiIiIhITjUeCDr3DE2NBfT+tEYfk/AlywgWFVlBlkCuAsEvftGmrfjjH5M/HnRb7ds3tf0pIygiIiIiklNNZQTvjC2/CAwAHo3dPxdYlsU2SX01NfDRR3Y7MSPYu7cFf4FcBYIzZ8KgQY0/vn69LRPnOGxKUxnBujobb3jIIbv/riIiIiIikrbGA0HvXwXAuVvw/piER57Budey3C5JtHQp7NpltxMzgondQiE3geDmzbBuXdPbrF9v3Ua7d09tn41lBLdtg/POg6efhvffh3HjWt5eERERERFpIJViMf1wbr9P7zk3FOiXtRZJQ0G30A4ddq8amo9AcOlSW65bBzt2JN+mosKygalm8JJNH7F+PZxwggWBAGvXptdeERERERFpIJVA8AqgBOfsB2agqqG5tWCBLfffv2HX0ES5DAQB/vvf5NusX5/6+EBoOH3EkiVw5JHw3ntw4422bvPmlrdVRERERESSSqVq6HScGwGMjK1ZhPeNpIIkKxYutDF5vXrt3jX0oIN23y4XgeCSJfHb5eWw774NtwkygqlK7Br6zjtw6qn2e7zyCuy1F0ydqkBQRERERCREzQeC5jBgSGz7Q2IBx5+y1irZ3cKFcOCB1hUzMRCsH2zlOiNYXp58m/XrYdSo1PeZWCzm29+GLl3gpZcsAxpUIFUgKCIiIiISmua7hjr3CFZB9Gjg8NhPijOFS8a8h0WLLBBs187u79plgVE+uoYuWQJDh9rtVauSb5NJRrCy0sYG7r+/rQsKzigQFBEREREJTSoZwfHAKHwu5iWQBsrKoLraAsF58yxrVllpj+VrjOD48RYEJssIem+BYEvGCCYWi6mtjQeGYAVyOnRQICgiIiIiEqJUisXMw+YRlHwIKoaOGmWBXl2ddQuF3AeCNTWwbBkMG2Zj95JlBDdutGAunYxgTY39fomBIFhWUIGgiIiIiEhoUskI9gUW4NxMIF4kxvvTstUoSRAEgoldQ4Nxc7kOBMvKLFgbNsyK1yTLCAaTyadTNTRZRhAUCIqIiIiIhCyVQPCmbDdCmrBwoQV8/fpZIJjPjGBQMXS//SwjOHt2w22CILUlGcHEYjG1tfZ7JlIgKCIiIiISqlSmj3g1B+2QxgQVQ53Lf9fQoGJokBF87jl7vcSJ45URFBERERGJvMbHCDr3Rmy5Gec2JfzYfcmNIBCEeNfQIBDM9fQRS5ZA+/YweLAFglu2wKZ6/wphZAQVCIqIiIiIZFXjgaD3R8eW3fG+R8KP3U+Fc6fg3GKcK8W5a5I83hHnnog9/g7ODUl47GCcexvn5uPcXJzr1KLfrDVYvx7Wrds9EAwygu3aQY96hyExM5cNS5fCkCEWqO21l62rXzBGGUERERERkchLpWpoepwrAu4DpgCjgHNxrv4s4xcClXg/HLgbuD323GLgUeC7eD8amATsylpboyqxUAzs3jV0jz0ajqXLRUZwv/3sdv/+tlyzZvdtKioskOvZM/X9Jk4foaqhIiIiIiJZl71AECYApXi/FO93Ao8Dp9fb5nTgj7HbTwGTcc4BJwFz8P5DALyvwPvaLLY1muoHgolVQ+uPDwxke4zgsGF2u0sXW27fvvs269dbt9CWZCcTp49QRlBEREREJOtSqRqarkHAyoT7ZcARjW7jfQ3ObQT6APsDHudeAPoBj+P9HQ1ewbmLgYsBdvTvT0lJSbi/QQiqq6vTbtewl15ir06deH3pUli2jNEbNtB50yZ2LllCcXEx79fb77DycgbW1PBGFv4Oe8ycySFVVZQCZSUldCstZTww7913Wd8p3mt39KJFdOncmVktaEPnsjKOABbOncuBdXUsW7GCZQnPH7phA/ts3syrM2aE2v01k2Mj2aPjEl06NtGk4xJdOjbRpOMSXTo2udV8IOhcV2Ab3tfh3P7ASOBfeN9cV81kZ+z101WNbVMMHA0cDmwF/o1z7+H9v3ff0t8P3A/Qcfx4P2nSpGaalHslJSWk3a6f/QwOPJBJxx9v9/v1g6oqy/oNGdJwv9OmQbt26b9eYx58EK67DsaMYfiNNzJ8zz1h4EAADho2DBJfzznYZ5+WteGTTwA4cPhwAIYMG8aQxOe/8w7U1THpiCPimcgQZHRsJGt0XKJLxyaadFyiS8cmmnRcokvHJrdS6Rr6GtAJ5wYB/wa+CTycwvPKgL0T7g8GVjW6jY0L7AlsiK1/Fe/X4/1W4Hng0BRes3VJrBgKu1cNTVaVMxtjBP/0J7jwQjj+eHjjDdhzT1sfZAHrdw1dsSK+TaqCrqA7d+5+P9C9uy3VPVREREREJBSpBIIuFox9EbgX78/Eir80ZxYwAueG4lwH4BxgWr1tpgEXxG6fDbyC9x54ATgY57rEAsRjgQUpvGbrUV1tQVViIJhYLCbZGMFsBIKvvWYVQJ99dvcqpUEguG1bfN2SJZbdO+aYlr1GUCxmxw5bKhAUERERkajauBH++U+rb1HAUgsEnfsM8DXgudi6VCairwEuwYK6hcCTeD8f527GudNiWz0A9MG5UuBK4JrYcyuBu7Bg8gPgfbx/jrZk8WJbjkqIudu1g1277J8vV4Hgjh0WiLVvv/v6zp1tmZgRnD7dllOmtOw1lBEUERERkULxyCNwxhkwZ06+W5KRVIrFXA5cC/w9FsjtB8xIae/eP49160xcd0PC7e3Alxp57qPYFBJtU/2KoWCBYDBhe64Cwe3boWPHhuuTdQ2dPt2qio4Y0bLXUCAoIiIiIoXAe/jNb+Dww+HQwh65lkpm71XgVQCcawesx/sfZLdZwsKF1mUyVkAFsECvstJu5zIjmCwQbN/eXi/oGrp9O7zyCnzzmy1/jaBrqAJBEREREYmy11+HBQusmGKBa75rqHN/wbkeseqhC4DFOPe/WW9ZW7dggQWBiV0yEyeQz2UgmDA9xG6v1blzPCP4xhuwdWvLu4VCPPALxgi2q/dvqUBQRERERKLgN7+BXr3gK1/Jd0sylsoYwVF4vwk4A+vmuQ9wXlZb1ZZcdRX8+c8N19evGAr5CwSTZQTBAsQgEPzXv6BDh92nkkiVMoIiIiIiEnVr1sDTT8MFF4Q6pVm+pBIItse59lgg+M/Y/IEhRxtt2O9/Dy++uPu6nTuhtLRhIJg4mXqupo9oKhDs3DneNXT6dDj2WOjateWvoTGCIiIiIhJ1jz9uhRu/+918tyQUqQSCvwOWAV2B13BuX2BTNhvVZmzebD91dbuvLy2F2tpoZAQbKxYD8YzgihXWlfWUU9J7jeYygt262VKBoIiIiBSCLVtg9ux8t0LCtny5nZeOHJnvloSi+UDQ+1/h/SC8/xzee7xfDhyX/aa1AeXltqwfCCarGArxQNA56Nmz4f7y1TU03WkjAsHv1VggWFRk6XcFgiIiIlIILrzQKkp+97sWFGbq7bfh+ON3r9YuuVdVZeMDW4lUisX0x7kHcO5fsfujiE8CL5kIAsHa2t3XB4Fg/asNQdfQXr0aBkvB4/noGjp9OuyzT2ZXR4qKGp9QHqx7qAJBERERSbRqlQVJYZ//ZGLmTHjiCRg/Hn73OzjsMHj//cz2+YtfwIwZsGRJOG2U9FRVwR575LsVoUllHsGHgYeA62L3PwKewCaDl0w0lRHcZ5+G4+2CzFmybqGQ26qhYOs3bYIPP4SvfnX3MYwtVVzceEYQFAiKiIi0dXV1MH8+vPmm/bzxBixbZo/95z9wxBH5aZf3Ns/zsmX28/Ofw5572rRaM2fC+efDxIlw221WJDA4nysvt+Bu7lw739q5M/7Trx/cfrudH1VVwbPP2nNWr4bRo/Pze4pN49aKMoKpBIJ98f5JnLsWAO9rcK62medIKlatsmWyQLB+t1BILRAMW3MZwddes21OOimz1ykqigeC9aePAAWCIiIibdnChXDeefDee3a/f3846ii7EP3Tn1qtgmwHgrW1FpB99JEFfMuXx4O/xO6f7drZHHPdu8PkyTBnDlx8MfzoR/DQQ3ZetX49lJXZ9u3b2zlVx45Wgb1dO1i5EsaMgW98w6pUBr2m/vvf7P6O0rSqKth773y3IjSpBIJbcK4PQaVQ5yYCG7PZqDYjWUawrg4WLUo+DUMQ6CWrGJr4uPfhBYXNjREMPpgOOSSz11FGUEREROqrq4P77rMgqmtXm8PtxBNhv/3sXKemBu64A+bNy35bpk6FW26x2716wZAhMGKEtWfIkN1/Ems59OkDTz1lQeCjj1qxkYMPtp/jjrNzqMRzH+/h8MPhppvg3HNtmrHBgy1wXL06+7+nNK6qygL0ViKVQPBKYBowDOfeBPoBZ2e1VW1FsjGCK1bYuLtMMoJhBoLNVQ0Fu3o1ZEhmr5OYEWwsENSHn4iISNtRXg7f+pZNszVlCjzwAAwcuPs2xcXw2c/CXXdZ98yf/9wuUvfuHe48b0uWWMD55S/buL+Wdg90zn6Xb30rtW1/+lM4+WS44QYoKYEbb7TXV0Ywv1rZGMGmi8U41w7oBBwLHAl8BxiN93Oy37Q2IFlGcMECW2YaCIahrs7mSmmqayjY1bBkwVtLqFiMiIiIBP72N8u8vPGGZQGfe65hEBh49lm49lrLnA0caF33Lroo3PZccYV14bz77tyMETvxRJuf+Y477Lzua1+z300XxfOnrg42bmxVYwSbDgS9rwN+gfc1eD8f7+fFJpSXMCQLBBubOgLigV6uAsEgQ9dUsRiAAw7I/LXUNVRERETAvu/POce6f86ebVMwNNXTqUsXy6B98AFcdpn1UgrOscLw3HPwzDOWndtrr/D22xTnrLgMWKGZ4cNhwABlBPNp0yY7x24zgaB5EefOwmWjEkkbVlsbfzPXDwT79Us+DjDXGcEgQ9dc19AwJtVURlBERETAxsLt2mUVNvffP/XnjR5t0yyMGgXV1eG0ZccOuPxyu+h92WXh7DNVRx0Fd95p1UNBGcF8q6qyZSsKBFMdI9gVqMG57YADPN73yGrLWru1a+NjAxPHCDZWMRRynxFsLhAMuoaGnRFsrGroli0WNCd7XERERFqHoKp6utm3bt1g6dJw2nLXXVBaCi+8YDURcu2qq+K3BwyAl1/OfRvEBIFgmxkjCOB9d7xvh/cd8L5H7L6CwEwldlkIMoLeNx0I5jojuH27LXOVEWyuayiEd4VPREREoimMQDCM84WVK+HWW+HMMzOfJisMAwdaMLJtW75b0jZVVtqyFWUEmw8Enft3SuukZYJAsEuXeCC4dq39kzUXCKYyfUQYmssI9u1rV8dyNUYQ1D1URESktQu6PzZWHKY5XbuGEwj+8Id2jnbXXZnvKwwDBthyzZr8tqOtaoVdQxsPBJ3rhHO9gb44twfO9Y79DAFyNFK2FQsCwb33jgeCTRWKgfx1DW2sWMyFF9rA7MS5ctKVakZQgaCIiEjrtmqVfe9365be87t1232C93TMmAFPPmnVSDOdIissQWCscYL50QoDwabGCH4HuBwL+t7DxgYCbALuy3K7Wr/ycsuCDRiQeiAYtWIxnTs33taWSqVYDCgQFBERae1WrcqsOmfXrlZsZufO9Mb17doFl14KQ4fC//5v+u0IW5ARVCCYH61wjGDjgaD3vwR+iXOX4v29uWtSG1Febld2iovjfb0XLrSrWIMHJ39OECA1diUi14FgmNQ1VERERCDzQDDIJFZXN37xvClvvAHz58Njj8UL40VBkBHUFBL5UVlp59rBOWkr0FTX0MNxbsCnQaBz5+PcP3HuV7Euo81z7hScW4xzpTh3TZLHO+LcE7HH34l1O018fB+cq8a5H6b8GxWK4EOuXbvdM4IjRzY+V87558Mf/mBBUzKFHAiqa6iIiIhAeIFgut1DgzF4Bx+cfhuyoV8/O29URjA/qqpsOFQrql7f1G/yO8DOzJ07BvgZ8CdgI3B/s3t2rgjrQjoFGAWci3Oj6m11IVCJ98OBu4Hb6z1+N/CvZl+rEJWXw6BBFvQEgeCCBTb3TWMOOMDG5TUm11VDw1RcHG93skBXgaBI9JSV6YRERMLlfThdQyH9gjEbNtiyseJ8+VJUBHvuqYxgvlRVtapuodB0IFiE97F3Al8B7sf7p/H+emB4CvueAJTi/VK83wk8Dpxeb5vTgT/Gbj8FTP504nrnzgCWAvNT+k0KTRAIBhnBjRvtgy+TMXeFnhEMtG/f8HEFgiLR87WvwTHHxLP5IiKZqqy08498ZgQrKmwZxZN+TSqfP1VVrapQDDQXCDoXpGYmA68kPJbKRPSDgJUJ98ti65Jv430Nlm3sg3NdgauBqSm8TuHZssUCvyAQrK2FRYvssSgGgo1VDQ2TAkGRwvPJJzbR8v/9X75b0rxdu+K9HEQkuoIgJ6wxgunYsMHOO/IxgXxzBgxQRjBfKitbXSDYVED3GPAqzq0HtgGvA+DccCxga06ygW71I5TGtpkK3I331Y2Ol7O2XAxcDLCjf39KSkpSaFZuVVdXN2hX55UrOQJYuGkT/Sor6bRpE2V//zsjgXc2bWJbmr/H4NJShgNvvP46NemWXE7Q/4MPOBD4z+zZbF+7NuP9NeWQ6mqC627/ee89ttf/kPOeY9u1Y/m8eSwL6TgnOzaSfzou0bXbsfGeY1avph2w6/rreWfoUGrCmEomCzqtXs24H/yA9pWVbN13X6pHjGDz8OFsPuAANh94IL6xcdcFQu+Z6NKxabk93n2XQ4DZa9awMc2/XfdFizgMmPv221Qkeby54zJy/nx6denCfyJ47A4Aei9fztsRbFsYovyeGV9ezrbBg5kf0falo6mqobfFJo4fCLyI/zTN1A64NIV9lwF7J9wfDKxqZJuyWPaxJ7ABOAI4G+fuAHoBdTi3He9/Xa+N9xMbr9hx/Hg/adKkFJqVWyUlJTRo14wZABw4ebIViNm0iZHeQ4cOHHHuuY0Xg2nO7NkAHH3UUeF0Z/j4YwAmHnts45VMw5LQD3/iZz8L++zTcJtu3RjSuzdDQjrOSY+N5J2OS3TtdmwqKqCmBi68kPYPPcTRr7wCv/xlXtuXVGUlfO971tYf/pBuc+bQ7f33GfDCC/Z4jx5w4okwZQqccUb0xgSlQO+Z6NKxScPy5QCM+9znYNiw9PbRvz8AY/bbD5L8/Zs9LnfeCYMGRfPYvfQSvPgik445plUVLQlE+j2zaxfdRoyIbvvS0HTE4f1/kqz7KMV9zwJG4NxQoBw4B/hqvW2mARcAbwNnA6/EAs7PfrqFczcB1Q2CwEK2KhYPJ44RXLgQRoxIPwiEwh4jmPh7J+saCtZNQ11DRaIh6L514on2/v2//7OA64AD8tuuRDt3wllnWffVF1/c/YRw9Wp46y3417/s5+mn4c9/hldeaXR3IpIDwTlSMFVCOjItFlNRkd60E7kwcKANKVq/3grHpKO2Fj78EA49NNy2tXZtbIxgZmzM3yXAC8BC4Em8n49zN+PcabGtHsDGBJYCVwINp5hojcrLbRlUDa2ttUAw08nZC7lqaOIYwcaCYQWCItHx1lu23G8/mDrV5tqK0sTLAA88YD0w/vCHhlmBgQMtSPzDH6z66RlnxD+bRSR/Vq2yk+0uXdLfRxhjBKPaOyCYVD6TcYIXXQSHHabPvJbYtcv+nxQItoD3z+P9/ng/DO9vi627Ae+nxW5vx/sv4f1wvJ+A90uT7OMmvL8zq+3MtfJy647UrZtlBLduhaVLoxcI5rJYjDKCIoWjtta6Th12GIwfb92wrrsOnnkG/v3v+HZhfRala/58+9I+//ymt3POrqxXVeWmXSLSuEynjoBwqoZGOSMImVUOfeghW65fn3l72oqNsfIoCgQlY8HUEWCB4MqV1j00rEAwLEEg2FhgFqbmqoaCAkGRqPjHP2wM8dVXxz93LrsMhgyBK6+E+++Hr3zFAsRDD4Vly/LTzk8+gaFDU9u2Vy8LBIN5XUUkP8IIBDt0sAvM6WQE6+psbHHUM4JhTCGhi1+pC/5WUZxSJAMKBPOhfiAYXDWPYkawY8fwA8xkEruAKBAUiS7v4Wc/g+HD4YtfjK/v1Aluvx3mzIHvfAfeeMPGD37yCUycCIsX576tLQkER4ywMYVLG3ZMEZEcWr0680AQLCuYTiC4caMFg1HPCIYxhURYgeCGDfZ525oFfytlBCVj5eXxD7kgE+Zc5kUWshUI5kKPHvHbCgRFouuVV+Ddd208YGImH+BLX4Lp021e1LIyK77y1lt2YlV/rsG6Onj+eTjlFMskptuFqzHetywQHDvWlh9+GG47RCR13oeTEQQrGJPO58qGDbaMaiDYpYudM6WbEXz33fjtsALBr3zFxosffzz89a82nq6yEiZMsHU/+hE88URhX2irrLSlAkHJSF2dvXkTM4JgJ0KdO2e272wUi8l1IFhU1HgGUoGgtBY7dsBNN9kXZL66TbaU9wx58EE44QTrmpRs3J1zcPLJdlEreB8feKBlBqdNs8+mTZvg3nth5Ej4/OdtTOHy5bBuXbjt/e9/7TMs1UBw9Gj7PFYgKJI/FRUWRGRSMTSQbkawIjbzYFS7hkJmk8ofe2z8dhiB4PLl8PLL9n22dCl8+cs2BdgZZ1jQuWmTTS10zjk2HcgJJ8A772T+urmmjKCEYt06m8+qfiA4alTm+24NGcGmxucoEJTW4M03bdzc1Knw9tvwmc98Om9WpC1axJBHHrHbV1zRsiJSp51mAe/559ucpD/4AfTtC489Br//vW2zc2e47Q26KaUaCHbubMHpBx+E2w4RSV0wdURYXUNbY0YQLFBONyNYWxu/HRRAycSf/2zLP/wBliyBZ5+1QmKvvw5f/aoFg5s3w/vvx4cPTJwIp58Oc+dm/vq5ojGCEorEqSMg3rUq0/GBkJ1AMBcVQyEeCDbV9u7drU27duWmTSJhevZZOOggOPpou0L63HP2Rfnf/1oXyah77jlbPv44XHVVy5576qn2WffEE/blP3OmdRk955x4db+gOFVYWhoIAhxyiDKCIvkUZiDYtWvrzQgOHJj+1A+Jk9BnmhH0Hh55BD77WfusLSqynh7PPmvfbQ88YNt16ADjxlkX0aVL4dZb4dVX7TP3W98qjCJdyghKKOoHgsEbMqqBYK4ygt2723LkyOa3UVZQCtGvfmU9Au67DxYsgM99zr4EAdasyW/bUvHcc1Tvt5+NBak/NrA5AwbArFmwYoWdNBx+ePyxDh1sGXZGMOhyO2RI6s855BBrYzAWRERyK+yMYDqBYCFkBPff3z7j0rmAFmYg+O67NiY82VCBPfdMfg7ZrZtNN7R0qQWBDz1UGBfgKiutEm0m81tGkALBXFMgmFyQEezatfFtFAhKIVuzxrrDfO978f/l9u2ti2QQCL79tj0eXB194QV4772G+9q4EUpKYO3anDSdjRvhjTeomDgx/X2MGxcve54o+IwJOyNYVmZ/25aMvVbBGJH8CgLBsMYIZtI1NMpdAEeOtO+J0tKWPzfMQPBPf7LP8LPPbvlze/e2ie0hehPb33OPjXdPrHZdVWXZwFxU0s+h4uY3kVCVl9ubcM897X7Uu4bmOhAsbuJfUoGgFLI1a+CIIxqu798/Puj/nHMsI3X22RY0nXKKrT/0UDjzTPvSnznTrsB6b+v+9rfst/2VV6Cmhg1HHMG+Ye87WxnB1atbfjIZZGg//BAmTQq3PSLSvNWrrUtmGOcemXQN7dmz6fORfAuqzC9aZIWuWiIxkMkkENy504YKnH56+t0lBw+2ZVlZ+u1Ix+rVltnr2bPhYzt22Dh4sPHs06fb36yqKtoXB9KkjGCulZfbCV7wATN2rFVQCqPPcSFXDQ2mjFAgKK1Rba11C+3fv+Fj/fvHM4I1NbZ86CH4+c8tm3XXXbb++uttLOGwYVZo5tRT4cUXww+gkpk/H4DNI0aEv+9sZQTTCQQHDLCLUoVc4lykkIU1dQRk1jU0yuMDwbqGggWCLRV8z0DDQPD//T+r6pyK6dNh/frk3UJT1b+/JUdynRGcMsXmu00mKKAzYoR9x/7rX3Y/yAi2MgoEc23Vqni3ULD+0S+9FM6+C7lYTNBVoakPXwWCUqgqKqwbT7JAMCgDXlcXn0LhqaesEtu3v21XJj/4wL5w16yBZ56xoPCii6zb05tvZr/9paWw117UZTrFTTJRygiCfQalMkawpMROJMKah0tEwg0E051HsKIi2uMDwYLcvffevetiKrZvh61b4/frVw29/37Lgt14Y/Pnkn/6E/TrByed1LI2JCoutu/AXAaC3sPHH9vQi8QKqoFNm2x5zTWWeb3yyvi8iAoEJWPl5bsHgmEq5K6hn/kM3HJLvJR8MgoEpVAFGb+mMoKrV9uXzbe+ZV/WdXX2BQT23u7TZ/cuPccdZ5n04GplNi1ZAsOHZ2ff2cgIem/BdbIxic3p3Ts+RiiZjz6y+bGOO85Oml58Mf12iuTLnXfa/2/UrFoVzvhAsCAjMfuVqkLICIKNE2xpRvAHP7DlqFEweXLDC1mbNlmQefPNcO21yc8ng7GJzzxj00MEPbrSNXhwbruGbt5swXBVlU1pUV8QCPbta++TxYvhN79RRlBCokAwuXbt4Cc/iY+dTEaBoBSqpgLBAQPsSynW/ZKzzrILIxde2HTFy+7drWT39OmhN7eB0tLsBYLZyAhu2JD+pNSNBYLr19tJ1OjRNmZy6lRb//HHmbVVJB8ef9zm8YySujq7IBZWRrCoyM6HWnpOVAgZQbBsVTBePBUPPGAX23/8Y/u+mTjRgpvE52/eDN//PvzP/9icf1dcEX9CL0YnAAAgAElEQVR8+XILEEeMsJ+dO+G88zL/PQYNym1GMHH+xZdfbvh4kCXt0cOmwjjxRMuQrl6tMYKSoW3bLLUc1odcfYUcCKZCgaAUquYygmBFYAD23dfm2Pvtb5vf7ymn2IS82byaWl1t2bVCyggGX/TpBIJ77LF7ILhjh10VHj7cpv749rct+LvhBvssT6dqn0i+eR/PfETFunXWVS/MQBBaPkddIWUEN29ObWL5d9+1AO/EEy2YA8tu1dXFx1EG8zT37GmfdZdfDr/8pRUxO+EEmyfwxhvtAuXtt8P//Z8VMstUrjOCQWXaoiL497/j60tL7Tw6WNejh92/6y57r2zcqIygZKj+1BFhK+RiMalQICiFqrmMIMA779hy31hdzlRKVE+ZYssXXsisfU1ZssSWhZQRzCQQDDKC3sOTT1pF5//9XzjySJgzx7oIBcdxxAhlBKUw1dU1HB+Wb8H7NqxAMKg9kGwcWGNqay1LVggZwWDe5ebGCdbVwQUX2OfWX/4SD5CDoCboHhpcGOjePR4AXXONfQ4uWWJB4CefWKD0ox9Z1jCMqRQGDbLXTqewTzqC/7OTTrIx9tu32/3HH7flQw/ZMqhmf9BB8cIyCgQlI4UWCEYtI9ixo/VFVyAohWbNGgt4kpWqTswI9u5t4zNSNXq0fZ5ks3totgPBqGUEg0Dw3HPhK1+x4/Hii1axtX6Z9uHDlRGUwhTFjGCYk8lDPOBpSSAYdJUslIwgND9O8O9/hwUL4I47bNxboH4gGJxbBRfdnYOf/tS+A4JAsKnhCukKppDIVffQ4P/svPMsCHzrLbu/bJktg79L4vf11Kk2vdDhh+emjTmkQDCXgn++QgoEc1U1NFXduysQlMKzZo2Nf0129TTICK5da11vWsI5ywq+9FJ6RRFSEQQ6w4ZlZ/9RzAjW1sITT8BVV8Hs2dadKpkRI+zYRu2EWqQ5UcwIRiEQrKiwZSFkBPfayy5UNRUIeg+33WbTTdSf9D0IeIL/g+BzLMiEgX3H7Lff7pPQhy04J85V99BgDsFTT7WCQsE4wSAgDv5fEv8O/fpZ9e4TTshNG3NIgWAuKSOYuR49FAhK4VmzJnm3UNj9Cu1NN7V836ecYl/k//lPWk1r1qJF1vbEL8UwZSsj2L27lY9vqeAEsGdPGwcYnEwmE2RJg6ypSKHw3i6+BN3ioiAIBNOp9ptMOoFgMD64EDKCzsULxjTmX/+yi1nXXNPws6y5jGCuBOfEucwIDhxov+cRR8THBO7aZcv16+0CZdTOf7NEgWAulZfb1ZtsnVCFGQjW1tpP1N4IyghKIWoqECwutgH5r79uVyhbavJk+4LPVvfQBQsadokMU1B6PMyMYLpTR0A8EPz+95v/rB4xwpbqHiqFJjhPiFI2e9Uqy7xkOh1BoLVnBMG6hzY2RjDIBu6zD3z96w0fD7o+1h8jmK1z1MbkIyMYZJ0nT7ZCOlVV8UCwsrJlQzQKnALBXCovz17FUEgeCK5cGS9U0RLB1XkFgiKZayoQBJuW4Oij09t3r15WyCQb8wl6b4HgqFHh7zvgnF19DTsjmO5cZJ/9rBUGuOqq5rcNusuqYExm3noLVqzIdyvalqCSZpS6h4Y5mTy0/owgWEZw+fLdJ4kPvPqqvbeuvjp5cB2VjGCXLlatOVcZwcTvh8mT7b1QUhIPBOvqrE1tRHG+G9CmZHMOQWgYCK5bZ1eChg2Ll6J3bvefYF1REYwfHx8TGHQXiWIgWH8CVJEoq6uz8X9NBYKZ+vznrevPihX2ng9LWZmdHGQzIwgWCIY9RjDdsua9e6c2dQdY11NNIZG5o46yZVjDGqR5Uc0I5jsQLLSM4MEH2/K66+DnP7ceJoFbb7WeEd/6VvLnRiUjCLmdQmLVKvjc5+z2xIkW9P373/FAENpUIJjdjKBzp+DcYpwrxblrkjzeEeeeiD3+Ds4Nia0/Eefew7m5seXxWW1nruQyEPQ+Xu52yRIrdnDiiTbQdfJkOP54OO44+5k0ya6C33ZbfF/B1XkVixHJTGWlFXLJZiD4pS/Z8sknw91vMMl9NjOCYBecwgoEa2utJ0RQiS7bhg9XRlAKTxQzgmFOJg/pZwSdK5xpAk491bqx33OPFQ4LAtl33rHg5qqrGj+P69DBAp7gfyBfGUHI3aTymzfbNBVBRrBDBzjmmDYdCGYvI+hcEXAfcCJQBszCuWl4vyBhqwuBSrwfjnPnALcDXwHWA1/A+1U4dxDwApDFCCoHvLerELkKBB991EoG33STBYB1dfErgEGgGPwAXHihdQELqGuoSDiamkMwLPvtZxn9xx6DH/4wvP0Gnwm5yAiG1TW0tNR6NIwZE87+mjNiBDz3XG5eSyQswXd/VALB2lob25uNQLAlE8pXVFg3xWxWyQxTURH8+tcwbhx873s2vcE//mEX9nv3hu9+t+nn9+rVMCOYj/FxgwZZVc5sSzZX5eTJNlds4vl5587Zb0tEZLNr6ASgFO+XAuDc48DpQGIgeDpwU+z2U8Cvcc7h/eyEbeYDnXCuI96HOIgkx9avt6sNuQgEV6yASy6xMUc/+UnTVe8CI0faRKEBBYIi4chFIAhWDODyy23S86C7UKbmz7dpL7I9XibMjOCHH9rykEPC2V9zhg+3E9jNm/NzJV0kHUFwFJWuoWvXWpvCDATTmVB+w4bC6Raa6MIL7YLdF79o3R23bYObb24+qOvZ0wLBiop4kZR8BMGDB9t3ZWJWLhuSTS00ebItEzOSygiGYhCwMuF+GXBEo9t4X4NzG4E+WEYwcBYwO2kQ6NzFwMUAO/r3p6SkJKSmh6e6upqSkhK6lZYyHphXWcn6LLWz34IFjAa2XXgh7Xft4t3/+R+2v/56Ss8d0aEDe5aW8masbV2XLOFwYN7HH2etvekYumED+2zaxKszZiSfk60FgmMjudW+spJ+r77Kf6dMoS7JhYbWdlz2nDGDUcDM5cvZmsXfq3jIEI5s355VN91E6Q9+EMo+x/3nP9QNGsSHsXZn69hMqK2leuVKFoSw76HPPMPeRUW8vnYtPgf/R/127GA08O4TT1AdTCeRY4X+npkUWxby79CYqB6bI7ZtozPw8bvvUr7vvvluDt0WL2Y8MLeigoqQ/l79P/qIA4H/vPkm24PJwmMaOy4Hl5ZS3L4970fwmKWiw733MvrGG+lcVsbMsWOpaeb3GNeuHSxaRM/YNEY7+vTh7Tz87gOrqznAe97+29+o7to1a++ZPf/9b/s+LiuLfx/X1XFUjx60T7gosn7bNuYV6P9Ai3nvs/MDX/Lwh4T753m4t9428z0MTri/xEOfhPujY+uGNfd6hx12mI+iGTNm2I1nn7WOmG+/nb0X++tf4x0+f//7lj335z+351VV2f133rH7zzwTfjsz8bOfWbu2bs14V58eG8mt88+3Yzh6tPcfftjg4bSOy9at3n/8sfevv+79li2ZtzFM99xjv++6ddl/rXPP9b5Xr1DeH76uzvsePbz//vc/XZW198yYMd6feWY4+zr1VO8POiicfaXigw/s+D75ZO5es56C/ywLvrdaocgemyFD7G9+yy35bomZNs3aM3NmePt89FHb5+LFDR5q9Lgcdpj3U6aE14Z8qK31ftOm1LadMsX7Pn3i78EDDshu2xrz/PP2+m++mb33TF2d/b7duzc8TzjrrN0HTX35y9lpQ44A7/oU47VsZgTLgL0T7g8GVjWyTRnOFQM9Aavd69xg4O/A+Xhf+LP1Znsy+USf/7x1E2iJIUNs+cknMHZstLuGgnXDakN9uFuNlSvhL3+Bk0+28QATJlils0suaTzDu2wZzJplk+J+8IFNnjtqlHXnGDwYLrss3t0DbJ+vvtr4AHnvbQzFLbdYN5R+/WxS9/rLceOsNHdzamqsjYsXx39WrrQuRpWVNja4uDg33Y2+/W0bJ/j008nnjWqJsjLrNpbt8YEQ7hjBOXPSn4ojHcEUEqocKoUkamMEg8nko1As5sADw2tDPrRrl3o39V694gVmIH/d2xMnle/XLzuv8c9/2jRLd93VsOvnYYfZ92ZAXUNDMQsYgXNDgXLgHOCr9baZBlwAvA2cDbyC9x7negHPAdfi/ZtZbGPulJfbiW66kxyn4vDD4eyz4d57W95tcuhQW9YPBKNYNRQsENxzz/y2RVLnvQVHX/2q3b7/fvvf+ta3bA69F16wAKZ7dxsnMmuWBWv/+Ee8YElxsQWA48fbOLDEAh033mgFUyorbZzc978Pf/hDw/fBggUWOL78su1r//1tmpU5c2wc74YNu5ewP/54uPRSq8xWXGxFSD74AGbOtJ/Zsy0ASBzf1qePXVgJlpMnwxFH5GbcxaRJFpj8/veZB4LB3z3bFUMhvDGClZU2RjpX4wPBxtQMHKjKoVJYojZGcNUq+7wOcyx1utNHFOIYwXTVr46ar0AwqPKcrUBwyxb77h8zxr7T6zv9dPjxj+P3FQiGwMb8XYJV/CwCHsT7+Th3M/Au3k8DHgAewblSLBN4TuzZlwDDgetx7vrYupPwfm3W2ptt5eX2AZdsUs+w7Lsv/PWv6T03MRCEwsgISmH4618tUxWccJx3Xnyuu2eesYpnV1xh1W0PO4zPPPmkBWVFRVbW+eKLLcMzevTuFyZWrrSSzzU1tv/A+vU2f9LYsfFMY1UVTJ1qF0m6d7fld7+7+5xLYPuqrLTCBdOmwW9+A2eeae3dc08LQIPB7AMHWlB66qmWOQx+YmMt8qJdO/tbXHstfPSRBbrpCqaOKKSM4Ny5tgyrWE6qhg9XRlAKS9QygkG1zvqfyZloaSC4a5d9TxXKZPJhqB8I5mMOQbBj36mT9UQZOzb8/d92m10kfO215P9jo0bZe2HMGNtOgWBIvH8eeL7euhsSbm8HvpTkebcCt2a1bbmW7akjMrXHHvYBoEBQwjR7NlxwARx0kGX/9tln9257ztnVub33hi9/GebOZdNhh9Hvoousi3NTV2b33hu+8Y2G66dOtdf9wQ9s+pRx4+IZv4svtiCxsWCtuNiuRvbrZwHQ//6vBau/+51lrK66yrqeTpgQ3ffzBRdYteA//AHuuCP9/SxYYMFvLgLbjh3jJcwzkeuKoYERI+D555vfTiQqojaPYGWlnYeEqaWBYGWlLdtSRjCYVD6Qr4ygc9mbS3DxYrjzTjj/fJszuzE9ethFSWhTQ4+yGwhKXHl5fBxeFDlnWUEFghKWDRssm9anjwVTTXX5OeMM66LZoQPz33mHSZMmpf+67drBE0/YXJrvvQfvv29XGG+/3YLCligutt/hzDPTb0+uDRwIX/gCPPywBb3BF1tLzZ+fm26hEF5GcM4cC1yz2QU/mWAKierq/MzBJdJSQUYwKl1DoxAIbrASFcoI5sngwZYRDJP31jOoS5fULowGF0iUEZTQlZfDkUfmuxVNGzrUupOBjYUCBYKSvr//HZYvt64YqYz7qH9lMhNdu8J3vhPe/grNt79t4yufeQbOOqvlz/feMoLnnRd+25Lp0CGcMYIffmjdQjOcWqbFRoywZWlpdro1iYQtahnBqqqGQUmmWjqhfFA0pS1lBKMyRhAsI/j22+Hu869/tZoA996b2nlITY0t21AgmIdZI9ug7dvtAyaqXckCQ4da9UPvC6NYjETb8uWWnfvMZ/LdkrbnlFPs6urvf5/e88vLLVOQq4xgx46ZZwRra2HevNx3CwXLCILGCUrhaAsZwZZOKK+MoF1EzZfBg+27J7FgWyY2b7b6A+PGwf/8T2rPCQLBNtQ1VIFgLgRlkQshENy61QplqGuoZGrFCvufD3Pwv6SmqMjGZL74ogXkLRVUDM1FoRgIJyNYWgrbtuW+UAzEA0FVDpVCkauMYHm5Zeqby8pFoWtoW8wIHnkkfO978fv5DIAGDYKdO2kf1v/kAw/Y+fd998X/F5qjjKBkRS7nEMxEMIZx2bLoBoLB+BsFgtG3YkW8Oqjk3gUX2JXVdCoJBxVDCykjOGeOLfOREezWzcYlKiMoUTV3ro2VCoKiIOuyebMFaVOn2tjif/wjfjKcqbo6mz5n7Fgbu3vmmfCrX1lbEgND7y0QzFbXUGUEG9e9uwVKQfY0nwFQbAqJjuvXh7O/sjL7fVrSKykojpbPLrI5pkv1uVBIGUGwgjFRDQSLiuyNHcVAcPt2+3vlenxSVK1YYdU1JT/22w8OPRSeegp++MOWPXf+/Hj11FwIIyP44Yf2+ZCvyaCHD1dGUKLr29+2uU+/+U2bPDsIxLyHRx6xCstdu8Kzz9qk7hdeaM9p7GLerl1WiGvTJpujrbra9nXmmfELts8/bxUbL7vMvrNnzLBAE+yE+9hj4bjjYOJEe/9HISNYVJTfgin5Evw/5DsjCHRcty6c/W3e3PKA7okn4NVX4YQTwmlDAVBGMBeCjOBee+W3Hc0JMoJBINiuXTS79XXvHr1AcONGGDnSvmTFvlRWrrQpHiR/zjoL3nnHjkVLLFiQu2wghJcRHDkyf+OaR4xQRjBTYY0NkoaCE/xZs2zpfXzdN75hweHatfDPf1oG79Zb7Zzg1FOt6FRilvD1122biRPhpJMs+DvvPCvPf+CBVijMe7j7bsvy/Pzn1k1v6VLrcfTwwzY90KxZlqUcP972G4WMYO/ebftibj4zgrFAsENYgeCmTS0P6g86CL7/fXUNlZCVl9sHbtgfcmHr1s0yAJ98Es9uRVEUA8Fbb7WxWH/8Izz9dHz96tU2SDndoh2Fau1au8KrrqH5dfbZtvzb31J/jveWEczV+ECwjOC2bfZ/k66gYmi+DB9u7/fq6vy1odClesIuLRcERW+/bd0wN26EYcPijz/+uJ38nnYaPPecnQdcd51l/U47zXoMTZ0KF10ExxxjWcBHHrGg8P33reL4jBkWSH3xi3D88fDKKxbotW8ff51997Vu6w8/bEHh0qVw7bX2WGJ7wvydm/q/2rHDMkBTp1oGsy2ND0wmnxnBAQOgXbvwuoamkxFsgxQI5kJ5uV3pKISrTMFcgjt2RK9iaCCkQLDdzp3wwQfWHSSTK9EffQS//KVdET30UAv8Vq+2q6EHHAC//S38+MfWlaatWLHClgoE82v//WHMmN0vTjRn1arcVgyF+AnbUUel9/yqKvufy8f4wEAwhcSSJflrQ6ELYwoRach7+64DW77+uq37whfi2wQFjwL77gu33GIXOP/2N7swNHUqPPQQ/OhHdrHo61+Ho4+2qowjRsCkSTZ36y9+Ydm+rl3h4osbb1cwf/FPf2oXUE48Mdzfu4lAsPuiRdb9r1cva/fUqdZd9eqrw21DoclnJqy4GAYMCK9raDoZwTZIgWAuBIFgIUgMBFt5RnDvxx6zL7C+fe3LYNw460r3yCNNP7Guzq54Tp1qwd1VV1nQfMcddpWzqsqubF55pZ3Y3nUXrF8PL72UcZsLhgLB6DjrLHjjDbs48cILdiW/KUGhmFxmBIOxdel2rQwKxeQ7IwgaJ5iJTLsHS3KlpfFCKBs3WgasY8d44NXURer27a3r5/Tpdm6wZAncfnvj0wwUF9t338cfWzCY6ri/bExb0Ng8gkuWcPDVV8PChfDd71p32A0bLIht68M78j1twuDBygjmmALBXCi0QHDFCptGopUHgh02bLB93X23dVUZNMi+CC64ABYtavyJc+faGIibbrJsy7PPwg03WLeGMWPgzjutUMc//mFdTb7/ffsy/POfM25zwQjGpP3/9s48TKrqSuC/0zQ0NFvjsCi00CAQWZyRxS2gojJqMBHyfRqR1qjRb8y4IC6j+JExxjEuo1+Ia4wDTDSuYJwBEQeRoY0jssmOS2RRaDEtRAHZWmjO/HFeWUVR1Xv1e911ft/3vvfqvlv33fdO3Vf33HPuua4Ihs9FF9no/5132vqCVbkpx5aOaEiLYGLno7qLPycSZsTQGKnWEjxwAF58MTqLdkcdtwhmhkWLbH/GGWZ5Kymx+X2dO1t6dRbaBrMS9uhRvbzHHBNe4KYYqSyCX39t8xPBFOLJk831NepTdxqKsOfGdetWv8Fi3CJYJa4IZhpVc7VqLIpgUZF1XjZubPKKYLPycpsPMGGChbSePdtGMPPzbV2dyZNTu4y+847tJ0+2OU19+8L48fHz48fbwtajR9tIa4sWcPHFphhmy/yhzZttzqn/uYZP//4WROWZZ+zzkiWV51+3zqzksU5iQ/Cb35jVASpf93DpUpvLlMyqVRby/ZhjMlO/6tC2rXWoEy2Cf/oTjBtnSuJjj2WXe3htcEUwMyxaZL/Pk082j5WVKy1iZ+z9HJtL3NRIXlD+22/Nm2fTJtb+278d6Q7rNC2L4K5dbhGsBq4IZpjcXbvM3SXqEUNjxJaQ+Oij6CqCBQU2Ly8/355r//62KOqoUdbpuu46WLGiymJy9u8/cvSrUydT5BYsMPeWRMtg69b2h/nnP5ula8IEU5jfe8+UvcooLjYr6+23m2XwrbfMslhW1jQDJMTWEGwM82KbOiLmHhojFjUwHQ0dMRSsTceWuIi5pqbihhvg0kuPdN9evdqsgWH/3pIjh65ZY1aJE06w98qAAfGIis6RuGtoZli0yJTA9u3t/+bQIZsX162b/UYnTw67hpkh0SKoam6gJSUwdSo7w3QjjzIRsAjmxpYjqStuEawWEVwboGnx3chGY7EIxhTBr7+O7mjZv/yLPc8dO8zlascO27Zts9H4rVtt7bQVK0xR/PJLS//iCxsdKiiAggKa79qV+qV3zz02x++aa8w6EXNv2bvXRvi7dInPraiuxWv4cOuo/u53tiWSk2MWmC5d4lvnzod/7tLFOudRDeCTjC8mHy2Ki83qNmIEvPGGte9Uc3d27jRFbNy4Bq/id8rn2rUWsj6ZrVvNmtm6tbXNPn3Mva2iwjqz117bsPVNRe/e8Oab8c8ffGD1nD/f3MRvv90sEsOGWUCNU04Jr65RxC2CR7J/v1k2ki30Bw+aC/6GDbZ9+qm5OCYvnr13r1nMJ06MW0datLC2AxYuv6mSqAg+8IAFurnrLgtyU1ISatUiS9gWwVhf+fPPLdhebTlwwNqOWwSrxBXBDNPoFMGYFUc1uhbBXr3gF79If/7DD+Gkkyz4S3m5/YmmoAPYYrbJ5Oba2kgQD3qSSFmZzbWoCTk5ppju2GHfLyszBTV2nJi2YYMd7917eBljxpg1IeqsWgXLllmYcSca9OtnI6zz55siuHixzRdM5LPPbO7Mnj2mrDQ0BQX2nkxnEZw1y/Zz5lhAhzFjzLq5b59tYc4PjNGnjwWM2rPHOp8LFljnXMSe7XnnwbRp1hk99VT4yU/MStGtm7m1ZnunpbErgqq2gPratTbQcvrpR+apqLB35IIFtrzC1q3W4e3f39pp//423/yttyxa5+uv23fmzrX/nW3b4MYbrT3s23d42TNnWvuJWcYrKqy9V1TY762szNJPOSX8Dn9DEFMEp0+3ZzNunM3td9ITtkWwsND2paV1UwRj04ey/Z1aDVwRzDCNThHMy7O6lpZGVxGsin79zHL35JOm2PbpY/P4unWzDlpgQfzL4sX0vfLK1GUcc4z9iaRSBCH1H3xViFjnoEMHm7NVFbt3xxXEX/8a3n3XOhqZcn/btcs6JSK25eQcftyxo/0u1q2zraDAXPVi8zD27LF5lk8/bZ+vuCIz9XRqR06OuYd16GAj4s89F1cGly61UPL791t0wHPOCaeOAwemVgTLykzBOu44a3uvvWYd29Gj4aabLE8UXL1iS0iMGWNzFnfuPHz+cG6uhdO/9FJbZPvhh62TGmPcOAvmE3ZnLCxKSmyh8sbIli2m1M+ZE09r04YBgwbZ0kL795vyV1JiFnmwjm7Pnmbpnj79SJfhzp2trb79trXPBQusHbz6qlnFBw+2NnHccaZUXnWVBYXatcsGHlevtgHF5s2tvcyfb+WeeWZDPJHwiSmCM2eaFX7q1PDdx6NO2AMEiRbBuhAzALhraNWoapPYhgwZolFk45VXqoJqeXnYVak+p59udR41KuyaZJQFCxZUnqF7d9XLL7fjigp7JqDaqZPqoUMZr99hPPKIXfvzz+u/7PJy1YceUm3XLn6P1d3GjlWdM0f1sstUW7eOpw8eXOvqVCkXp258/LHqCSeoiqj+67+qzpih2qqValGR6rp1lX4147KZNEk1J0d1ypR42uLFqm3bWvoTT8TTX3/d7qF1a9VmzVT37cts3arDN9+o3nqraq9e1g5Gjqw8f1mZ6rx5qs8+q3rLLXY/gwerbt5co8uG0mbKylRHjFCdOrXu78OcHHteeXmqmzbVS/UajIoK1ccfV23TRjU/X/X++1Xff1911izVa6/VfZ07x9+LPXuq/uxnqs89d+S7fM8e1eXLVZ9/3sp45x3Vgwft3JYtqj16qHbsaG3hssuOrEd5uWphoV2nXTvVM85Qvekm1T/8QfWTTyzPggV2vqQkk08kOmzebPfbq5fql18edsr/Z5KI/UbDZs8eq8d999WtnNWrrZwZM+qnXo0MYJlWU39yi2CGydu+3Ub1qgomEiX697fImM2bh12TcOnRAxYutBGqZ5+Np59xRsOPKg4aZPuVK6sOPLRmjbkmHTxoLkGJ26FDNrLcvbu99mfNsiAd69fHg+3AkSpfRYVZA4uKLODF8cfD44/bvJOXXjLrYHGxXXPatHCjNzqV07evBY+4/npbMBrMWjBzZsNGCk3FxInmVnzNNWad/slP7HfZsaNZLRNdhUaNMqvabbdFZ/5smzZm5XvoIZuXXNXz7NzZFrUGsxqdfba1waFDzeozbFj91e3DD22UvGtXOPbYupc3c6ZZt0pKzGX9P/7DXBprgwhceaUttXHPPfYOqQlLlsCMGfY7OfbY+NatW2b/x95914KKLVlicnz66fg8+8GD4Uc/YtEllzDi6KPN0lJUlL6s/Hx7z8fe9YkUFto6tKefbi5vN3I6gv8AABOmSURBVN54ZJ4WLayN7N1rdUj1H3XmmVbXk06q1e02OgoLzRW0uNgCwTnRJz+fA23b0ry0tG7lxFxD3SJYJa4IZpi87dsbT8TQGMOHw+9/7wsjd+8eXyriwQfj6bGOW0MSm/+0YoV1gJMpK4MXXrAlAlatqrysyZPNjejqq20eSr9+No8kec5YVdxxhymFBw5YnfLyTHGeNq1pByBoCuTnW+CEs86y38u994bvEgSmSL32mv0277rLAjy0bm0BWFIFr7rlFlsIOmqu9yKmcNeUCy4wJf3CC002Tz5pSnFdWbvWXGdVTWH+5BMLQLVli825rgxVc2vcu9fcv/futW3hQjs/ebK5Iw4cCE89VbulCFSt037ddfDIIzYgUJ3nt3mzXfuFF8wNMDkCs4gppzHFsG1bm4f47bc2fzx536aNBfNKXv9OFf72N5u/vX69bUuWmBto16723r388tTKl0j9rKfXp4+5iC5caC7eqahKERfJHiUQ7H5/+cuwa+HUkPJOnWheX66hPkewSlwRzDAttm+v24TXMIiNQscWls5WEqNezptn++nTwwmk0a6dzQNZuTKeVl5uneZnnokHBBg61NYrO/tsGwnPzbUOUmy/apUpfAMHWufu0UdtXkttR82Tozt+//vxkWsn+vz0p2HX4EiaN7ffdGGhKauzZ6ePYCxi82ebEv36mZIxdqwFXPrsM5uLu3GjbRs2mCJ2wgk2QHT88TTbt8++s26dKX3r1pkFcPx4uPVWU9ZatoQpU0zm999vyuC8eTBkiL0Ptm0zZWf37rjCF9unW+6ifXtbRue886zciy8268tjj6WOSnvwoEVv3rHDRuy/+caud+iQnZ840axqv/ylWQfTsWuXDRLElj2YNMkGpsCU29hWWho/XrfO7icvz6xnLVrEj/Pzzath6VKbH3v33fbcExW/nTvj1xex/4d77rHBiNatayzmWvG97zW+/oTj1JDyjh1ps3GjvdM++8wGfDZvtnWfR460gZCq+ixuEaw2rghmmLzt261T3piIua9ke7CPmCJ45pk2Etu1q412hzXZfNAgWL7cLAbPPAMvv2xBB7p2tc7eFVdUvf7buedaZ+v+++GJJ2wEvr4Jw2LqNC1E4L77TMnLxuAOHTpYtMif/9ystffee/j55s3ji9O3aMHpidE2W7Y0ZTI319xUL73U1i696ipzO50zxyyNYArmwoUWhKRjR9sKC00xat3a9pUdxxT0fv2snPvvN3fjkhJTQrdvtw7cli2237o1rvQlc/TR5ip7000m+2HDrH6JHDpkHgeTJlmE5eJiy5s4aNe/f+3XwVy71pZYufZaGzgrKrJ7PPVU2/fubQNyPXtGwxXZcZog5Z072wBg4vI6bdvaoNHdd5vlfsQI62ucc455JonYO3HbNtuWLYt/z6mUzCqCIucDjwDNgCmoPpB0Pg94FhgC/A24BNVPg3N3AlcDFcB4VOdmtK6ZoLycFjt2RM9tqSpEzNqU7XMEhw+3F8y0aTYCNWZMuJ3SE0+09RFPO83c+H78Y1P+zjknHh2tOtx7r3UIBwzIXF0dpz7IRiUwRm6uWceGDTNLVq9ethUV2bmPPzYPgTVr2LRtGz1/9CNr07162ftg5kx7Z118sb3PJ0ywcu+801zCf/Wr+l17sXlzc+e94AKzDt5xh1ncjj3WFLWRI+MumkcdZZ25tm1ta9cursz94hdmvbvxRrPIPfyw3c/y5TZwtXixPZPZs+vfzXHgQLvmtm02Rzzb/wOd7KG01LyEIsDm4mK6jhplfecePWwrKLBpACUl9v6aP9/eAWARmisqzNMgkZYt7ZxTKZlTBEWaAU8A/wiUAksRmYVqor/h1cDXqPZGZCzwIHAJIv2BscAAoCvwFiJ9UU2aABBxvvjC9o1NEYTGFdwmUwwcaCPEYB2uVK5ODckll5hr53nnWeeuti4POTk+h89xGgM5OWbJS8WAAd8N5nxWUkLPESMOPz9qlAXIWLjQliCIuRQOGGD/TZlSsocMsWULvvrKLIw1vU6rVrb8z623wm9/awuld+1qc/c6dbLAXZddlrn6t29vm+NkExHqp+4/+mhzjU/mqKNsak5ses7mzaYQLlxoSl/nzvaOiO179244t+1GTCYtgicD61HdCIDIS8BoIFERHA3cHRy/AjyOiATpL6FaDmxCZH1Q3nsZrG/9s3Wr7RtbsBjnSGKLnIZJ796HrznmOI6TjubNbR7dypVmVUsk05bWZs3qFqWxWTNTAnv1MkumiLmJ3nOPWQYcx3G6d7eBsnSDZU61EE03CbzOJctFwPmoXhN8vhw4BdUbEvKsDfKUBp83AKdgyuEiVJ8L0qcCb6D6StI1/gn4J4ATunQZ8thLL2XmXmpJq82b6TxjBmXFxTbC4USK3bt306ZNm7Cr4SThcokuLpto0pTl0m7dOiry89kTW5ahkdGUZdOYcblEF5dN3TnrrLPeV9Wh1cmbSYtgqiHHZK0zXZ7qfBdUnwaeBsgbOlRHJLvGRICS7t2JYr0cKCkpcdlEEJdLdHHZRJMmLZdGfl9NWjaNGJdLdHHZNCw5GSy7FEhctbYQ2Jo2j0gu0B74qprfdRzHcRzHcRzHcWpBJhXBpUAfRHoi0gIL/jIrKc8sILZGwUXA/2K+qrOAsYjkIdIT6AMsyWBdHcdxHMdxHMdxsobMuYaqHkTkBmAutnzENFTXIXIPsAzVWcBU4I9BMJivMGWRIN90LLDMQeD6Rhcx1HEcx3Ecx3EcJ6Jkdh1B1TnAnKS0uxKO9wMXp/nur4FfZ65yjuM4juM4juM42UkmXUMdx3Ecx3Ecx3GcCOKKoOM4juM4juM4TpbhiqDjOI7jOI7jOE6WkbkF5RsYEdkGfBZ2PVLQEdgediWclLhsoonLJbq4bKKJyyW6uGyiicslurhs6k4PVe1UnYxNRhGMKiKyTFWHhl0P50hcNtHE5RJdXDbRxOUSXVw20cTlEl1cNg2Lu4Y6juM4juM4juNkGa4IOo7jOI7jOI7jZBmuCGaep8OugJMWl000cblEF5dNNHG5RBeXTTRxuUQXl00D4nMEHcdxHMdxHMdxsgy3CDqO4ziO4ziO42QZrgg6juM4juM4juNkGa4IZhAROV9EPhaR9SIyMez6NHVE5FgRWSAiH4rIOhG5KUg/SkTmicgnwb5DkC4i8mggn9UiMjihrCuC/J+IyBVh3VNTQkSaicgKEZkdfO4pIouDZ/yyiLQI0vOCz+uD80UJZdwZpH8sIueFcydNCxEpEJFXROSjoO2c5m0mfETk5uA9tlZEXhSRlt5mwkFEponIlyKyNiGt3tqIiAwRkTXBdx4VEWnYO2y8pJHNQ8H7bLWI/JeIFCScS9ke0vXX0rU5p3JSySXh3G0ioiLSMfjsbSZMVNW3DGxAM2AD0AtoAawC+oddr6a8AccAg4PjtsBfgP7AvwMTg/SJwIPB8SjgDUCAU4HFQfpRwMZg3yE47hD2/TX2DbgFeAGYHXyeDowNjp8C/jk4vg54KjgeC7wcHPcP2lEe0DNoX83Cvq/GvgHPANcExy2AAm8zocukG7AJaBV8ng5c6W0mNHmcAQwG1iak1VsbAZYApwXfeQP4Qdj33Fi2NLI5F8gNjh9MkE3K9kAl/bV0bc63msslSD8WmAt8BnQM0rzNhLi5RTBznAysV9WNqvot8BIwOuQ6NWlU9QtVXR4cfwN8iHWoRmOdXYL9mOB4NPCsGouAAhE5BjgPmKeqX6nq18A84PwGvJUmh4gUAhcAU4LPApwNvBJkSZZLTF6vAOcE+UcDL6lquapuAtZj7cypJSLSDvvDngqgqt+q6g68zUSBXKCViOQC+cAXeJsJBVX9M/BVUnK9tJHgXDtVfU+th/tsQllOFaSSjaq+qaoHg4+LgMLgOF17SNlfq+J/yqmENG0GYDJwO5AYqdLbTIi4Ipg5ugFbEj6XBmlOAxC4Rg0CFgNdVPULMGUR6BxkSycjl13981vs5X8o+Px3wI6EP+vEZ/zd8w/O7wzyu1zqn17ANuA/xdx2p4hIa7zNhIqqfg48DGzGFMCdwPt4m4kS9dVGugXHyelO/fAzzGIENZdNZf9TTg0RkQuBz1V1VdIpbzMh4opg5kjlr+xrdTQAItIG+BMwQVV3VZY1RZpWku7UAhH5IfClqr6fmJwiq1ZxzuVS/+Ri7ju/U9VBwB7MzS0dLpsGIJhvNhpzX+sKtAZ+kCKrt5noUVNZuIwyhIhMAg4Cz8eSUmRz2TQAIpIPTALuSnU6RZrLpYFwRTBzlGK+0DEKga0h1SVrEJHmmBL4vKq+GiSXBa4EBPsvg/R0MnLZ1S/DgAtF5FPM5eZszEJYELi9weHP+LvnH5xvj7mYuFzqn1KgVFUXB59fwRRDbzPhMhLYpKrbVPUA8CrwfbzNRIn6aiOlxF0XE9OdOhAEFvkhUBy4D0LNZbOd9G3OqRnHYQNbq4K+QCGwXESOxttMqLgimDmWAn2CiFMtsAn8s0KuU5Mm8OefCnyoqr9JODULiEWbugKYmZD+0yBi1anAzsDFZy5wroh0CEbmzw3SnFqgqneqaqGqFmHt4H9VtRhYAFwUZEuWS0xeFwX5NUgfKxYhsSfQB5sw7tQSVf0rsEVEvhcknQN8gLeZsNkMnCoi+cF7LSYXbzPRoV7aSHDuGxE5NZD1TxPKcmqBiJwP3AFcqKp7E06law8p+2tBG0rX5pwaoKprVLWzqhYFfYFSLLjfX/E2Ey4NGZkm2zYsEtJfsGhUk8KuT1PfgOGYe8BqYGWwjcL8/OcDnwT7o4L8AjwRyGcNMDShrJ9hE8nXA1eFfW9NZQNGEI8a2gv7E14PzADygvSWwef1wfleCd+fFMjrYzxKWH3J5ERgWdBu/huLzuZtJny5/Ar4CFgL/BGLdOhtJhxZvIjN1TyAdWCvrs82AgwN5LwBeByQsO+5sWxpZLMem1sW6wc8lZA/ZXsgTX8tXZvzreZySTr/KfGood5mQtwkeKCO4ziO4ziO4zhOluCuoY7jOI7jOI7jOFmGK4KO4ziO4ziO4zhZhiuCjuM4juM4juM4WYYrgo7jOI7jOI7jOFmGK4KO4ziO4ziO4zhZhiuCjuM4ToMjIhUislJE1orIDBHJD9J3V+O7C+tw3SIRWRscDxWRR6vIO66216orItJKRN4WkWb1UNYIEfl+Lb53goj8oa7XdxzHcaKHK4KO4zhOGOxT1RNVdSDwLfDz6n5RVWus0KQpZ5mqjq8kSxEQmiKIraH1qqpW1ENZI4AaPTcRyVXVNUChiHSvhzo4juM4EcIVQcdxHCds3gF6JyaISBsRmS8iy0VkjYiMTji3O9iPEJESEXlFRD4SkedFRJILF5EhIrJKRN4Drk9IHyEis4PjMwML5UoRWSEibYEHgNODtJsDC+E7QZ2WxyxsldVDRE4SkYXB9ZeISFsRaSYiD4nIUhFZLSLXpnkuxcDMhGu8LSLTReQvIvKAiBQHZa4RkeOCfJ1E5E9B2UtFZJiIFGGK9s3BvZyeKl/w/btF5GkReRN4NqjHa8DYGsjTcRzHaQTkhl0Bx3EcJ3sRkVzgB8D/JJ3aD/xYVXeJSEdgkYjMUlVNyjcIGABsBd4FhgH/l5TnP4EbVfVtEXkoTVVuA65X1XdFpE1w/YnAbar6w6Cu+cA/qup+EekDvAgMTVcPEVkCvAxcoqpLRaQdsA+4GtipqieJSB7wroi8qaqbEp5LC6CXqn6aUMd/APoBXwEbgSmqerKI3ATcCEwAHgEmq+r/BVa8uaraT0SeAnar6sNB+S8k5wvKBhgCDFfVfcHnZcGz+Pc0z85xHMdphLgi6DiO44RBKxFZGRy/A0xNOi/AfSJyBnAI6AZ0Af6alG+JqpYCBOUVkaAIikh7oEBV3w6S/ogpnsm8C/xGRJ7H3DFLUxgXmwOPi8iJQAXQt4p67AS+UNWlAKq6Kzh/LvD3InJR8N32QB9gU0J5HYEdSddfqqpfBGVsAN4M0tcAZwXHI4H+CXVvF1g3k6ks36wEJRDgS6BrijIcx3GcRowrgo7jOE4Y7FPVEys5Xwx0Aoao6gER+RRomSJfecJxBUf+rwmQbEU8AlV9QEReB0Zh1seRKbLdDJRhlrkczGpYWT3SXVswC+XcSqq0jyPvN/EahxI+HyJ+3znAaUmKHCmU2sry7UnK2zKoj+M4jtOE8DmCjuM4ThRpD3wZKIFnAT1qU4iq7gB2isjwIKk4VT4ROU5V16jqg5gr5PHAN0CiNa09ZuE7BFwOVBXN8yOgq4icFFyjbeAKOxf4ZxFpHqT3FZHWSfX+GmgmIqmU38p4E7gh4b5iynbyvaTLl4q+wNoa1sNxHMeJOK4IOo7jOFHkeWCoiCzDlLeP6lDWVcATQbCYdJatCWJLWawK8rwBrAYOBoFebgaeBK4QkUWYcpRsOTsMVf0WuAR4LCh3HmZdmwJ8ACwXW8ri96T20HkTGJ4ivTLGY89ttYh8QDwa62vAj2PBYirJl4qzgNdrWA/HcRwn4siR8+4dx3EcxwkbERkE3KKql4dYhzzgbSx4zMGw6uE4juPUP24RdBzHcZwIoqorgAVSDwvK14HuwERXAh3HcZoebhF0HMdxHMdxHMfJMtwi6DiO4ziO4ziOk2W4Iug4juM4juM4jpNluCLoOI7jOI7jOI6TZbgi6DiO4ziO4ziOk2W4Iug4juM4juM4jpNl/D8uUArt5DXWEwAAAABJRU5ErkJggg=="/>
          <p:cNvSpPr>
            <a:spLocks noChangeAspect="1" noChangeArrowheads="1"/>
          </p:cNvSpPr>
          <p:nvPr/>
        </p:nvSpPr>
        <p:spPr bwMode="auto">
          <a:xfrm>
            <a:off x="-3965682" y="61115"/>
            <a:ext cx="675737" cy="67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AutoShape 8" descr="data:image/png;base64,iVBORw0KGgoAAAANSUhEUgAAA4IAAAHjCAYAAAB2PqG3AAAABHNCSVQICAgIfAhkiAAAAAlwSFlzAAALEgAACxIB0t1+/AAAADl0RVh0U29mdHdhcmUAbWF0cGxvdGxpYiB2ZXJzaW9uIDMuMC4yLCBodHRwOi8vbWF0cGxvdGxpYi5vcmcvOIA7rQAAIABJREFUeJzs3XeYU9XWx/HvpnfpAwoIAlakCCJYaRYUG3Ys2C5ee3ktqNdyLyAq6rX33ih6xY4NQVRABcGOgggCIl2adPb7x8qQnMkAM5kkJ8n8Ps9znpmzkzmzhkOSs85ee2/nvUdERERERERKjzJhByAiIiIiIiLppURQRERERESklFEiKCIiIiIiUsooERQRERERESlllAiKiIiIiIiUMkoERUREREREShklgiIiIiIiIqWMEkEREREREZFSRomgiIiIiIhIKVMu7ACSpW7dur5p06ZhhxFn9erVVK1aNewwpBA6N5lJ5yVz6dxkJp2XzKVzk5l0XjKXzk3JTZ48ebH3vl5Rnpu2RNA5ngZ6AQu9p1WkrTYwHGgKzAJO9p5lzuGA+4Ajgb+Bs73n620dv2nTpkyaNCl1f0CCxo4dS5cuXcIOQwqhc5OZdF4yl85NZtJ5yVw6N5lJ5yVz6dyUnHNudlGfm87S0GeBIwq09QdGe09LYHRkH6An0DKy9QMeSVOMIiIiIiIiOS9tiaD3jAOWFmg+Fngu8v1zwHEx7c97j/eeiUBN52iYnkhFRERERERym/Pep++XOZoCb8eUhv7lPTVjHl/mPbWc423gdu/5LNI+GrjOeyYVOF4/rMeQvLy92w8b9kCa/pKiW7VqFdWqVQs7DCmEzk1m0nnJXDo3mUnnJXPp3GQmnZfMpXNTcl27dp3sve9QlOdm6mQxrpC2uIzVex4HHgfo0KGiz8SaYtU6Zy6dm8yk85K5dG4yk85L5tK5yUw6L+HbsGEDc+fOZe3atYH2HXbYgUqVKoUUVXapVKkSjRo1onz58gkfI+xEcIFzNPSe+ZHSz4WR9rlA45jnNQL+SHt0JbR5M0yYUIepU+GKK8KORkREREQkfHPnzqV69eo0bdoU56L9PytXrqR69eohRpYdvPcsWbKEuXPn0qxZs4SPE/Y6gm8CfSPf9wXeiGk/yzmcc3QClnvP/DACTMSGDfDUU9CqFdxww9707w8LF27/50REREREct3atWupU6dOIAmUonPOUadOnbge1eJKWyLoHEOBCcBuzjHXOc4DbgcOdY7pwKGRfYB3gZnADOAJ4KJ0xZkMzsGAAfDTT7a/bh08+GC4MYmIiIiIZAolgSWTjH+/dM4aepr3NPSe8t7TyHue8p4l3tPde1pGvi6NPNd7z8Xe09x79i44SUymK1cOrrwy2PbQQ/D33+HEIyIiIiIiEivs0tCcdd55ULNmdH/pUnjmmfDiERERERGRbWvatCmLFy9O6jFvu+22wP7++++f1OMnSolgilSrBhdeGGy75x7YtCmceEREREREMolzwa1GjepxbSXZMkXBRHD8+PEhRRKkRDCFLr0UypffvGV/5kwYOTLEgEREREREBIAXX3yRjh070rZtWy644AI2FeixKezxRx55hGuvvXbLc5599lkuvfRSAI477jjat2/PXnvtxeOPPw5A//79WbNmDW3btuX0008H2LJWoveea665hlatWrH33nszfPhwILrEyYknnsjuu+/O6aefTirWflcimEING0KPHgsCbUOGQArOo4iIiIiIFNFPP/3E8OHD+fzzz5k6dSply5blpZde2u7jJ554Iq+99tqW5w0fPpxTTjkFgKeffprJkyczadIk7r//fpYsWcLtt99O5cqVmTp1auD4AK+99hpTp07lm2++4aOPPuKaa65h/nxbKGHKlCnce++9/Pjjj8ycOZPPP/886f8GYa8jmPNOPnkOo0Y13LL/5Zfw2Wdw0EEhBiUiIiIiUoqNHj2ayZMns++++wKwZs0a6tevv93H69Wrxy677MLEiRNp2bIlP//8MwcccAAA999/PyMj5X9z5sxh+vTp1KlTZ6sxfPbZZ5x22mmULVuWvLw8DjnkEL766itq1KhBx44dadSoEQBt27Zl1qxZHHjggUn9N1AimGJNm/7NUUfBO+9E2+66S4mgiIiIiJRuBavk0rmgvPeevn37Mnjw4ED7s88+u83HAU455RRGjBjB7rvvzvHHH49zjrFjx/LRRx8xYcIEqlSpQpcuXba7zt+2yj0rVqy45fuyZcuycePGYvx1RaPS0DS45prg/ptvwrRp4cQiIiIiIlLade/enVdffZWFCxcCsHTpUmbPnl2kx3v37s3rr7/O0KFDt5SFLl++nFq1alGlShWmTZvGxIkTtxyrfPnybNiwIS6Ggw8+mOHDh7Np0yYWLVrEuHHj6NixY8r+5oKUCKbBwQdDhw7BtnvuCScWEREREZHSbs8992TgwIEcdthhtG7dmkMPPXTL+LztPV6rVi323HNPZs+evSVxO+KII9i4cSOtW7fmpptuolOnTluO1a9fP1q3br1lsph8xx9/PK1bt6ZNmzZ069aNO++8kwYNGqThrzcuFTPQhKFDhw5+0qTMW3c+f9afESMgcsMAgIoVYfZsyMsLL7bSLv/cSGbReclcOjeZSeclc+ncZCadl/D99NNP7LHHHnHt6SwNzQWF/Ts65yZ77zts5UcC1COYJr17Q9Om0f116+DBB0MLR0RERERESjElgmlSrhxcdVWw7eGHYfXqcOIREREREZHSS4lgGp1zDtSqFd1fuhSeeSa8eEREREREwpArw9PCkox/PyWCaVStGlx0UbDtnnsgBbPBioiIiIhkpEqVKrFkyRIlgwny3rNkyRIqVapUouNoHcE0u+QSGDIE1q+3/d9+g5Ej4aSTwo1LRERERCQdGjVqxNy5c1m0aFGgfe3atSVObkqLSpUqbVlwPlFKBNOsQQM46yx48slo25AhcOKJ4Fx4cYmIiIiIpEP58uVp1qxZXPvYsWNp165dCBGVTioNDUHBSWO++go+/TScWEREREREpPRRIhiCPfaAo48Ott10E6hMWkRERERE0kGJYEiuvjq4P24cTJwYTiwiIiIiIlK6KBEMyUEHwYEHBtv+979wYhERERERkdJFiWBInIPLLgu2vfqqykNFRERERCT1lAiGqGdPiJ0hd/ZsmDw5vHhERERERKR0UCIYomrVLBmMpfJQERERERFJNSWCITvhhOC+ykNFRERERCTVlAiGrFcvqFAhuj9jBnz3XXjxiIiIiIhI7lMiGLIddoBDDw22vfpqOLGIiIiIiEjpoEQwA5x4YnBf4wRFRERERCSVlAhmgGOOgXLlovs//gg//RRePCIiIiIiktuUCGaA2rWhW7dgm3oFRUREREQkVZQIZoiC5aEaJygiIiIiIqmiRDBDHHcclIk5G998YzOIioiIiIiIJJsSwQxRrx4cckiwTeWhIiIiIiKSCkoEM0jBxeWVCIqIiIiISCooEcwgxx8PzkX3v/oKZs8OLx4REREREclNGZEIOseVzvGDc3zvHEOdo5JzNHOOL5xjunMMd44KYceZajvuCPvvH2x77bVwYhERERERkdwVeiLoHDsBlwEdvKcVUBY4FbgD+K/3tASWAeeFF2X6aPZQERERERFJtdATwYhyQGXnKAdUAeYD3YD8NOg54LiQYkur3r2D++PHw7x54cQiIiIiIiK5yXnvw44B57gcGASsAT4ALgcmek+LyOONgVGRHsPYn+sH9APIy9u7/bBhD6Q17qJYtWoV1apVK9bPXHjhPkybVmPL/mWXTef445UNJlsi50ZST+clc+ncZCadl8ylc5OZdF4yl85NyXXt2nWy975DUZ5bLtXBbI9z1AKOBZoBfwGvAD0LeWpcxuo9jwOPA3ToUNF36dIldYEmaOzYsRQ3rnPOgeuui+5/+21L7ruvZXIDk4TOjaSezkvm0rnJTDovmUvnJjPpvGQunZv0yoTS0B7Ab96zyHs2AK8B+wM1I6WiAI2AP8IKMN0KLiMxbhwsXBhOLCIiIiIiknsyIRH8HejkHFWcwwHdgR+BMUD+1Cl9gTdCii/tmjeHtm2j+5s3w+uvhxePiIiIiIjkltATQe/5ApsU5mvgOyymx4HrgKucYwZQB3gqtCBDoNlDRUREREQkVUJPBAG85xbv2d17WnnPmd6zzntmek9H72nhPSd5z7qw40ynguWhH38MS5aEE4uIiIiIiOSWjEgEJd7uu8Nee0X3N22CN98MLx4REREREckdSgQzWMHy0P/9L5w4REREREQktygRzGAFy0M/+ACWLw8nFhERERERyR1KBDNYq1aw667R/Q0b4K23wotHRERERERygxLBDOZcfK+gykNFRERERKSkip0IOkcZ52jnHEc5RzfnyEtFYGIKjhN87z1YtSqcWEREREREJDcUORF0jubO8TgwA7gdOA24CPjQOSY6xznOqYcx2dq1g6ZNo/tr18K774YWjoiIiIiI5IDiJG4DgReA5t5zuPec4T0nek9r4BhgB+DMVARZmjkX3ys4YkQ4sYiIiIiISG4ociLoPacBnwOdC3lsoffc6z3PJTM4MQXHCY4cCXPnhhOLiIiIiIhkv2KVcnrPZuDuFMUiW9GxI7RoEd3fvBnGjQsvHhERERERyW6JjOn7wDlOcA6X9GikUGXKxJeHfvFFOLGIiIiIiEj2K5fAz1wFVAU2OccawAHee2okNTIJ2G+/4P6XX4YTh4iIiIiIZL9iJ4LeUz0Vgci2FUwEp0yB9euhQoVw4hERERERkeyVyDqCzjnOcI6bIvuNnaNj8kOTWA0bQqNG0f116+Dbb8OLR0REREREslciYwQfxmYO7RPZXwU8lLSIZKsK9gpqnKCIiIiIiCQikURwP++5GFgL4D3LABUopkHHAv2uGicoIiIiIiKJSCQR3OAcZQEP4Bz1gM1JjUoKpURQRERERESSIZFE8H5gJFDfOQYBnwGDkxqVFKpDB1tKIt+0afDXX+HFIyIiIiIi2anYiaD3vARciyV/84HjvGdEsgOTeNWqwZ57BtsmTQonFhERERERyV6JzBr6gvdM856HvOdB7/nJOV5IRXASTxPGiIiIiIhISSVSGrpX7E5kvGD75IQj26NxgiIiIiIiUlJFTgSd43rnWAm0do4VzrEysr8QeCNlEUpAYT2C3ocTi4iIiIiIZKciJ4LeM9h7qgNDvKeG91SPbHW85/oUxigx9toLqlSJ7i9YAHPmhBePiIiIiIhkn0RKQ290jjOc4yYA52jsHB2390OSHOXKQfsChbgaJygiIiIiIsWRSCL4ENAZ6BPZXxVpkzTROEERERERESmJcgn8zH7es49zTAHwnmXOUSHJcck2aOZQEREREREpiUR6BDdEZgr1AM5RD9ic1Khkmwr2CE6eDBs3hhOLiIiIiIhkn0QSwfuBkUB95xgEfAbcltSoZJuaNIH69aP7f/8NP/wQXjwiIiIiIpJdip0Ies9LwLXAYGA+cJz3vJLswGTrnIsvD9U4QRERERERKapEegQBFgCfAuOBys6xT/JCkqIoWB6qcYIiIiIiIlJUxZ4sxjkGAGcDvxIZJxj52i15Ycn2JLNHcO1aGDUKypeHtm1hp51skfqlS6Fu3ZLFKSIiIiIimSeRWUNPBpp7z/pkByNFt+++wf0ffoBVq6BateId57ffoGdP+PnnaFvt2rBuHaxeDb17w4gRULZsyWMWEREREZHMkEhp6PdAzWQG4Rw1neNV55jmHD85R2fnqO0cHzrH9MjXWsn8ndmuZk3Ybbfo/ubNNntocXz9NXTuHEwCwXoCV6+27197DV56qWSxioiIiIhIZkkkERwMTHGO953jzfythHHcB7znPbsDbYCfgP7AaO9pCYyO7EuMkowTfP99OOQQWLBg+8996KHixSUiIiIiIpktkUTwOeAO4Hbg7pgtIc5RAzgYeArAe9Z7z1/AsZHflf87j0v0d+SqRMcJPvss9OplpaSxWraEqlXjn//llzBpUkIhioiIiIhIBkokEVzsPfd7zxjv+SR/K0EMuwCLgGecY4pzPOkcVYE875kPEPlaf1sHKY2K2yPoPQwaBOecE78A/TXXwLRpsGIFTJ8ODRsGH1evoIiIiIhI7nDe++0/K/YHHPcA64A3I18B8J6vEwrA0QGYCBzgPV84x33ACuBS76NjEZ1jmffBcYLO0Q/oB5CXt3f7YcMeSCSElFq1ahXVijuDSxFt2OA46qiD2LAhms+/8sp46taNn8dn0ybHffe15K23dgy0O+e5+OIZnHDCvED7+PF1uPHGvbfsV6iwiREjJrDDDgUyyCyWynMjidN5yVw6N5lJ5yVz6dxkJp2XzKVzU3Jdu3ad7L3vUJTnJpIIjimk2Xuf2PIRztEAmOg9TSP7B2HjAVsAXbxnvnM0BMZ6z25bO06HDh38pAysXxw7dixdunRJ2fE7dQr2BI4cCccVKKL9+2849VR4661ge8WKNhHMCSfEH3fTJmjeHGbPjrbdeaf1HOaKVJ8bSYzOS+bSuclMOi+ZS+cmM+m8ZC6dm5JzzhU5ESx2aaj3dC1kS3gNQe/5E5jj3JYkrzvwI9bj2DfS1hd4I9HfkcsKlocWHCe4aBF06xafBNasCR9+WHgSCLZcxIUXBtseecRmJxURERERkexW5ETQOc5wbuvPd47mznFggnFcCrzkHN8CbYHbsMloDnWO6cChkX0poOCEMbG9g7/9BgccED92sEkT+PxzOOigbR/7vPOs1zD2eO+9V7J4RUREREQkfMVZUL4OtmzEZGAyNsFLJayE8xBgMQku8eA9U4HCujC7J3K80qRgj+BXX1mv3fffw+GHw59/Bh9v3RpGjYIdg0MFC1W3Lpx8MrzwQrTtoYfgyCNLHreIiIiIiISnyD2C3nMfsA8wFKiHJWn7APOAM73nBO+ZnpIoZatatIBaMVPorFwJTz4JBx8cnwR27w7jxhUtCcx38cXB/VGjYObMxOMVEREREZHwFWuMoPds8p4PvedW77nAe67wnse85/dUBSjb5lx8r+AFF8Dy5cG2Pn3g3Xdhhx2Kd/yOHaF9++i+9/DYY4nFKiIiIiIimSGRdQQlwxQcJ1jQ5ZdbeWeFCsU/tnPxvYJDh2rSGJFs9ddfMH48PPWUzQJ8xRX2ml60KOzIREREJJ2KM0ZQMlTBHsFYgwbB9ddbQpeok06yZHDNGtufMwcmTLCJaEQks23ebGOH337btqlTt/7ctm2hRw+rIGjXLn0xioiISPqpRzAHdOpkyz3EKlPGSjhvuKFkSSBAtWpw9NHBtmHDSnZMEUmtjz+Gs8+GBg3sPWLgwG0ngWCP33WXlYPfeWdawhQREZGQFDsRdI6KztHHOW5wjpvzt1QEJ0VTpw785z/R/QoVYMQI6Ncveb/j1FOD+yNGwMaNyTu+iCTHlClw2GE2OdRzzyVW8uk9XHcdDBmS/PhERDLJ2rXw7LO25vKBB8Jnn4UdkUj6JFIa+gawHFtCYl1yw5FE3XAD9Opl6wMefTQ0apTc4/fsCTVqwIoVtr9wIYwda2VkIhK+2bPhX/+CF1/c9vOcgz32gD33tK/r18NHH8HXX1sCGOvaa63a4KqrUhe3iEgYFiyARx6xbeHCaPvRR8P06baElkiuSyQRbOQ9RyQ9Eimx1q1tS4VKleD4462HId/QoUoERTLBc8/ZbMHrtnJrrkYNOOIIOOoou6lTr178cxYvhnfegYsugr//jrb/3/9ZqfkVV6QmdhGRdPEevvgCBg/enbFj7UZYQX/9BTffDA8/nPbwRNIukTGC451j76RHIhnvtNOC+6++CqtXhxOLiNhFzR132FjAwpLArl2tt2/xYhg+HM46q/AkEOzud9++lgxWrhx87Mor4cEHkx6+iEharFhhPX9t20LnzvDBBw0KTQLzPfYYfPdd+uITCUsiieCBwGTn+Nk5vnWO75zj22QHJpmnWzeoXz+6v2KFjRUUkfTbvNlKNvv3j3+sVStbN3T0aBsrWL580Y/bpYvNLlqpUrD9sstg8uRaJYpZRCRdvLeS9379YMcdrdrh261crVavHry+2bzZboAVLJcXyTWJJII9gZbAYcDRQK/IV8lx5ctbz0MsLS4vkn7r18OZZ8K99wbbK1Sw1+TUqVYCmuiMwd26wVtvBZNB72HgwD2YNy/xuEVE0mHaNJv4pX17eOKJrVcvNW8O990Hc+fC448HHxs92t4HRXJZsRNB75kN1MSSv6OBmpE2KQUKzkT6xRfbn5JeRJJn0yY4+WR4+eVge40a8P779hotuJxMInr0gNdeCyaTf/1VgVNOgQ0bSn58EZFU+PNPmzl5/PjCHy9TBvbffzHvvAM//2zVDjVqwDHH2E2wWP/3f1sfey2SCxJZPuJy4CWgfmR70TkuTXZgkpmaN4dDDw223XprKKGIlEo33ghvvBFsy8uDTz6xss5k6tkT/v3vYNvnn9ssxSIimcZ7m89gzpz4x3bcEW65BWbNgkGDvufII4M3zZyzKosyMVfGM2bE9xSK5JJESkPPA/bznpu952agE/CP5IYlmeySS4L7b7wBEyeGE4tIaTJ0qE0OE6t5c7vz3bZtan7njTfC4YcH2+66Cz74IDW/T0QkUR9+aEtbxWraFF5/3ZbYufVWaNx46z+/997xlU+3325rDYrkokQSQQdsitnfFGmTUuLoo6FTp2DbgAHhxCJSWkyeDOeeG2xr0MAuenbZJXW/t0wZW5uw4Nqk//gHrFyZut8rIlIc3sdXMHTpYmsCHnsslCvigmm33hqcOfmPP+Cpp5IVpUhmSSQRfAb4wjludY5bgYmAXiKliHMwcGCw7d13YdKkcOIRyXULFsBxxwXvSleoACNHxidoqVC3rvVGlikTnULv99+tt1BEJBN8/HH8uMAhQ4qeAObLy4N//jPYdvvtGisouSmRyWLuAc4BlgLLgHO8595t/5Tkmm7dYP/9g20FZzAUkZJbtw5OOMFmtYv16KPxPfOpdOCBcMIJwSAefNDGDIqIhO0//wnuH3kkdOiQ2LGuvTY4a/LcufDMM4nHJpKpipwIOkeNyNfawCzgReAFYHakTUoR5+J7A0aMsJ4LEUkO721MbsFk6/LL4Zxz0h/POef8FihD9R7OP1/jZ0QkXJ98AuPGBdtuvjnx4zVoABdcEGwbPJhtLkIvko2K0yOYP1n5ZGBSzJa/L6XMEUdAixbR/Q0bbL0eEUmOhx+GJ58MtvXoYZO1hKFy5c1xr/Fp0zRGWETCVXBs4OGHw377leyY114LFStG93//HZ59tmTHFMk0RU4EvadX5Gsz79klZmvmPSmcqkAyVZkycPHFwbZHH4WNG8OJRySXjBljPX+xdtkFhg8v/piXZOrWzXoBY91xh2YOFpFwfPqpvV/GKklvYL4dd7RJsWLddpt6BUsj7+G772DFirAjSb5E1hEcXZQ2KR3OPhuqVInuz5sXv8aZiBTPb7/BSSfZ4vH5qlWDN9+E2hlQiD9kiF0k5du0Cc44A1atCi8mESmdClYkdO8eP4dBoq67zibmyjd7Njz/fHKOLdlh8WI44ABo3RqaNIGpU8OOKLmKM0awUmQsYF3nqOUctSNbU2DH7fy45KiaNeHMM4NtDz4YTiwiuWDVKpvqfMmSYPuLL8Jee4UTU0E1a8aXrP76K1x1VTjxiEjpNGGCrR0Y65Zbknf8Ro3iKyAGDbKhMJL7li+3MuMJE6L7F15oPYS5ojg9ghdg4wF3j3zN394AHkp+aJItCpaHjh0L338fSigiWW3zZujb10pQYg0YYMlhJunZEy66KNj2xBPWaykikg4FZwrt0gUOOii5v6N/fyhfPro/a5bdmJPc9vff0KsXfP11sH3ixNyaLbs4YwTv855mwNUxYwObeU8b71EfUCm2995w8MHBtod0a0Ck2AYMgNdeC7adeGLmrtc3ZAjstluw7fzzNXuwiKTel1/Ce+8F25IxNrCgxo3hvPOCbYMGaT6EXLZ+vS3b9NlnhT8+ZEh640mlRNYRfMA5WjnHyc5xVv6WiuAke1xySXD/5Zc1pbxIcYwcCbfeGmxr08ZmqXMujIi2r0oVuzMeO3nNokWWDOZS6YyIZJ6CYwMPOsh6BFPh+uuDvYK//mrXOZJ7Nm2C00+Pv8kQ68034aef0hdTKiUyWcwtwAORrStwJ3BMkuOSLHPccZCXF91fsQLefz+8eESyyXffxY+1rVsXXn8dqlYNJ6ai6tAhfkzO229rKRkRSZ3Jk+19JtbNN6fuplmTJvFrtw4aFJzQS3LDLbfAq68G29q0gbZtg21hLeOUbMVOBIETge7An95zDtAGqLjtH5FcV768lbDFGj48nFhEsskvv9hg9NWro23lytkHUdOmoYVVLP37Q+fOwbYrr4Tp08OJR0RyW8HewM6dbbbQVOrfH8qWje7/8gu88kpqf6ek10MPWYIfa9dd4YMP4IYbgu0vvADz56cvtlRJJBFc4z2bgY3OUQNYCFpHUOCUU4L7b75pg21FpHDTp0PXrvEfJvffD4ccEk5MiShXzj4Uq1WLtv39t/VyahyNiCTT1Knxy1TdckvqS+ibNYuv3Bg40Cb5kuy2ejUcf3z8MKcGDWxW2vr1oXdvW8s334YNtnZ2tkskEZzkHDWBJ7BZQ78GvkxqVJKVDjgguLbY6tXw7rvhxSOSyf7805LAP/4Itl90kU1PnW2aN4d77w22ffFF/N1VEZGSKNgb2LEjHHZYen73DTdAmZgr5x9+sBJ+yV4//mj/hwqex4oVrTKnSRPbL1vWKl1iPfoorFuXnjhTJZHJYi7ynr+851HgUKBvpERUSrkyZWwR7FhaXF4k3qZN0KcPzJsXbD/vPHjggXBiSoZzz41f5mLAAEsIRURK6rvv4mdWTuXYwIJatoRTTw22DRyoybGy1XPPwb77WjIYq1w5GDrUOjhi9e0L1atH9xcuzP5hUIlMFvOGc/RxjqreM8t7vk1FYJKdevcO7r/7rkrDRAoaNAjGjAm2nXMOPP548G5ztnHO/ob69aNtmzZZOVXsGEgRkUQMHBjcb98ejjwyvTHceGMw8ZwyBd55J70xSMmpf2PEAAAgAElEQVSsXm2fuWefHT+EaffdbQH544+P/7nq1e2GZ6z778/uGwGJXHLcAxwI/OgcrzjHic5RKclxSZbaf3+oVSu6v3SpLb4pImbsWPj3v4NtXbrYLJvZnATmq18fnn462DZ9Olx9dTjxiEhu+PHH+MlZ0tkbmG/PPW2NuVgDBmR3MlCa/PyzlYI++2z8Y2edBV99ZbNhb80llwT/z02ebIljtkqkNPQT77kImyDmceBkbMIYEcqVg549g21vvRVOLCKZZuFCKwmNnVygXj146aXgbHTZ7qij4IILgm2PPqq75iKSuIIlmG3awNFHhxPLjTcG97/8Ej76KJxYpOjmzbMbrwVLQStXhmeesVLR2EnPCtOihX3Gxbr//qSGmVYJ3X92jsrACcA/gX2B50oShHOUdY4pzvF2ZL+Zc3zhHNOdY7hzVCjJ8SW9Cr4xF1zrR6Q02rzZSiRjZwh1zhZkj51kKVfcfbeNp4l13nm24LyISHFMmwbDhgXbwugNzNe2bfy1TsFJbCSzrF5ta17/+WewfffdLZE/++yiH+uyy6LfV6liN3SztUc4kTGCw4GfgG7AQ0Bz77m0hHFcHjlmvjuA/3pPS2AZcF4Jjy9pdPjhwd6NH3+EmTPDi0ckE9x+u61FFOv669M32126Va1qSW7se8GCBXD++dn7gSki4bjttuD7xt5720V9mG66Kbj/6afwySfhxCLbNn06dOoEkyYF2/v0sVLQVq2Kd7wePaz67c47Ye5cm+QtrJsSJZVIj+AzWPL3T+/5OLKmYMKcoxFwFPBkZN9hSearkac8B4T8cpfiqFULDjoo2KbyUCnNPv00/qLhoIPixwrmmo4d4//uN9+Exx4LJx4RyT7Tp1v5fKybbgp/TPW++9qN71jqFcw8b71l5+r774PtvXrB889vvxS0MM7ZZIjXXBOcFyMbOV/MW7POUQW4CmjiPf2coyWwm/ckVADoHK8Cg4HqwNXA2cBE72kRebwxMMp74vJ15+gH9APIy9u7/bBhmTfv+qpVq6iWyP+yLDdiRCMeeaTFlv327Zdy112ZNcFsaT03mS7Xzsvy5eU5//wOLF5ccUtbjRobePLJSdSrl10LECVybjZtclx2WVt+/HGHLW0VK27isccms/POf2/jJ6Wocu01k0t0bkrujjt24733Gm7Z33nn1Tz99FclSgSTdV6++64Gl122T6DtwQe/Zq+9VpT42KVVss7Npk3w3HNNeeGFpnGPtWixknvvnUrVqptK/HsyUdeuXSd777cx5U0M732xNvDDwV8L/vvIfmXwU4t7nMjP9gL/cOT7LuDfBl8P/IyY5zQG/932jtW+fXuficaMGRN2CKH4+WfvrZDDtvLlvV++POyogkrrucl0uXReNm3yvmfP4GsBvH/33bAjS0yi52bGDO+rVQv+G7Rt6/3atcmNr7TKpddMrtG5KZlff/W+bNnge8fQoSU/bjLPS9euwfh69kzaoUulRM/N2rXeL1jg/S+/eP/RR94ffnj8Zy94f+qp3q9aldyYMw0wyRcxFyuXQKLZ3HtOcY7TLJFkTaScMxEHAMc4x5FAJaAGcC9Q0znKec9GoBHwR4LHl5Dsuqttv/xi+xs2wPvvxy84L5KrVq+2aaZHjQq2X3tt/My6ua55c3jwweBg/KlTrbzrzjtDC0tEMtxtt1nPTr7ddsu864ibbgquCztqlI1F29YSBLJ1GzY45syxSV1it6VLYfnyrW/rtlNgU7YsDBkCV1yRveP5UiGRRHB9ZNZQD+AczYGE6pu853rg+shxugBXe8/pzvEKcCIwDOgLvJHI8SVcvXrBPfdE95UISmnx/fdw8snw00/B9s6d4xdELi3OOsvGVIwYEW0bMsTG2HTvHl5cIpKZZs2y6fxj/etfmbfUTpcutoby+PHRtoED4fXXQwspK3hvM8G+847Nph1N+A5J+u+qX98+ew5J/qGzXiIV1rcA7wGNneMlYDRwbVKjguuAq5xjBlAHeCrJx5c0OOKI4P5HH2m2QMlt3tvC8PvuG58E1q5tH3rly4cTW9ics7UEGzcOtp91FixZEk5MIpK5br8dNm6M7rdsCaeeGl48W+Nc/KRYb7wB32bWtAgZ5957bdbOl16Cjz+2GeaXLk3+7+nUyRZ9VxJYuEQWlP8Q6I1N6jIU6OA9Y0saiPeM9Z5eke9nek9H72nhPSd5n1iPo4TrwAOhYnR+DGbP1jISkruWL4fTToN+/WDt2uBju+0GY8dCkyahhJYxatWCF14IluX88Qf84x+6SSQiUb//Dk8/HWy78UYol0gdWxocfnh8KeigQeHEkg2+/NKGSSRT2bJ2w7VZM1vn8Ygj7P/QZ59Bo0bJ/V25pMgvKefYp0BT/rLITZyjifd8nbywJBdUrmzlErG186NH23ghkVwyaRKcckrhNzr69rXxcZo40BxyCPTvD4MHR9tGjrSxQDfcoLEbIgJ33GFzC+TbZRfrPcpU+b2Cxx4bbXvlFbj1Vthjj9DCykh//WWfl7G9vbGc89Sv72jQAPLyoEED2+rWhR12iN9q1rSvVaro8yMRxbm3cvc2HvPY2n8iAT16BBPBMWOsx0QkF3hv5S3XXRe8aAFbUP3hh630UYJuvRU+/DC4uO+//gXPPGNltc2bQ9Omdme3TRu7ABCR0mHuXHjyyWDbDTdkfln90Ufb+9U339i+93aD64UXwo0rk3hvFSCzZgXbH3jAqsgaNIAffhhH9+6q40yXIieC3tM1lYFIbipYkx174SeSzRYvhnPOgbcLWUG1TRsYPtxKQiVehQrw8stWvvN3zFKCv/5qW0E77wzt29tkO7162YzEYS8mLSKpMWgQrF8f3d955+y4oeac3dCKnRTv5ZfhllugRYut/1xp8uij8OqrwbZLL7UZtvNNm6ZxAulU5I9S56ITwjjHSQUeuy2ZQUnuaNcueME2YwYsWxZePCLJMHasJTGFJYEXXQQTJyoJ3J6WLe2ioCilPLNnw2uvwTXXWJlVtWr273/aafDvf1ulgcYYimS/mTPjewNvvDHzewPz9e4Ne+4Z3d+8OVgGX5p98w1ceWWwrV07mz1awlOce6qxczVdX+CxAvNDipgqVWCvvYJtX2s0qWSp9ettfFu3bjBvXvCxHXawO50PPQSVKoUTX7Y580xLqo85pniTQKxZYxcVw4ZZmWm3bnDcccHeRRHJPv/5T3DsWPPmwfVHM12ZMpa4xnr++fhSyNJm1SpbUil2rb9q1axyJnZSQUm/4iSCbivfF7YvskXBmbRUHirZ6OefbfKjO+6I733q1MkWSD/hhHBiy2YHH2xTrS9bBuPG2fIbN94Ip59ud4uLmiC++aatR7h4cWrjFZHUmDYtfjzdrbdmT29gvpNPDpaCbtxonxul2cUXwy+/BNsee8wqQyRcxUkE/Va+L2xfZAslgpLN8tcG3GcfW4solnM2Bfa4cTa5iSSuWjU46CA4/3xbjPnFF616YOVKm2r8vvss0atde+vHmDgRDjhAd99FstEtt1gpZb499rDy72xTrpxNbhPr6afjq0hKi+ees17RWOedl9mzwJYmxUkE2zjHCudYCbSOfJ+/v3eK4pMc0L59cF+JoGSLP/+0ksN+/eLLDnfayZZDueOO7LtjnU0qVbKZRC+7DD76yHr8Fi6ETz6xO8qtWwef/8svNqnMlCnhxCsixffNNzBiRLDtP/+xteGy0RlnBG8Orl9fOsfCTZtm4+Zj7bkn3H9/OPFIvCIngt5T1ntqeE917ykX+T5/X5dBslWtWwfLu2bNgiVLQgtHpEheeQVatbKSw4JOPBG+/Ra6ai7ltHMO6tWzktJ+/aw3tuB5+PNPm7H488/DiVFEiufmm4P7bdvaxCvZqnx5G08e67HHYMGCcOIJw5o1ViYbexO1cmVL+KtUCS8uCdIE3JJylSvbBXWsgiV2Ipli6VIrRzr55PgbFlWr2lp3I0Zsu0RR0meHHWDUKDj11GD7ypV2IfnHH+HEJSJF89Zb8TfcBg7M/iVizj4bGjWK7q9dC3dva0XuHHPVVfDdd8G2Bx6In0BQwpXlLzPJFhonKNng009tDcBhw+If69zZJoQ5++yiLXkg6VOxIrz0kl14xFq4EE45BTZtCicuEdm6iROt9P6YY4LtnTrBkUeGE1MyVaxoY8hjPfxw6ZjQ6pVXbHmgWKedBueeG048snVKBCUtlAhKJtu0ydaj69IF5s4NPlahgo0D/PRTLQqcycqUsbvt1xdY3Oizz+Dee8OJSUSCvIf337dy7s6dbcbgggYOzJ2bbeefD3l50f3Vq3P//WjmTPu7Y7VoUfR1YyW9lAhKWmjCGMlUc+fabJS33hqcsQ5s+YLJk+2ubrZOWlDaDBgAhx0WbPvXv2DGjHDiERG72TZ8uM2+fMQRtn5oYa680tYFzRWVK8PVVwfbHngA/vornHhSbf16q8JYsSLaVqGCnfsaNcKLS7ZOiaCkxd57B2dWnDOndA2alsz01ls2KcEnn8Q/ds01VrpUcHyrZLayZW268lq1om1r18I//xm//qOIpNbatfD447DbbjaOd+rUwp/Xvr31Dt5zT+71Gv3zn1CnTnR/xYrcnTWzf//4G/133WU3ACQzKRGUtKhYMX6a9y+/DCcWkXXr4PLLbWxKwQlh6teH996DO++0O5mSfRo0iC+/Gj06frFqEUmN9evhwQehWTO44AL49dfCn9e9uy0L89VX8WMFc0W1avHjl++9N9hrlgveegv++99g23HHwSWXhBOPFI0SQUmbTp2C++PHhxOHlG4//2z/Fwu7I9ujh61ndfjh6Y9LkuvMM+0iM9ZVV5WOiRpEwrJ0qfUA7borXHqpLeVSkHNwwgl2M/ijj+x1mmu9gAVdcgnUrBndX7bMJo7JFXPm2ERqsZo0gaeeyv1zm+2UCEra7L9/cH/ChHDikNLr+eetBKlgeVLZsnD77TaJQYMG4cQmyeWcTU5QqVK0bckS+L//Cy8mkVz1zTdw3nmw005WVj97dvxzype3WSN/+glefRX23Tf9cYalRg2rQol19902eUy227gR+vSxmwD5ypa12be1zFLmUyIoadO5c3D/q69gw4ZwYpHSZeVK6yHq2zf+g7dpU5tZ8rrrsn/dKglq0SJ+oernn7cyUREpuQkToFcvG2v99NM2JrCgKlWsN37mTOsh2m239MeZCS6/HKpXj+4vXmzjJ7Pdv/9tn6GxBg2Kv+aTzKTLHkmbpk2D0yj//Td8+21o4UgpMXmyDVR/8cX4x046CaZMiS9bltxx9dXxE/5ccAGsWRNOPCLZznsr6ezWzSp93nmn8OdVqAAXXWTjA+++O7i4emlUq1b8eLkhQwpPnrPFp59a0hfr8MOtV1iygxJBSRvnVB4q6bNhAwwebHclCy4dUKmS3YkdPjw4bkNyT/ny8MQTwXEqv/5qa5WJSNGtXWu9fm3awKGHwpgxhT+vSRN77507Fx56SOX2sa680npI882fb72k2Wj5cqu0iZ2NuUEDq7pQdU320KmStCpYKqAJYyQVvvnGevluuCG+/HivvWx663/8Q4PYS4tOnaxnItadd8J334UTj0g2+fNPuOUWS/DOO2/rr5v99oORI60EtH9/qFcvvXFmg3r1bDmJWHfcYbOsZpuLL44fC/r88zbztmQPJYKSVuoRlFRav94Whu/QAb7+Ov7xf/7TxqbutVfaQ5OQ3XabTWSRb+NG6NcPNm8OLyaRTDZlio2rbtIE/vMfWLSo8Od162bjbidMsOUCypZNb5zZ5uqrbUmtfHPm2Nqn2eTll+Gll4JtV15pPcWSXZQISlq1bx9cWH7WLCuNECmpr7+2BPDf/7aL/Fh16tgsdY88ApUrhxOfhKtGDXjggWDbxIk2s6iImE2b4PXXoUsXG1v9/POFT+pWpowtATF+vCWB3bqpwqKoGja0ipRYgwdnz+R5s2bBhRcG21q3tpttkn2UCEpaVaoE7doF29QrKCXhvS3O26lT4SVLJ58MP/5oFy1Suh1/vPVYxOrfH+bNCycekUyxYgXcd5+t/3f88fDJJ4U/r0YNmwH011/t5ppmhkzMtdcGb4r/9pv1smW6v/6yWWJXrIi2Vaxosccu1SPZQ4mgpJ3KQyVZliyBY46xkpSCd1Pz8uB//7MJYTRmQfI98EBwCveVK+3uduyEByKlxW+/2ftno0ZwxRU2vq8wzZvD/ffbBDB3322zgEviGjeGc84Jtt12m/XIZqp16+wmwQ8/BNvvvFPDLbKZEkFJO00YI8kwbpzNXvf22/GPnXmmfVj17p3+uCSzNWoUX8L01lswYkQ48Yikm/f2/tm7t621ee+9dkOkMF27whtvwM8/w6WXBm+iSMn07x8cT/nLL/DKK+HFsy2bN8PZZ8PYscH23r3jl8SQ7KJEUNKuYCI4ebLdaRIpik2bbOKCrl3jS/p22MEu6J9/3sYFihTmwgvjKxMuvdQWeBbJVevXwwsv2FjqQw6xGT4LmyypQgW76J8yBT7+2KouNAFM8jVrZjctYw0cmJkTWF1/PQwbFmzbf39bn1dLRWQ3nT5Ju8aNgwvLrltnHzgi2/PHH9Cjh01lXvDDcr/97P/RSSeFE5tkj7Jl4ckn7YI336JFVhonkmsWLbIEY+ed4ayzCp9RGayE/tZb4fff4ZlnoG3btIZZKl1/fTCR+uEHm6wnkzz4oJV/xtp1V3jzTU2+lguUCEooCvYKapygbM+oUVYKWrA0BWzg/aef2h1WkaLYYw+4+eZg20svwTvvhBOPSLJ4D9OmweOPw2mn2c3Xm26y9QAL07q1JX6//2432fLy0htvabbrrnDKKcG2gQMzZ8zyyJFw2WXBtrw8eO89Vd3kCiWCEgpNGCNFtX69rbt05JHxpXv16lmCeMcdwRnYRIri2mvtIjjWBRfAwoXhxCOSiE2brBrivvtsduS8PLvRccEFVs5X2NAL56zkc8wYmDrVSkFj17aT9LnxxuD+lCmZcUPqs8+gT59gUlq1qsWmm665o1zYAUjppAljpChmzoRTT7VF4Avq1s3GJzRsmP64JDeULw9PPw0dO0ZLjefNs/Lijz7SzQXJTOvX29j6ceNs++yz4HT+21KtGpx7ro2JbdEitXFK0ey1lyXw//tftG3AADjqqPDWZvzmG1smYu3aaFvZsjaZTfv24cQkqaEeQQlFu3bBu4/z5sGcOeHFI5nFe5vUoG3b+CSwTBkrnfngAyWBUnLt28M11wTbxo2zHpJMnspdSoc1a+DLL+GJJ+Dii+HAA6FmTauq6d8f3n23aEngzjvbsg9z5ljPoZLAzPKvfwX3v/wSPvwwnFhmzIDDD4fly4Ptjz0GPXuGE5OkjnoEJRQVKtjMZZ9/Hm0bPz6+Vl5Kn1WrytGnT/wMZWCTDA0dahdDIskyYIBdeI0ZE217+WUoV856DDVjoqTL2rXR/4tjxtiwifXri3+catXsffKgg+Dgg60KR/+PM1fbtnD00baUTb4BA+DQQ9PbK/jHH/Y7FywItg8aBOedl744JH1CTwSdozHwPNAA2Aw87j33OUdtYDjQFJgFnOw9y8KKU5Kvc+dgIvjEE1aSpamIS69x4+D88zvEfQgBHHusXZTXrp3+uCS3lS9vy4507GgLbOd7/nkbE/PQQ+GVaElumz/fkr3x422bPDmxxK92bUv48rc2bexGhmSPm24KJoKffWafiYcckp7fv3QpHHYYzJoVbL/ySpvdVHJTJrxNbAT+z3u+do7qwGTn+BA4GxjtPbc7R3+gP3BdiHFKknXvDnfdFd0fPRruuccmBpHSZf16m7b89tvB+0qBxypVsv8nF12ki3FJnbp1bVxgly7BMvVHHoGWLe1iSKQkNm6E776LJn3jx8dfdBdVw4aWIOQnfnvsoZuo2W7ffa0k8/33o20DBqQuEfQe3njDZtzebz8rGf7hh+Bz+va1z1999uau0BNB75kPzI98v9I5fgJ2Ao4FukSe9hwwFiWCOeWww+wDbNy4aNsNN9hC4RqMXHr88gucfjpMmhT/WJs2VqK3557pj0tKn112sQW0u3Sxccv5/u//bEzV0UeHFppkoWXL4IsvajN6tCV9X3wBq1cX/zg772yfiW3aWAlhmzbQpIkuznPRv/4VTARHj7aewWQPh5g82ZaF2NZEfcccY+ut6gZDbnM+UxYrAZyjKTAOaAX87j01Yx5b5j21Cjy/H9APIC9v7/bDhj2QxmiLZtWqVVSrVi3sMDLWwoUVOf/8DqxcGZ2er0mT1Tz++GQqVty8jZ8sOZ2bcHkP77zTkIceasHatfGDV0455XfOPfc3KlTInPeo0q60vGZ++60ql1zSjr//jt4rrVRpEw88MIUWLVaFGFnhSst5yWTew5w5lfnhhx344YcafP/9DsyeXTWhY+XlraV1679o1862Bg3Wbv+HpFgy+TVz5ZVtmDo1ernbps1f/Pe/U5OW+E+aVIsbbtibDRu2nuG1bv0Xd975bcqvwwqTyecmW3Tt2nWy975DUZ6bMYmgc1QDPgEGec9rzvHX9hLBWB06dPCTCutSCNnYsWPp0qVL2GFktJEjoXfvYNvDD8OFF6b29+rchGfxYvjHP+D11+Mfq1t3HUOHVqRHj/THJdtWml4z779v07fHzhy60042kceOO4YXV2FK03kJ2+bNNq5v5kwbT/rrr9a7MmGCjbEqrvLlrbdv//1t69w58/5/5aJMfs0UNi7wgw9sEpeS+v13m6hv0aKtP6dlS+u9rrXVK+7UyuRzky2cc0VOBEMvDQVwjvLA/4CXvOe1SPMC52joPfOdoyGgJX5z1PHH27pGTz8dbXvuudQnghKODz+0cQfz58c/1rs3nHXWV/TooWlBJVyHHw73329T9uebN8/KQ8eNs0lkJDetWGFJXn6yN3Nm9Pvffit8gfaiql8/mvTtv78lgZUqbf/npPQ4+GAbOvPBB9G2G26AHj1KVg68erVNuratJLBdO3j11fCSQEm/0BNB53DAU8BP3nNPzENvAn2B2yNf3wghPEmTm28OJoJffGF3Wps3Dy8mSa5Nm+Df/7bB7wVVrWoX3eecA598sjH9wYkU4qKLbAzrffdF277+Gs44wxZ/1tiZ7LRxo00IFJvgxX6/eHFyfo9z0KzZKg47rNqWxG+XXTS2T7Zv0KBgIjhpkk3sctxxiR3Pe/t8nTo12H7ttTZJ26RJtrZzq1Z6XyttQk8EgQOAM4HvnCP/v+gNWAI4wjnOA34HTgopPkmDnXeOnzhm6ND4RVYlO82bZx9ChS2Q27EjvPiilaOIZJq777YFlt95J9r2+uu2mPedd4YXl2yd91ammZ/cFUz2fv89WPKbLDVqWGln586W9O23H3z99SSVuUmxdehg1VIjR0bbbr3VevQSuZFw223wyivBtuOOg8GD7Xj77luicCWLhZ4Ies9nwNb+W3dPZywSrj59gongSy/BjTfq7mm2GzbMelaWFVgFtEwZK3e5+WYbJyOSicqWtZtSBx4I334bbR8yBHbdFc4/P7zYSjPvbdHrn3+GadNg+vRg4rdyZep+d61a1rPXrJl9bdkSOnWyJRy0aLsky4ABdtMpfyqPb76B996Dnj2Ld5w33oi/qd6qFbzwgnr/JAMSQZF8J54Il1xiZTtgH+5Tp1rNumSfpUttfNWwYfGP1a8Pw4fbNP0ima56dXj7beu9/vPPaPuFF1o1QzImcch0K1daOeXvv9vXOXNg4UKoUsUSo/ytdm37WqeOvc5r1Nj2zbx166L/pgsW2LZsmU3K4r19XbnS3k+WLLFt1iz7fFi+PDV/a/ny0LRpMNnL/75ZM42fkvTYay844QQbs5dv8ODiJYKffQannhpsq13bkkNNzCmgRFAySJ06cMQRdsGV7+WXMyMR3LjR7vSqd3L7vIcRI+Cqq+CPP+IfP+QQ6+3daaf0xyaSqMaN4a23rIR9zRpr27jRJnVo1gwOOMDKAQ84wC7gsqlnaO1amDs3muAVTPjmzEk86apY0RLCvDz7WreuJXpz59q2rYkrUikvLz7Ry9/faafsOn+Su66/PpgIfvopfP65vc9szzffQK9e9vrOV7aslYjuskvyY5XspERQMkqfPsFEcOhQuOOO9JUvrFkDb75pE0FMnWoXPytW2Btp9eqw++5WInb66bDPPkoMvbcyrMmTo9ukSYVfNFasaOMUrrhC5SiSnTp0sPGsJ5wQbM+fTfLFF22/Rg0rFcxPDPfbz94/wpA/Xm7WrOg2e3Yw4UtlMrZuXfR3pVPlysHkrmCvnmZ9lWywzz7xM4gOHhy8TirMjBk283HBz+KHHoJu3ZIfp2QvJYKSUY45xkqN/v7b9ufNsztgBdfUSabNm+GTT6xe/tVXtz62ZOVK+Oor2/77X0sKzzjDksKmTVMXX6YoLOn7+uv4sX+FadvW/n1btUp9nCKp1Lu33Zy67rqtP2fFCrtwy794K1MGWreOJob7728lpYneSNq40UokFy2ybcyY+kyZYiWW+dv8+fZ16dLUTIySCapUsffh3XazrUWLaLKXl6cbdZIbrr8+mAi+8w6MGQNduxb+/D/+sHL1BQuC7QMGwAUXpC5OyU5KBCWjVK1qM1m9/HK07eWXk58Ieg+//lqV99+3MsVE7lZPm2YDsG+6yWK+/vrkz7y1fLlNoPPpp/bmvmGDJZ277mrbbrtBvXrJv+ApSdIXq1w5u2C++WaoUCG5MYqE5ZprLJH773/tdbFhw7afv3mzVRhMnQoPP2xtO+4YXES8XTt7jSxdajfA/vjDvsZu+W2LFkUnkDB7pupP3aJ8eSuPjd0aNrRqiWXLLO5ly6Lb4sV2IZpfRrs1ZcpAzZr2b9ikiR23dm1773DOtqpVbehA/paXZ+99O+2k6gLJfYccYhUGEydG2/r0sfeTvLzgcxcvth7EWbOC7VdcYZPviRSkREeN1nYAACAASURBVFAyTp8+wUTwlVfggQdKlkhY4gcff2zbmDGwcGFysjbvbYrnkSPtDt0//mGJYeXKxT/WypWW9I0ZA2PH2kXm5s3b/pkddggmhvnft2xZtMHg3ltZ26RJJUv6YtWoYeUnAwfaeCmRXOIcnHKKbWvW2Gvn889h/HjblizZ/jH++MMqEPLH/1SoYElN7HiedClTxpK6xo2jyVjBrX79xJKuVatsUpkFC+zr4sX2ntWokW0NGljSJyKFc87KQbt1i94A+vNPq0Z6//3oeNZvv7Vrj99+C/583762DI56yKUwevuVjHPYYXbXN/9iatkye7M7+ujiHWfu3Gji9/HHRe/1y8uzZPTEE63EqEYNK0GaP9+StJdeglGjorObxhozxrYaNeDss+HSS61caWtWr7ZZvcaOtZ+bNKn4ZVzLl0dLVgvaaadoYpi/gfUq5Pf4JSPp22cfaN8+urVooTv1UjpUrgwHHWQb2IXaL79EE8PPP7fqge1Zvz51MVapYpUETZtaT2b+lp/k7bhj6pKxatVs0+QUIonr0sV69AYOjLaNHm3VNoMG2Q2lvn2jw2ryHXMMPPmkPo9l65QISsYpXx5OPhkeeSTa9vLL208E16yxMspRo2ytnZ9/LvrvrFzZFm8980zo0aPwi6Idd4z2AixebDNjPvGElWcUtGIF3H+/9WT26mUJYdeuVv40fnw0Yfzyy8ITymTJLykbMyY5x6tePZjwKekTCXIuOmbt3HOtbckSmDAh2mP45ZfbL5ncntq1rSy8Xj0oU2YRe+9djwYN2LI1bGhf69a1iZpEJLvdcovdjP7kk2jbbbfZe8rYsfHP79bNlm9Sj7tsi/57SEbq0yeYCL7xhk3d3qNHsORyxgxL/EaNsjfC4lxcVamykW7dynHiiTYBRHFm9atb1xZJv/BCG8Q9eHDwzTmf9xb3W28V/dgF7bWXJZHt29tF5q+/WpL7yy+2FbwDmCxK+kSSo04duyHUq5ftr19vU7t//rkliBMmRCsWqla1nvzCth13tK8NGtgNs3xjx/5AFy3KKZLTypWzmdTbtrUy63yFJYEXXgj33qux+bJ9SgQlI+2/v41V+f1321+zxkocKle20tFGjaxcdMaMoh+zUiVb+qFbN9tWrfqc7t1LNguNczZF8+GHW33+c8/ZFPKxb9LFtfvuVgbStat9rV9/68/13nr88pPCX36JJom//Vb0MtPq1a28s0MHJX0iqVahgk0ste++NokDWK9huXLbX4BdREqvhg3htddsUfnCZjgvXx4efBD69Ut/bJKdlAhKRipTxnoFb7892L5mjfUOFkW5cjbTVn7i16lTsERq7Fi/9R9OQOvWNiD7ttusbPTee2383fa0aGFJX37i17Bh0X+nc9FJFwquDbR+vY0DjE0QZ8ywf5f8HoZWrZT0iWSCOnXCjkBEssEBB1gF0hFHBG865+XZGshFWWxeJJ8SQclYV18Nr79etIkW8jVubHfKevaE7t3DWcS5YkUba3jGGVb69cQT8O67Nq4QbAKa2MSvUaPUxFGhgvUu7r57ao4vIiIi6deunV1fnHwyTJli1xIvvJC66wnJXUoEJWPVqWPllmPGwJtv2lZw5s/y5eHggy3xO+II2HPPzCmrcs5KUQ880Eo0Z8600la9UYuIiEhJtGhhM42vWmUl5SKJUCIoGa18eRsTeNhhNgPn1Kk2NnDlSthvPyuHLMpaeWErW9bW9RMRERFJhjJllARKySgRlKzhnJVDtGsXdiQiIiIiItlN00OIiIiIiIiUMkoERUREREREShklgiIiIiIiIqWMEkEREREREZFSRomgiIiIiIhIKaNEUEREREREpJRx3vuwY0gK59wiYHbYcRSiLrA47CCkUDo3mUnnJXPp3GQmnZfMpXOTmXReMpfOTcnt7L2vV5Qn5kwimKmcc5O89x3CjkPi6dxkJp2XzKVzk5l0XjKXzk1m0nnJXDo36aXSUBERERERkVJGiaCIiIiIiEgpo0Qw9R4POwDZKp2bzKTzkrl0bjKTzkvm0rnJTDovmUvnJo00RlBERERERKSUUY+giIiIiIhIKaNEMIWcc0c45352zs1wzvUPO55c55xr7Jwb45z7yTn3g3Pu8kh7befch8656ZGvtSLtzjl3f+T8fOuc2yfmWH0jz5/unOsb1t+US5xzZZ1zU5xzb0f2mznnvoj8Gw93zlWItFeM7M+IPN405hjXR9p/ds4dHs5fklucczWdc68656ZFXjud9ZoJn3Puysj72PfOuaHOuUp6zYTDOfe0c26hc+77mLakvUacc+2dc99FfuZ+55xL71+YvbZyboZE3s++dc6NdM7VjHms0NfD1q7Xtvaak20r7LzEPHa1c8475+pG9vWaCZP3XlsKNqAs8CuwC1AB+AbYM+y4cnkDGgL7RL6vDvwC7AncCfSPtPcH7oh8fyQwCnBAJ+CLSHttYGbka63I97XC/vuyfQOuAl4G3o7sjwBOjXz/KHBh5PuLgEcj358KDI98v2fkdVQRaBZ5fZUN++/K9g14Djg/8n0FoKZeM6Gfk52A34DKkf0RwNl6zYR2Pg4G9gG+j2lL2msE+BLoHPmZUUDPsP/mbNm2cm4OA8pFvr8j5twU+npgG9drW3vNaSv+eYm0Nwbex9b9rhtp02smxE09gqnTEZjhvZ/pvV8PDAOODTmmnOa9n++9/zry/UrgJ+yC6ljsYpfI1+Mi3x8LPO/NRKCmc64hcDjwofd+qfd+GfAhcEQa/5Sc45xrBBwFPBnZd0A34NXIUwqel/zz9SrQPfL8Y4Fh3vt13vvfgBnY60wS5JyrgX1gPwXgvV/vvf8LvWYyQTmgsnOuHFAFmI9eM6Hw3o8DlhZoTsprJPJYDe/9BG9XuM/HHEu2o7Bz473/wHu/MbI7EWgU+X5rr4dCr9e28zkl27CV1wzAf4FrgdgJSvSaCZESwdTZCZgTsz830iZpECmNagd8AeR57+eDJYtA/cjTtnaOdO6S717szX9zZL8O8FfMh3Xsv/GWf//I48sjz9d5Sb5dgEXAM87Kdp90zlVFr5lQee/nAXcBv2MJ4HJgMnrNZJJkvUZ2inxfsF2S41ysxwiKf27+n707j4+rqv8//jpNuq90oS0t0NIWSkuhhVIqIBTKVkUWQQUVUBH0qyCbXwGRpSz+BBFQ5KuiLArKIriUxbJIwy4tUOheSEuXpLVLmrRN9yTn98dnLjNNJslk5s7MneT9fDzyuDN37tw5yc3M3M/9nPM5TX1PSQs5504Dyr33H9Z7SO+ZPFIgmD3J+iurRGsOOOe6AU8Dl3vvNzW1aZJ1von1kgbn3KnAWu/9e4mrk2zqm3lMxyV8xVj3nd9478cBW7Bubo3RscmB2Hiz07Hua3sBXYEpSTbVeyZ6WnosdIyyxDl3HVAD/DlYlWQzHZsccM51Aa4Dbkj2cJJ1Oi45okAwe8qwvtCBwcCqPLWlzXDOtceCwD977/8WW70m1pWA2HJtbH1jx0jHLlxHAac555ZhXW6OxzKEvWLd3mD3v/Gnf//Y4z2xLiY6LuErA8q89+/E7j+FBYZ6z+TXCcAn3vt13vtdwN+AI9F7JkrCeo+UEe+6mLheMhArLHIq8LVY90Fo+bFZT+PvOWmZYdiFrQ9j5wKDgfedcwPQeyavFAhmzyxgRKziVAdsAP+0PLepVYv1538AWOi9vyvhoWlAUG3qAuCfCevPj1WsmghsjHXxeQE4yTm3R+zK/EmxdZIG7/213vvB3vsh2PvgFe/914AZwNmxzeofl+B4nR3b3sfWn+OsQuJQYAQ2YFzS5L3/L7DSOXdAbNVkYAF6z+TbCmCic65L7HMtOC56z0RHKO+R2GObnXMTY8f6/IR9SRqcc6cAVwOnee+3JjzU2Psh6fla7D3U2HtOWsB7P9d7v6f3fkjsXKAMK+73X/Seya9cVqZpaz9YJaSPsGpU1+W7Pa39Bzga6x4wB/gg9vM5rJ//v4GPY8vese0dcF/s+MwFxifs61vYQPJS4Jv5/t1ayw8wiXjV0P2wL+FS4K9Ax9j6TrH7pbHH90t4/nWx47UYVQkL65iMBd6NvW/+gVVn03sm/8dlKrAImAc8glU61HsmP8fiMWys5i7sBPbCMN8jwPjYcV4C/Bpw+f6dC+WnkWNTio0tC84DfpuwfdL3A42crzX2ntNPy49LvceXEa8aqvdMHn9c7A8qIiIiIiIibYS6hoqIiIiIiLQxCgRFRERERETaGAWCIiIiIiIibYwCQRERERERkTZGgaCIiIiIiEgbo0BQRERERESkjVEgKCIiIiIi0sYoEBQREREREWljFAiKiIiIiIi0MQoERURERERE2hgFgiIiIiIiIm2MAkEREREREZE2RoGgiIiIiIhIG6NAUEREREREpI1RICgiIiIiItLGKBAUERERERFpYxQIioiIiIiItDEKBEVERERERNoYBYIiIiIiIiJtjAJBERERERGRNkaBoIiIiIiISBujQFBERERERKSNUSAoIiIiIiLSxhTnuwFh6du3rx8yZEi+m9HAli1b6Nq1a76bIUno2ESTjkt06dhEk45LdOnYRJOOS3Tp2GTuvffeW++975fKtq0mEBwyZAjvvvtuvpvRQElJCZMmTcp3MyQJHZto0nGJLh2baNJxiS4dm2jScYkuHZvMOeeWp7qtuoaKiIiIiIi0MQoERURERERE2hgFgiIiIiIiIm1MqxkjKCIiIiIiubNr1y7KysrYvn17KPvr2bMnCxcuDGVfrV2nTp0YPHgw7du3T3sfCgRFRERERKTFysrK6N69O0OGDME5l/H+Nm/eTPfu3UNoWevmvaeiooKysjKGDh2a9n7UNVRERERERFps+/bt9OnTJ5QgUFLnnKNPnz4ZZ2KzGwg6dwrOLca5Upy7Jsnjx+Dc+zhXg3NnJ6wfi3Nv49x8nJuDc1/Jajsld2bPhvvuy3crRERERCQECgLzI4y/e/YCQeeKgPuAKcAo4FycG1VvqxXAN4C/1Fu/FTgf70cDpwD34FyvrLVVcueBB+CSS2D9+ny3RERERESkzcpmRnACUIr3S/F+J/A4cPpuW3i/DO/nAHX11n+E9x/Hbq8C1gL9sthWyZWqKlu+9lp+2yEiIiIirdI999zD1q1bc/Z6Rx55ZIu2Lykp4dRTT81Sa1KXzWIxg4CVCffLgCNavBfnJgAdgCVJHrsYuBhgR//+lJSUpNHM7Kquro5ku/LloKVL6QuUPfoopb1757UtOjbRpOMSXTo20aTjEl06NtGk4xKenj17snnz5tD2V1tbG8r+7r77bs444wz69OmT9DWKiooyfo1EL7zwQovavXXrVmpqajL+Xbdv357R/3I2A8FkHVd9y/bgBgKPABfgfV2Dx72/H7gfoOP48X7SpEktbmS2lZSUEMV25U3sjTf4o48YnOe/i45NNOm4RJeOTTTpuESXjk006biEZ+HChaFW+Wxp1dAtW7bw5S9/mbKyMmpra7n++utZs2YNq1ev5gtf+AJ9+/ZlxowZdOvWjSuvvJIXXniBX/ziF3Tu3Jkrr7yS6upq+vbty8MPP8zAgQP51a9+xW9/+1uKi4sZNWoUjz/+OK+++iqXXXYZYOPyXnvttQZt7Nat26cXGG666Sb69u3LvHnzOOyww3j00UdxzjF9+nQuv/xy+vbty6GHHkpxcTHdu3dny5YtXHrppcydO5eamhpuuukmTj/9dO666y7mzZvHgw8+yNy5czn33HOZOXMmXbp0+fR1O3XqxLhx49L+e2czECwD9k64PxhYlfKznesBPAf8BO//E27TJG82brTl/Pmwdi3suWd+2yMiIiIimbv8cvjgg4x20bm29tOkAQBjx8I99zS6/fTp09lrr7147rnnANi4cSM9e/bkrrvuYsaMGfTt2xewgPGggw7i5ptvZteuXRx77LH885//pF+/fjzxxBNcd911PPjgg/zsZz/jk08+oWPHjlTFhjPdeeed3HfffRx11FFUV1fTqVOnJn+H2bNnM3/+fPbaay+OOuoo3nzzTcaPH89FF13EK6+8wvDhw/nKV+J1MG+77TaOP/54HnzwQaqqqpgwYQInnHACl19+OZMmTeLvf/87t912G7/73e92CwLDkM0xgrOAETg3FOc6AOcA01J6pm3/d+BPeP/X7DVRcm7jRhg50m6/+mp+2yIiIiIiBWvMmDG8/PLLXH311bz++uv07Nkz6XZFRUWcddZZACxevJh58+Zx4oknMnbsWG699VbKysoAOPjgg/na177Go48+SnGx5cuOOuoorrzySn71q19RVVX16frGTJgwgcGDB9OuXTvGjh3LsmXLWLRoEUOHDmXEiBE45/j617/+6fYvvvgiP/vZzxg7diyTJk1i+/btrFixgnbt2vHwww9z3nnnceyxx3LUUUeF8SfbTfYygt7X4NwlwAtAEfAg3s/HuZuBd/F+Gs4djgV8ewBfwLmpsUqhXwaOAfrg3Ddie/wG3md2mUHyr6oKTj0Vyspgxgz40pfy3SIRERERyVQTmbtUbWth19D999+f9957j+eff55rr72Wk046iRtuuKHBdp06dfp0XKD3ntGjR/P222832O65557jtddeY9q0adxyyy3Mnz+fa665hs9//vM8//zzTJw4kZdffpmRQVIjiY4dO356u6ioiJqaGqDx6R689zz99NMccMABDR77+OOP6datG6tWpd6psiWyO4+g98/j/f54Pwzvb4utuwHvp8Vuz8L7wXjfFe/7xIJA8P5RvG+P92MTfhQEFrq6Oti8Gfr2hc9+1gJBEREREZE0rFq1ii5duvD1r3+dH/7wh7z//vsAdO/evdFCLAcccADr1q37NBDctWsX8+fPp66ujpUrV3Lcccdxxx13UFVVRXV1NUuWLGHMmDFcffXVjB8/nkWLFrW4nSNHjuSTTz5hyRKrffnYY499+tjJJ5/Mvffei/dWSmX27NmAdXO97LLLeO2116ioqOCpp55q8es2J7uBoOTWjTfCXyPck3bTJvAeevaESZNg0SL473/z3SoRERERKUBz585lwoQJjB07lttuu42f/OQnAFx88cVMmTKF4447rsFzOnTowFNPPcXVV1/NIYccwtixY3nrrbeora3l61//OmPGjGHcuHFcccUV9OrVi3vuuYeDDjqIQw45hM6dOzNlypQWt7NTp07cf//9fP7zn+foo49m3333/fSx66+/nl27dnHwwQdz0EEHcf311wNwxRVX8L3vfY/999+fBx54gGuuuYa1a9em+ZdKLpvFYiTXfvtbOOmk6Ha3DArF9OoFY8bY7ZISOOecvDVJRERERArTySefzMknn9xg/aWXXsqll1766f3q6urdHh87diyvJZnT+o033miw7t577222HcH+J02atFtF2l//+tef3j7llFOSZhM7d+7M7373uwbrH3zwwU9v77333pSWljbbjpZSRrC18B42bLBlVAWBYM+eMG4c9Oih7qEiIiIiInmgQLC1qK6G2GDUyIqV4aVnTygutnGCmtBVRERERCTnFAi2Fhs22LIQMoK9etnyuOPgo48gS5WQRERERCS7fJTPPVuxMP7uCgRbi0IKBIM5XoIBvOoeKiIiIlJwOnXqREVFhYLBHPPeU1FR0ezk9s1RsZjWoqLCllF+IwZdQ4OM4CGH2O2SEvja1/LWLBERERFpucGDB1NWVsa6detC2d/27dszDm7aik6dOjF48OCM9qFAsLUoxIxgUREcc4wygiIiIiIFqH379gwdOjS0/ZWUlDBu3LjQ9idNU9fQ1qIQAsGqKujUCTp0iK877jhYsgRWrsxfu0RERERE2hgFgq1FIQSCGzfGu4UGjjnGlm+9lfv2iIiIiIi0UQoEW4tCCQSDbqGBvn1tWW+iTxERERERyR4Fgq1FIQSCVVUNA8GiIlvW1ua+PSIiIiIibZQCwdaiEALBZF1Di2P1impqct8eEREREZE2SoFga1EI00ck6xqqjKCIiIiISM4pEGwtCiEjWFXVeEZQgaCIiIiISM4oEGwtCiEQbCojqK6hIiIiIiI5o0CwNfA++oHgzp2wbZu6hoqIiIiIRIACwdZg61YLtCC6geDGjbZUsRgRERERkbxTINgaBNlAiH4gqIygiIiIiEjeKRBsDYKKoRDdQLCqypb1M4LtYv+CygiKiIiIiOSMAsHWoJAzgs5ZVlAZQRERERGRnMluIOjcKTi3GOdKce6aJI8fg3Pv41wNzp1d77ELcO7j2M8FWW1noQsCwY4dCy8QBAWCIiIiIiI5lr1A0Lki4D5gCjAKOBfnRtXbagXwDeAv9Z7bG7gROAKYANyIc3tkra2FLggE+/SJbiDYWNdQsIIx6hoqIiIiIpIz2cwITgBK8X4p3u8EHgdO320L75fh/Rygrt5zTwZewvsNeF8JvAScksW2FrZCCASVERQRERERiYziLO57ELAy4X4ZluFL97mDGmzl3MXAxQA7+venpKQknXZmVXV1ddbbtd8HHzCoQwe21NRQU1HBnAj+HYZ88AFDgJL33otXCo05ClizfDmlOW53Lo6NtJyOS3Tp2ESTjkt06dhEk45LdOnY5FY2A0GXZF2q6arUnuv9/cD9AB3Hj/eTJk1KtW05U1JSQtbb9cgj0LcvPXr2hO7ds/966fjHP6BHDyZNntzwsY4dGTxgAINz3O6cHBtpMR2X6NKxiSYdl+jSsYkmHZfo0rHJrWx2DS0D9k64PxhYlYPntj0bNkDv3laBM8pdQ5N1CwUbI6iuoSIiIiIiOZPNQHAWMALnhuJcB+AcYFqKz30BOAnn9ogViTkptk6S2bDBxgdGORCsqkpeKAasq6iKxYiIiIiI5Ez2AkHva4BLsABuIfAk3s/HuZtx7jQAnDsc58qALwG/w7n5seduAG7BgslZwM2xdZJMoWcEVSxGRERERCSnsjlGELx/Hni+3robEm7Pwrp9Jnvug8CD2WtcKxIEguvWRTcQrKqCvfZK/pimjxARERERyansTigvuVEoGcGmuoYqIygiIiIikjMKBAvdtm2wfXthBIJNFYtRRlBEREREJGcUCBa6igpbRjkQ9L75YjHKCIqIiIiI5IwCwUK3IVZDJ8qB4NatFuipWIyIiIiISCQoECx0QSAY5ekjKittucceyR9X11ARERERkZxSIFjoCiEjmNjGZJQRFBERERHJKQWCha41BILKCIqIiIiI5JQCwULXGgJBZQRFRERERHJKgWChq6iADh2gS5fCDQSLixUIioiIiIjkkALBQpc4mXyhBoJFReoaKiIiIiKSQwoEC92GDVYxFKIdCAZZy2TUNVREREREJKcUCBa6ICMIFghGUWLWMhkVixERERERySkFgoWufiAY1YxgY91CQRlBEREREZEcUyBY6FpDIKiMoIiIiIhITikQLHQVFYUfCCojKCIiIiKSUwoEC9m2bfajQFBERERERFpAgWAhq6y0ZaEHguoaKiIiIiKSUwoEC1kwP1+Up4/YsQO2bFFGUEREREQkQhQIFrL6E7VHMRCsn7VMRhlBEREREZGcUiBYyAohEKzfxmSUERQRERERyansBoLOnYJzi3GuFOeuSfJ4R5x7Ivb4Ozg3JLa+Pc79Eefm4txCnLs2q+0sVBUVtoxyILhsmS332qvxbYqLFQiKiIiIiORQ9gJB54qA+4ApwCjgXJwbVW+rC4FKvB8O3A3cHlv/JaAj3o8BDgO+82mQKHHJsm1RCwRnzoR27WDcuMa3KSpS11ARERERkRzKZkZwAlCK90vxfifwOHB6vW1OB/4Yu/0UMBnnHOCBrjhXDHQGdgKbstjWwrRhg2XTunWz+1HMCM6aBaNGxduYjLqGioiIiIjkVHGzWzjXCe+311vXF+/XN/PMQcDKhPtlwBGNbuN9Dc5tBPpgQeHpwGqgC3AF3m9I0raLgYsBdvTvT0lJSbO/Tq5VV1dnrV37z5tH3+7deevVVwEYvX49XaqrmRWVv4P3HPnmm1R85jMsbqJN+61ezaCdO3k9x+3O5rGR9Om4RJeOTTTpuESXjk006bhEl45NbjUfCMIsnLsI7/8DgHNnAf8P2L+Z57kk6+qnqxrbZgJQC+wF7AG8jnMv4/3S3bf09wP3A3QcP95PmjSpmSblXklJCVlr1333wYAB8f3vuSesW5e912upZctg40YGnn46A5tq0/Tp4H3O253VYyNp03GJLh2baNJxiS4dm2jScYkuHZvcSiUQ/CrwIM6VYIFZH+D4FJ5XBuydcH8wsKqRbcpi3UB7Ahtirzkd73cBa3HuTWA8sBSJqz9Re9S6hs6cacvDD296O00fISIiIiKSU82PEfR+LnAb8F3gOOASvC9LYd+zgBE4NxTnOgDnANPqbTMNuCB2+2zgFbz3wArgeJxzONcVmAgsSuE125aoB4KzZkGHDjBmTNPbFRVBXV202i4iIiIi0oo1Hwg69wBwOXAw8E3gGZz7frPP874GuAR4AVgIPIn383HuZpw7LbbVA0AfnCsFrgSCKSbuA7oB87CA8iG8n9OC36ttqKiIdiA4c6ZVC+3QoentimOJ6bq67LdJRERERERS6ho6D/h2LFP3Cc5NBO5Kae/ePw88X2/dDQm3t2NTRdR/XnXS9bK7KGcEa2vhvffgm99sftuiIlvW1MRvi4iIiIhI1qTSNfRuoBPOHRC7vxHvL8xyuySZBQtgZawQ644dsGUL9OkTfzxKgeDChda+CROa3zYI/jSFhIiIiIhITqTSNfQLwAfA9Nj9sThXf6yf5MKZZ8KPf2y3KyttGdWM4KxZtmyuUAzEu4aqYIyIiIiISE6kMqH8Tdh0DlUAeP8BMDR7TZKktm2Djz+GrVvt/obYtIpRDQRnzoQePWD/5mYZQRlBEREREZEcSyUQrMH7jfXWRSTaaEMWL7YgLwj0CiEQHD8ewJx6AwAAIABJREFU2qXwLxZkBBUIioiIiIjkRCqB4Dyc+ypQhHMjcO5e4K0st0vqW7jQlkFlzYoKW0YxENy+HebMSW18IOxeLEZERERERLIulUDwUmA0sAN4DNiETSchuVQ/EIxyRnDePAvqxo9PbXt1DRURERERyanmp4/wfitwXexH8iUIBKPQNXTnTnut9u2TP756tS332Se1/alYjIiIiIhITjUeCDr3DE2NBfT+tEYfk/AlywgWFVlBlkCuAsEvftGmrfjjH5M/HnRb7ds3tf0pIygiIiIiklNNZQTvjC2/CAwAHo3dPxdYlsU2SX01NfDRR3Y7MSPYu7cFf4FcBYIzZ8KgQY0/vn69LRPnOGxKUxnBujobb3jIIbv/riIiIiIikrbGA0HvXwXAuVvw/piER57Budey3C5JtHQp7NpltxMzgondQiE3geDmzbBuXdPbrF9v3Ua7d09tn41lBLdtg/POg6efhvffh3HjWt5eERERERFpIJViMf1wbr9P7zk3FOiXtRZJQ0G30A4ddq8amo9AcOlSW65bBzt2JN+mosKygalm8JJNH7F+PZxwggWBAGvXptdeERERERFpIJVA8AqgBOfsB2agqqG5tWCBLfffv2HX0ES5DAQB/vvf5NusX5/6+EBoOH3EkiVw5JHw3ntw4422bvPmlrdVRERERESSSqVq6HScGwGMjK1ZhPeNpIIkKxYutDF5vXrt3jX0oIN23y4XgeCSJfHb5eWw774NtwkygqlK7Br6zjtw6qn2e7zyCuy1F0ydqkBQRERERCREzQeC5jBgSGz7Q2IBx5+y1irZ3cKFcOCB1hUzMRCsH2zlOiNYXp58m/XrYdSo1PeZWCzm29+GLl3gpZcsAxpUIFUgKCIiIiISmua7hjr3CFZB9Gjg8NhPijOFS8a8h0WLLBBs187u79plgVE+uoYuWQJDh9rtVauSb5NJRrCy0sYG7r+/rQsKzigQFBEREREJTSoZwfHAKHwu5iWQBsrKoLraAsF58yxrVllpj+VrjOD48RYEJssIem+BYEvGCCYWi6mtjQeGYAVyOnRQICgiIiIiEqJUisXMw+YRlHwIKoaOGmWBXl2ddQuF3AeCNTWwbBkMG2Zj95JlBDdutGAunYxgTY39fomBIFhWUIGgiIiIiEhoUskI9gUW4NxMIF4kxvvTstUoSRAEgoldQ4Nxc7kOBMvKLFgbNsyK1yTLCAaTyadTNTRZRhAUCIqIiIiIhCyVQPCmbDdCmrBwoQV8/fpZIJjPjGBQMXS//SwjOHt2w22CILUlGcHEYjG1tfZ7JlIgKCIiIiISqlSmj3g1B+2QxgQVQ53Lf9fQoGJokBF87jl7vcSJ45URFBERERGJvMbHCDr3Rmy5Gec2JfzYfcmNIBCEeNfQIBDM9fQRS5ZA+/YweLAFglu2wKZ6/wphZAQVCIqIiIiIZFXjgaD3R8eW3fG+R8KP3U+Fc6fg3GKcK8W5a5I83hHnnog9/g7ODUl47GCcexvn5uPcXJzr1KLfrDVYvx7Wrds9EAwygu3aQY96hyExM5cNS5fCkCEWqO21l62rXzBGGUERERERkchLpWpoepwrAu4DpgCjgHNxrv4s4xcClXg/HLgbuD323GLgUeC7eD8amATsylpboyqxUAzs3jV0jz0ajqXLRUZwv/3sdv/+tlyzZvdtKioskOvZM/X9Jk4foaqhIiIiIiJZl71AECYApXi/FO93Ao8Dp9fb5nTgj7HbTwGTcc4BJwFz8P5DALyvwPvaLLY1muoHgolVQ+uPDwxke4zgsGF2u0sXW27fvvs269dbt9CWZCcTp49QRlBEREREJOtSqRqarkHAyoT7ZcARjW7jfQ3ObQT6APsDHudeAPoBj+P9HQ1ewbmLgYsBdvTvT0lJSbi/QQiqq6vTbtewl15ir06deH3pUli2jNEbNtB50yZ2LllCcXEx79fb77DycgbW1PBGFv4Oe8ycySFVVZQCZSUldCstZTww7913Wd8p3mt39KJFdOncmVktaEPnsjKOABbOncuBdXUsW7GCZQnPH7phA/ts3syrM2aE2v01k2Mj2aPjEl06NtGk4xJdOjbRpOMSXTo2udV8IOhcV2Ab3tfh3P7ASOBfeN9cV81kZ+z101WNbVMMHA0cDmwF/o1z7+H9v3ff0t8P3A/Qcfx4P2nSpGaalHslJSWk3a6f/QwOPJBJxx9v9/v1g6oqy/oNGdJwv9OmQbt26b9eYx58EK67DsaMYfiNNzJ8zz1h4EAADho2DBJfzznYZ5+WteGTTwA4cPhwAIYMG8aQxOe/8w7U1THpiCPimcgQZHRsJGt0XKJLxyaadFyiS8cmmnRcokvHJrdS6Rr6GtAJ5wYB/wa+CTycwvPKgL0T7g8GVjW6jY0L7AlsiK1/Fe/X4/1W4Hng0BRes3VJrBgKu1cNTVaVMxtjBP/0J7jwQjj+eHjjDdhzT1sfZAHrdw1dsSK+TaqCrqA7d+5+P9C9uy3VPVREREREJBSpBIIuFox9EbgX78/Eir80ZxYwAueG4lwH4BxgWr1tpgEXxG6fDbyC9x54ATgY57rEAsRjgQUpvGbrUV1tQVViIJhYLCbZGMFsBIKvvWYVQJ99dvcqpUEguG1bfN2SJZbdO+aYlr1GUCxmxw5bKhAUERERkajauBH++U+rb1HAUgsEnfsM8DXgudi6VCairwEuwYK6hcCTeD8f527GudNiWz0A9MG5UuBK4JrYcyuBu7Bg8gPgfbx/jrZk8WJbjkqIudu1g1277J8vV4Hgjh0WiLVvv/v6zp1tmZgRnD7dllOmtOw1lBEUERERkULxyCNwxhkwZ06+W5KRVIrFXA5cC/w9FsjtB8xIae/eP49160xcd0PC7e3Alxp57qPYFBJtU/2KoWCBYDBhe64Cwe3boWPHhuuTdQ2dPt2qio4Y0bLXUCAoIiIiIoXAe/jNb+Dww+HQwh65lkpm71XgVQCcawesx/sfZLdZwsKF1mUyVkAFsECvstJu5zIjmCwQbN/eXi/oGrp9O7zyCnzzmy1/jaBrqAJBEREREYmy11+HBQusmGKBa75rqHN/wbkeseqhC4DFOPe/WW9ZW7dggQWBiV0yEyeQz2UgmDA9xG6v1blzPCP4xhuwdWvLu4VCPPALxgi2q/dvqUBQRERERKLgN7+BXr3gK1/Jd0sylsoYwVF4vwk4A+vmuQ9wXlZb1ZZcdRX8+c8N19evGAr5CwSTZQTBAsQgEPzXv6BDh92nkkiVMoIiIiIiEnVr1sDTT8MFF4Q6pVm+pBIItse59lgg+M/Y/IEhRxtt2O9/Dy++uPu6nTuhtLRhIJg4mXqupo9oKhDs3DneNXT6dDj2WOjateWvoTGCIiIiIhJ1jz9uhRu/+918tyQUqQSCvwOWAV2B13BuX2BTNhvVZmzebD91dbuvLy2F2tpoZAQbKxYD8YzgihXWlfWUU9J7jeYygt262VKBoIiIiBSCLVtg9ux8t0LCtny5nZeOHJnvloSi+UDQ+1/h/SC8/xzee7xfDhyX/aa1AeXltqwfCCarGArxQNA56Nmz4f7y1TU03WkjAsHv1VggWFRk6XcFgiIiIlIILrzQKkp+97sWFGbq7bfh+ON3r9YuuVdVZeMDW4lUisX0x7kHcO5fsfujiE8CL5kIAsHa2t3XB4Fg/asNQdfQXr0aBkvB4/noGjp9OuyzT2ZXR4qKGp9QHqx7qAJBERERSbRqlQVJYZ//ZGLmTHjiCRg/Hn73OzjsMHj//cz2+YtfwIwZsGRJOG2U9FRVwR575LsVoUllHsGHgYeA62L3PwKewCaDl0w0lRHcZ5+G4+2CzFmybqGQ26qhYOs3bYIPP4SvfnX3MYwtVVzceEYQFAiKiIi0dXV1MH8+vPmm/bzxBixbZo/95z9wxBH5aZf3Ns/zsmX28/Ofw5572rRaM2fC+efDxIlw221WJDA4nysvt+Bu7lw739q5M/7Trx/cfrudH1VVwbPP2nNWr4bRo/Pze4pN49aKMoKpBIJ98f5JnLsWAO9rcK62medIKlatsmWyQLB+t1BILRAMW3MZwddes21OOimz1ykqigeC9aePAAWCIiIibdnChXDeefDee3a/f3846ii7EP3Tn1qtgmwHgrW1FpB99JEFfMuXx4O/xO6f7drZHHPdu8PkyTBnDlx8MfzoR/DQQ3ZetX49lJXZ9u3b2zlVx45Wgb1dO1i5EsaMgW98w6pUBr2m/vvf7P6O0rSqKth773y3IjSpBIJbcK4PQaVQ5yYCG7PZqDYjWUawrg4WLUo+DUMQ6CWrGJr4uPfhBYXNjREMPpgOOSSz11FGUEREROqrq4P77rMgqmtXm8PtxBNhv/3sXKemBu64A+bNy35bpk6FW26x2716wZAhMGKEtWfIkN1/Ems59OkDTz1lQeCjj1qxkYMPtp/jjrNzqMRzH+/h8MPhppvg3HNtmrHBgy1wXL06+7+nNK6qygL0ViKVQPBKYBowDOfeBPoBZ2e1VW1FsjGCK1bYuLtMMoJhBoLNVQ0Fu3o1ZEhmr5OYEWwsENSHn4iISNtRXg7f+pZNszVlCjzwAAwcuPs2xcXw2c/CXXdZ98yf/9wuUvfuHe48b0uWWMD55S/buL+Wdg90zn6Xb30rtW1/+lM4+WS44QYoKYEbb7TXV0Ywv1rZGMGmi8U41w7oBBwLHAl8BxiN93Oy37Q2IFlGcMECW2YaCIahrs7mSmmqayjY1bBkwVtLqFiMiIiIBP72N8u8vPGGZQGfe65hEBh49lm49lrLnA0caF33Lroo3PZccYV14bz77tyMETvxRJuf+Y477Lzua1+z300XxfOnrg42bmxVYwSbDgS9rwN+gfc1eD8f7+fFJpSXMCQLBBubOgLigV6uAsEgQ9dUsRiAAw7I/LXUNVRERETAvu/POce6f86ebVMwNNXTqUsXy6B98AFcdpn1UgrOscLw3HPwzDOWndtrr/D22xTnrLgMWKGZ4cNhwABlBPNp0yY7x24zgaB5EefOwmWjEkkbVlsbfzPXDwT79Us+DjDXGcEgQ9dc19AwJtVURlBERETAxsLt2mUVNvffP/XnjR5t0yyMGgXV1eG0ZccOuPxyu+h92WXh7DNVRx0Fd95p1UNBGcF8q6qyZSsKBFMdI9gVqMG57YADPN73yGrLWru1a+NjAxPHCDZWMRRynxFsLhAMuoaGnRFsrGroli0WNCd7XERERFqHoKp6utm3bt1g6dJw2nLXXVBaCi+8YDURcu2qq+K3BwyAl1/OfRvEBIFgmxkjCOB9d7xvh/cd8L5H7L6CwEwldlkIMoLeNx0I5jojuH27LXOVEWyuayiEd4VPREREoimMQDCM84WVK+HWW+HMMzOfJisMAwdaMLJtW75b0jZVVtqyFWUEmw8Enft3SuukZYJAsEuXeCC4dq39kzUXCKYyfUQYmssI9u1rV8dyNUYQ1D1URESktQu6PzZWHKY5XbuGEwj+8Id2jnbXXZnvKwwDBthyzZr8tqOtaoVdQxsPBJ3rhHO9gb44twfO9Y79DAFyNFK2FQsCwb33jgeCTRWKgfx1DW2sWMyFF9rA7MS5ctKVakZQgaCIiEjrtmqVfe9365be87t1232C93TMmAFPPmnVSDOdIissQWCscYL50QoDwabGCH4HuBwL+t7DxgYCbALuy3K7Wr/ycsuCDRiQeiAYtWIxnTs33taWSqVYDCgQFBERae1WrcqsOmfXrlZsZufO9Mb17doFl14KQ4fC//5v+u0IW5ARVCCYH61wjGDjgaD3vwR+iXOX4v29uWtSG1Febld2iovjfb0XLrSrWIMHJ39OECA1diUi14FgmNQ1VERERCDzQDDIJFZXN37xvClvvAHz58Njj8UL40VBkBHUFBL5UVlp59rBOWkr0FTX0MNxbsCnQaBz5+PcP3HuV7Euo81z7hScW4xzpTh3TZLHO+LcE7HH34l1O018fB+cq8a5H6b8GxWK4EOuXbvdM4IjRzY+V87558Mf/mBBUzKFHAiqa6iIiIhAeIFgut1DgzF4Bx+cfhuyoV8/O29URjA/qqpsOFQrql7f1G/yO8DOzJ07BvgZ8CdgI3B/s3t2rgjrQjoFGAWci3Oj6m11IVCJ98OBu4Hb6z1+N/CvZl+rEJWXw6BBFvQEgeCCBTb3TWMOOMDG5TUm11VDw1RcHG93skBXgaBI9JSV6YRERMLlfThdQyH9gjEbNtiyseJ8+VJUBHvuqYxgvlRVtapuodB0IFiE97F3Al8B7sf7p/H+emB4CvueAJTi/VK83wk8Dpxeb5vTgT/Gbj8FTP504nrnzgCWAvNT+k0KTRAIBhnBjRvtgy+TMXeFnhEMtG/f8HEFgiLR87WvwTHHxLP5IiKZqqy08498ZgQrKmwZxZN+TSqfP1VVrapQDDQXCDoXpGYmA68kPJbKRPSDgJUJ98ti65Jv430Nlm3sg3NdgauBqSm8TuHZssUCvyAQrK2FRYvssSgGgo1VDQ2TAkGRwvPJJzbR8v/9X75b0rxdu+K9HEQkuoIgJ6wxgunYsMHOO/IxgXxzBgxQRjBfKitbXSDYVED3GPAqzq0HtgGvA+DccCxga06ygW71I5TGtpkK3I331Y2Ol7O2XAxcDLCjf39KSkpSaFZuVVdXN2hX55UrOQJYuGkT/Sor6bRpE2V//zsjgXc2bWJbmr/H4NJShgNvvP46NemWXE7Q/4MPOBD4z+zZbF+7NuP9NeWQ6mqC627/ee89ttf/kPOeY9u1Y/m8eSwL6TgnOzaSfzou0bXbsfGeY1avph2w6/rreWfoUGrCmEomCzqtXs24H/yA9pWVbN13X6pHjGDz8OFsPuAANh94IL6xcdcFQu+Z6NKxabk93n2XQ4DZa9awMc2/XfdFizgMmPv221Qkeby54zJy/nx6denCfyJ47A4Aei9fztsRbFsYovyeGV9ezrbBg5kf0falo6mqobfFJo4fCLyI/zTN1A64NIV9lwF7J9wfDKxqZJuyWPaxJ7ABOAI4G+fuAHoBdTi3He9/Xa+N9xMbr9hx/Hg/adKkFJqVWyUlJTRo14wZABw4ebIViNm0iZHeQ4cOHHHuuY0Xg2nO7NkAHH3UUeF0Z/j4YwAmHnts45VMw5LQD3/iZz8L++zTcJtu3RjSuzdDQjrOSY+N5J2OS3TtdmwqKqCmBi68kPYPPcTRr7wCv/xlXtuXVGUlfO971tYf/pBuc+bQ7f33GfDCC/Z4jx5w4okwZQqccUb0xgSlQO+Z6NKxScPy5QCM+9znYNiw9PbRvz8AY/bbD5L8/Zs9LnfeCYMGRfPYvfQSvPgik445plUVLQlE+j2zaxfdRoyIbvvS0HTE4f1/kqz7KMV9zwJG4NxQoBw4B/hqvW2mARcAbwNnA6/EAs7PfrqFczcB1Q2CwEK2KhYPJ44RXLgQRoxIPwiEwh4jmPh7J+saCtZNQ11DRaIh6L514on2/v2//7OA64AD8tuuRDt3wllnWffVF1/c/YRw9Wp46y3417/s5+mn4c9/hldeaXR3IpIDwTlSMFVCOjItFlNRkd60E7kwcKANKVq/3grHpKO2Fj78EA49NNy2tXZtbIxgZmzM3yXAC8BC4Em8n49zN+PcabGtHsDGBJYCVwINp5hojcrLbRlUDa2ttUAw08nZC7lqaOIYwcaCYQWCItHx1lu23G8/mDrV5tqK0sTLAA88YD0w/vCHhlmBgQMtSPzDH6z66RlnxD+bRSR/Vq2yk+0uXdLfRxhjBKPaOyCYVD6TcYIXXQSHHabPvJbYtcv+nxQItoD3z+P9/ng/DO9vi627Ae+nxW5vx/sv4f1wvJ+A90uT7OMmvL8zq+3MtfJy647UrZtlBLduhaVLoxcI5rJYjDKCIoWjtta6Th12GIwfb92wrrsOnnkG/v3v+HZhfRala/58+9I+//ymt3POrqxXVeWmXSLSuEynjoBwqoZGOSMImVUOfeghW65fn3l72oqNsfIoCgQlY8HUEWCB4MqV1j00rEAwLEEg2FhgFqbmqoaCAkGRqPjHP2wM8dVXxz93LrsMhgyBK6+E+++Hr3zFAsRDD4Vly/LTzk8+gaFDU9u2Vy8LBIN5XUUkP8IIBDt0sAvM6WQE6+psbHHUM4JhTCGhi1+pC/5WUZxSJAMKBPOhfiAYXDWPYkawY8fwA8xkEruAKBAUiS7v4Wc/g+HD4YtfjK/v1Aluvx3mzIHvfAfeeMPGD37yCUycCIsX576tLQkER4ywMYVLG3ZMEZEcWr0680AQLCuYTiC4caMFg1HPCIYxhURYgeCGDfZ525oFfytlBCVj5eXxD7kgE+Zc5kUWshUI5kKPHvHbCgRFouuVV+Ddd208YGImH+BLX4Lp021e1LIyK77y1lt2YlV/rsG6Onj+eTjlFMskptuFqzHetywQHDvWlh9+GG47RCR13oeTEQQrGJPO58qGDbaMaiDYpYudM6WbEXz33fjtsALBr3zFxosffzz89a82nq6yEiZMsHU/+hE88URhX2irrLSlAkHJSF2dvXkTM4JgJ0KdO2e272wUi8l1IFhU1HgGUoGgtBY7dsBNN9kXZL66TbaU9wx58EE44QTrmpRs3J1zcPLJdlEreB8feKBlBqdNs8+mTZvg3nth5Ej4/OdtTOHy5bBuXbjt/e9/7TMs1UBw9Gj7PFYgKJI/FRUWRGRSMTSQbkawIjbzYFS7hkJmk8ofe2z8dhiB4PLl8PLL9n22dCl8+cs2BdgZZ1jQuWmTTS10zjk2HcgJJ8A772T+urmmjKCEYt06m8+qfiA4alTm+24NGcGmxucoEJTW4M03bdzc1Knw9tvwmc98Om9WpC1axJBHHrHbV1zRsiJSp51mAe/559ucpD/4AfTtC489Br//vW2zc2e47Q26KaUaCHbubMHpBx+E2w4RSV0wdURYXUNbY0YQLFBONyNYWxu/HRRAycSf/2zLP/wBliyBZ5+1QmKvvw5f/aoFg5s3w/vvx4cPTJwIp58Oc+dm/vq5ojGCEorEqSMg3rUq0/GBkJ1AMBcVQyEeCDbV9u7drU27duWmTSJhevZZOOggOPpou0L63HP2Rfnf/1oXyah77jlbPv44XHVVy5576qn2WffEE/blP3OmdRk955x4db+gOFVYWhoIAhxyiDKCIvkUZiDYtWvrzQgOHJj+1A+Jk9BnmhH0Hh55BD77WfusLSqynh7PPmvfbQ88YNt16ADjxlkX0aVL4dZb4dVX7TP3W98qjCJdyghKKOoHgsEbMqqBYK4ygt2723LkyOa3UVZQCtGvfmU9Au67DxYsgM99zr4EAdasyW/bUvHcc1Tvt5+NBak/NrA5AwbArFmwYoWdNBx+ePyxDh1sGXZGMOhyO2RI6s855BBrYzAWRERyK+yMYDqBYCFkBPff3z7j0rmAFmYg+O67NiY82VCBPfdMfg7ZrZtNN7R0qQWBDz1UGBfgKiutEm0m81tGkALBXFMgmFyQEezatfFtFAhKIVuzxrrDfO978f/l9u2ti2QQCL79tj0eXB194QV4772G+9q4EUpKYO3anDSdjRvhjTeomDgx/X2MGxcve54o+IwJOyNYVmZ/25aMvVbBGJH8CgLBsMYIZtI1NMpdAEeOtO+J0tKWPzfMQPBPf7LP8LPPbvlze/e2ie0hehPb33OPjXdPrHZdVWXZwFxU0s+h4uY3kVCVl9ubcM897X7Uu4bmOhAsbuJfUoGgFLI1a+CIIxqu798/Puj/nHMsI3X22RY0nXKKrT/0UDjzTPvSnznTrsB6b+v+9rfst/2VV6Cmhg1HHMG+Ye87WxnB1atbfjIZZGg//BAmTQq3PSLSvNWrrUtmGOcemXQN7dmz6fORfAuqzC9aZIWuWiIxkMkkENy504YKnH56+t0lBw+2ZVlZ+u1Ix+rVltnr2bPhYzt22Dh4sPHs06fb36yqKtoXB9KkjGCulZfbCV7wATN2rFVQCqPPcSFXDQ2mjFAgKK1Rba11C+3fv+Fj/fvHM4I1NbZ86CH4+c8tm3XXXbb++uttLOGwYVZo5tRT4cUXww+gkpk/H4DNI0aEv+9sZQTTCQQHDLCLUoVc4lykkIU1dQRk1jU0yuMDwbqGggWCLRV8z0DDQPD//T+r6pyK6dNh/frk3UJT1b+/JUdynRGcMsXmu00mKKAzYoR9x/7rX3Y/yAi2MgoEc23Vqni3ULD+0S+9FM6+C7lYTNBVoakPXwWCUqgqKqwbT7JAMCgDXlcXn0LhqaesEtu3v21XJj/4wL5w16yBZ56xoPCii6zb05tvZr/9paWw117UZTrFTTJRygiCfQalMkawpMROJMKah0tEwg0E051HsKIi2uMDwYLcvffevetiKrZvh61b4/frVw29/37Lgt14Y/Pnkn/6E/TrByed1LI2JCoutu/AXAaC3sPHH9vQi8QKqoFNm2x5zTWWeb3yyvi8iAoEJWPl5bsHgmEq5K6hn/kM3HJLvJR8MgoEpVAFGb+mMoKrV9uXzbe+ZV/WdXX2BQT23u7TZ/cuPccdZ5n04GplNi1ZAsOHZ2ff2cgIem/BdbIxic3p3Ts+RiiZjz6y+bGOO85Oml58Mf12iuTLnXfa/2/UrFoVzvhAsCAjMfuVqkLICIKNE2xpRvAHP7DlqFEweXLDC1mbNlmQefPNcO21yc8ng7GJzzxj00MEPbrSNXhwbruGbt5swXBVlU1pUV8QCPbta++TxYvhN79RRlBCokAwuXbt4Cc/iY+dTEaBoBSqpgLBAQPsSynW/ZKzzrILIxde2HTFy+7drWT39OmhN7eB0tLsBYLZyAhu2JD+pNSNBYLr19tJ1OjRNmZy6lRb//HHmbVVJB8ef9zm8YySujq7IBZWRrCoyM6HWnpOVAgZQbBsVTBePBUPPGAX23/8Y/u+mTjRgpvE52/eDN//PvzP/9icf1dcEX9CL0YnAAAgAElEQVR8+XILEEeMsJ+dO+G88zL/PQYNym1GMHH+xZdfbvh4kCXt0cOmwjjxRMuQrl6tMYKSoW3bLLUc1odcfYUcCKZCgaAUquYygmBFYAD23dfm2Pvtb5vf7ymn2IS82byaWl1t2bVCyggGX/TpBIJ77LF7ILhjh10VHj7cpv749rct+LvhBvssT6dqn0i+eR/PfETFunXWVS/MQBBaPkddIWUEN29ObWL5d9+1AO/EEy2YA8tu1dXFx1EG8zT37GmfdZdfDr/8pRUxO+EEmyfwxhvtAuXtt8P//Z8VMstUrjOCQWXaoiL497/j60tL7Tw6WNejh92/6y57r2zcqIygZKj+1BFhK+RiMalQICiFqrmMIMA779hy31hdzlRKVE+ZYssXXsisfU1ZssSWhZQRzCQQDDKC3sOTT1pF5//9XzjySJgzx7oIBcdxxAhlBKUw1dU1HB+Wb8H7NqxAMKg9kGwcWGNqay1LVggZwWDe5ebGCdbVwQUX2OfWX/4SD5CDoCboHhpcGOjePR4AXXONfQ4uWWJB4CefWKD0ox9Z1jCMqRQGDbLXTqewTzqC/7OTTrIx9tu32/3HH7flQw/ZMqhmf9BB8cIyCgQlI4UWCEYtI9ixo/VFVyAohWbNGgt4kpWqTswI9u5t4zNSNXq0fZ5ks3totgPBqGUEg0Dw3HPhK1+x4/Hii1axtX6Z9uHDlRGUwhTFjGCYk8lDPOBpSSAYdJUslIwgND9O8O9/hwUL4I47bNxboH4gGJxbBRfdnYOf/tS+A4JAsKnhCukKppDIVffQ4P/svPMsCHzrLbu/bJktg79L4vf11Kk2vdDhh+emjTmkQDCXgn++QgoEc1U1NFXduysQlMKzZo2Nf0129TTICK5da11vWsI5ywq+9FJ6RRFSEQQ6w4ZlZ/9RzAjW1sITT8BVV8Hs2dadKpkRI+zYRu2EWqQ5UcwIRiEQrKiwZSFkBPfayy5UNRUIeg+33WbTTdSf9D0IeIL/g+BzLMiEgX3H7Lff7pPQhy04J85V99BgDsFTT7WCQsE4wSAgDv5fEv8O/fpZ9e4TTshNG3NIgWAuKSOYuR49FAhK4VmzJnm3UNj9Cu1NN7V836ecYl/k//lPWk1r1qJF1vbEL8UwZSsj2L27lY9vqeAEsGdPGwcYnEwmE2RJg6ypSKHw3i6+BN3ioiAIBNOp9ptMOoFgMD64EDKCzsULxjTmX/+yi1nXXNPws6y5jGCuBOfEucwIDhxov+cRR8THBO7aZcv16+0CZdTOf7NEgWAulZfb1ZtsnVCFGQjW1tpP1N4IyghKIWoqECwutgH5r79uVyhbavJk+4LPVvfQBQsadokMU1B6PMyMYLpTR0A8EPz+95v/rB4xwpbqHiqFJjhPiFI2e9Uqy7xkOh1BoLVnBMG6hzY2RjDIBu6zD3z96w0fD7o+1h8jmK1z1MbkIyMYZJ0nT7ZCOlVV8UCwsrJlQzQKnALBXCovz17FUEgeCK5cGS9U0RLB1XkFgiKZayoQBJuW4Oij09t3r15WyCQb8wl6b4HgqFHh7zvgnF19DTsjmO5cZJ/9rBUGuOqq5rcNusuqYExm3noLVqzIdyvalqCSZpS6h4Y5mTy0/owgWEZw+fLdJ4kPvPqqvbeuvjp5cB2VjGCXLlatOVcZwcTvh8mT7b1QUhIPBOvqrE1tRHG+G9CmZHMOQWgYCK5bZ1eChg2Ll6J3bvefYF1REYwfHx8TGHQXiWIgWH8CVJEoq6uz8X9NBYKZ+vznrevPihX2ng9LWZmdHGQzIwgWCIY9RjDdsua9e6c2dQdY11NNIZG5o46yZVjDGqR5Uc0I5jsQLLSM4MEH2/K66+DnP7ceJoFbb7WeEd/6VvLnRiUjCLmdQmLVKvjc5+z2xIkW9P373/FAENpUIJjdjKBzp+DcYpwrxblrkjzeEeeeiD3+Ds4Nia0/Eefew7m5seXxWW1nruQyEPQ+Xu52yRIrdnDiiTbQdfJkOP54OO44+5k0ya6C33ZbfF/B1XkVixHJTGWlFXLJZiD4pS/Z8sknw91vMMl9NjOCYBecwgoEa2utJ0RQiS7bhg9XRlAKTxQzgmFOJg/pZwSdK5xpAk491bqx33OPFQ4LAtl33rHg5qqrGj+P69DBAp7gfyBfGUHI3aTymzfbNBVBRrBDBzjmmDYdCGYvI+hcEXAfcCJQBszCuWl4vyBhqwuBSrwfjnPnALcDXwHWA1/A+1U4dxDwApDFCCoHvLerELkKBB991EoG33STBYB1dfErgEGgGPwAXHihdQELqGuoSDiamkMwLPvtZxn9xx6DH/4wvP0Gnwm5yAiG1TW0tNR6NIwZE87+mjNiBDz3XG5eSyQswXd/VALB2lob25uNQLAlE8pXVFg3xWxWyQxTURH8+tcwbhx873s2vcE//mEX9nv3hu9+t+nn9+rVMCOYj/FxgwZZVc5sSzZX5eTJNlds4vl5587Zb0tEZLNr6ASgFO+XAuDc48DpQGIgeDpwU+z2U8Cvcc7h/eyEbeYDnXCuI96HOIgkx9avt6sNuQgEV6yASy6xMUc/+UnTVe8CI0faRKEBBYIi4chFIAhWDODyy23S86C7UKbmz7dpL7I9XibMjOCHH9rykEPC2V9zhg+3E9jNm/NzJV0kHUFwFJWuoWvXWpvCDATTmVB+w4bC6Raa6MIL7YLdF79o3R23bYObb24+qOvZ0wLBiop4kZR8BMGDB9t3ZWJWLhuSTS00ebItEzOSygiGYhCwMuF+GXBEo9t4X4NzG4E+WEYwcBYwO2kQ6NzFwMUAO/r3p6SkJKSmh6e6upqSkhK6lZYyHphXWcn6LLWz34IFjAa2XXgh7Xft4t3/+R+2v/56Ss8d0aEDe5aW8masbV2XLOFwYN7HH2etvekYumED+2zaxKszZiSfk60FgmMjudW+spJ+r77Kf6dMoS7JhYbWdlz2nDGDUcDM5cvZmsXfq3jIEI5s355VN91E6Q9+EMo+x/3nP9QNGsSHsXZn69hMqK2leuVKFoSw76HPPMPeRUW8vnYtPgf/R/127GA08O4TT1AdTCeRY4X+npkUWxby79CYqB6bI7ZtozPw8bvvUr7vvvluDt0WL2Y8MLeigoqQ/l79P/qIA4H/vPkm24PJwmMaOy4Hl5ZS3L4970fwmKWiw733MvrGG+lcVsbMsWOpaeb3GNeuHSxaRM/YNEY7+vTh7Tz87gOrqznAe97+29+o7to1a++ZPf/9b/s+LiuLfx/X1XFUjx60T7gosn7bNuYV6P9Ai3nvs/MDX/Lwh4T753m4t9428z0MTri/xEOfhPujY+uGNfd6hx12mI+iGTNm2I1nn7WOmG+/nb0X++tf4x0+f//7lj335z+351VV2f133rH7zzwTfjsz8bOfWbu2bs14V58eG8mt88+3Yzh6tPcfftjg4bSOy9at3n/8sfevv+79li2ZtzFM99xjv++6ddl/rXPP9b5Xr1DeH76uzvsePbz//vc/XZW198yYMd6feWY4+zr1VO8POiicfaXigw/s+D75ZO5es56C/ywLvrdaocgemyFD7G9+yy35bomZNs3aM3NmePt89FHb5+LFDR5q9Lgcdpj3U6aE14Z8qK31ftOm1LadMsX7Pn3i78EDDshu2xrz/PP2+m++mb33TF2d/b7duzc8TzjrrN0HTX35y9lpQ44A7/oU47VsZgTLgL0T7g8GVjWyTRnOFQM9Aavd69xg4O/A+Xhf+LP1Znsy+USf/7x1E2iJIUNs+cknMHZstLuGgnXDakN9uFuNlSvhL3+Bk0+28QATJlils0suaTzDu2wZzJplk+J+8IFNnjtqlHXnGDwYLrss3t0DbJ+vvtr4AHnvbQzFLbdYN5R+/WxS9/rLceOsNHdzamqsjYsXx39WrrQuRpWVNja4uDg33Y2+/W0bJ/j008nnjWqJsjLrNpbt8YEQ7hjBOXPSn4ojHcEUEqocKoUkamMEg8nko1As5sADw2tDPrRrl3o39V694gVmIH/d2xMnle/XLzuv8c9/2jRLd93VsOvnYYfZ92ZAXUNDMQsYgXNDgXLgHOCr9baZBlwAvA2cDbyC9x7negHPAdfi/ZtZbGPulJfbiW66kxyn4vDD4eyz4d57W95tcuhQW9YPBKNYNRQsENxzz/y2RVLnvQVHX/2q3b7/fvvf+ta3bA69F16wAKZ7dxsnMmuWBWv/+Ee8YElxsQWA48fbOLDEAh033mgFUyorbZzc978Pf/hDw/fBggUWOL78su1r//1tmpU5c2wc74YNu5ewP/54uPRSq8xWXGxFSD74AGbOtJ/Zsy0ASBzf1qePXVgJlpMnwxFH5GbcxaRJFpj8/veZB4LB3z3bFUMhvDGClZU2RjpX4wPBxtQMHKjKoVJYojZGcNUq+7wOcyx1utNHFOIYwXTVr46ar0AwqPKcrUBwyxb77h8zxr7T6zv9dPjxj+P3FQiGwMb8XYJV/CwCHsT7+Th3M/Au3k8DHgAewblSLBN4TuzZlwDDgetx7vrYupPwfm3W2ptt5eX2AZdsUs+w7Lsv/PWv6T03MRCEwsgISmH4618tUxWccJx3Xnyuu2eesYpnV1xh1W0PO4zPPPmkBWVFRVbW+eKLLcMzevTuFyZWrrSSzzU1tv/A+vU2f9LYsfFMY1UVTJ1qF0m6d7fld7+7+5xLYPuqrLTCBdOmwW9+A2eeae3dc08LQIPB7AMHWlB66qmWOQx+YmMt8qJdO/tbXHstfPSRBbrpCqaOKKSM4Ny5tgyrWE6qhg9XRlAKS9QygkG1zvqfyZloaSC4a5d9TxXKZPJhqB8I5mMOQbBj36mT9UQZOzb8/d92m10kfO215P9jo0bZe2HMGNtOgWBIvH8eeL7euhsSbm8HvpTkebcCt2a1bbmW7akjMrXHHvYBoEBQwjR7NlxwARx0kGX/9tln9257ztnVub33hi9/GebOZdNhh9Hvoousi3NTV2b33hu+8Y2G66dOtdf9wQ9s+pRx4+IZv4svtiCxsWCtuNiuRvbrZwHQ//6vBau/+51lrK66yrqeTpgQ3ffzBRdYteA//AHuuCP9/SxYYMFvLgLbjh3jJcwzkeuKoYERI+D555vfTiQqojaPYGWlnYeEqaWBYGWlLdtSRjCYVD6Qr4ygc9mbS3DxYrjzTjj/fJszuzE9ethFSWhTQ4+yGwhKXHl5fBxeFDlnWUEFghKWDRssm9anjwVTTXX5OeMM66LZoQPz33mHSZMmpf+67drBE0/YXJrvvQfvv29XGG+/3YLCligutt/hzDPTb0+uDRwIX/gCPPywBb3BF1tLzZ+fm26hEF5GcM4cC1yz2QU/mWAKierq/MzBJdJSQUYwKl1DoxAIbrASFcoI5sngwZYRDJP31jOoS5fULowGF0iUEZTQlZfDkUfmuxVNGzrUupOBjYUCBYKSvr//HZYvt64YqYz7qH9lMhNdu8J3vhPe/grNt79t4yufeQbOOqvlz/feMoLnnRd+25Lp0CGcMYIffmjdQjOcWqbFRoywZWlpdro1iYQtahnBqqqGQUmmWjqhfFA0pS1lBKMyRhAsI/j22+Hu869/tZoA996b2nlITY0t21AgmIdZI9ug7dvtAyaqXckCQ4da9UPvC6NYjETb8uWWnfvMZ/LdkrbnlFPs6urvf5/e88vLLVOQq4xgx46ZZwRra2HevNx3CwXLCILGCUrhaAsZwZZOKK+MoF1EzZfBg+27J7FgWyY2b7b6A+PGwf/8T2rPCQLBNtQ1VIFgLgRlkQshENy61QplqGuoZGrFCvufD3Pwv6SmqMjGZL74ogXkLRVUDM1FoRgIJyNYWgrbtuW+UAzEA0FVDpVCkauMYHm5Zeqby8pFoWtoW8wIHnkkfO978fv5DIAGDYKdO2kf1v/kAw/Y+fd998X/F5qjjKBkRS7nEMxEMIZx2bLoBoLB+BsFgtG3YkW8Oqjk3gUX2JXVdCoJBxVDCykjOGeOLfOREezWzcYlKiMoUTV3ro2VCoKiIOuyebMFaVOn2tjif/wjfjKcqbo6mz5n7Fgbu3vmmfCrX1lbEgND7y0QzFbXUGUEG9e9uwVKQfY0nwFQbAqJjuvXh7O/sjL7fVrSKykojpbPLrI5pkv1uVBIGUGwgjFRDQSLiuyNHcVAcPt2+3vlenxSVK1YYdU1JT/22w8OPRSeegp++MOWPXf+/Hj11FwIIyP44Yf2+ZCvyaCHD1dGUKLr29+2uU+/+U2bPDsIxLyHRx6xCstdu8Kzz9qk7hdeaM9p7GLerl1WiGvTJpujrbra9nXmmfELts8/bxUbL7vMvrNnzLBAE+yE+9hj4bjjYOJEe/9HISNYVJTfgin5Evw/5DsjCHRcty6c/W3e3PKA7okn4NVX4YQTwmlDAVBGMBeCjOBee+W3Hc0JMoJBINiuXTS79XXvHr1AcONGGDnSvmTFvlRWrrQpHiR/zjoL3nnHjkVLLFiQu2wghJcRHDkyf+OaR4xQRjBTYY0NkoaCE/xZs2zpfXzdN75hweHatfDPf1oG79Zb7Zzg1FOt6FRilvD1122biRPhpJMs+DvvPCvPf+CBVijMe7j7bsvy/Pzn1k1v6VLrcfTwwzY90KxZlqUcP972G4WMYO/ebftibj4zgrFAsENYgeCmTS0P6g86CL7/fXUNlZCVl9sHbtgfcmHr1s0yAJ98Es9uRVEUA8Fbb7WxWH/8Izz9dHz96tU2SDndoh2Fau1au8KrrqH5dfbZtvzb31J/jveWEczV+ECwjOC2bfZ/k66gYmi+DB9u7/fq6vy1odClesIuLRcERW+/bd0wN26EYcPijz/+uJ38nnYaPPecnQdcd51l/U47zXoMTZ0KF10ExxxjWcBHHrGg8P33reL4jBkWSH3xi3D88fDKKxbotW8ff51997Vu6w8/bEHh0qVw7bX2WGJ7wvydm/q/2rHDMkBTp1oGsy2ND0wmnxnBAQOgXbvwuoamkxFsgxQI5kJ5uV3pKISrTMFcgjt2RK9iaCCkQLDdzp3wwQfWHSSTK9EffQS//KVdET30UAv8Vq+2q6EHHAC//S38+MfWlaatWLHClgoE82v//WHMmN0vTjRn1arcVgyF+AnbUUel9/yqKvufy8f4wEAwhcSSJflrQ6ELYwoRach7+64DW77+uq37whfi2wQFjwL77gu33GIXOP/2N7swNHUqPPQQ/OhHdrHo61+Ho4+2qowjRsCkSTZ36y9+Ydm+rl3h4osbb1cwf/FPf2oXUE48Mdzfu4lAsPuiRdb9r1cva/fUqdZd9eqrw21DoclnJqy4GAYMCK9raDoZwTZIgWAuBIFgIUgMBFt5RnDvxx6zL7C+fe3LYNw460r3yCNNP7Guzq54Tp1qwd1VV1nQfMcddpWzqsqubF55pZ3Y3nUXrF8PL72UcZsLhgLB6DjrLHjjDbs48cILdiW/KUGhmFxmBIOxdel2rQwKxeQ7IwgaJ5iJTLsHS3KlpfFCKBs3WgasY8d44NXURer27a3r5/Tpdm6wZAncfnvj0wwUF9t338cfWzCY6ri/bExb0Ng8gkuWcPDVV8PChfDd71p32A0bLIht68M78j1twuDBygjmmALBXCi0QHDFCptGopUHgh02bLB93X23dVUZNMi+CC64ABYtavyJc+faGIibbrJsy7PPwg03WLeGMWPgzjutUMc//mFdTb7/ffsy/POfM25zwQjGpP3/9s48TKrqSuC/0zQ0NFvjsCi00CAQWZyRxS2gojJqMBHyfRqR1qjRb8y4IC6j+JExxjEuo1+Ia4wDTDSuYJwBEQeRoY0jssmOS2RRaDEtRAHZWmjO/HFeWUVR1Xv1e911ft/3vvfqvlv33fdO3Vf33HPuua4Ihs9FF9no/5132vqCVbkpx5aOaEiLYGLno7qLPycSZsTQGKnWEjxwAF58MTqLdkcdtwhmhkWLbH/GGWZ5Kymx+X2dO1t6dRbaBrMS9uhRvbzHHBNe4KYYqSyCX39t8xPBFOLJk831NepTdxqKsOfGdetWv8Fi3CJYJa4IZhpVc7VqLIpgUZF1XjZubPKKYLPycpsPMGGChbSePdtGMPPzbV2dyZNTu4y+847tJ0+2OU19+8L48fHz48fbwtajR9tIa4sWcPHFphhmy/yhzZttzqn/uYZP//4WROWZZ+zzkiWV51+3zqzksU5iQ/Cb35jVASpf93DpUpvLlMyqVRby/ZhjMlO/6tC2rXWoEy2Cf/oTjBtnSuJjj2WXe3htcEUwMyxaZL/Pk082j5WVKy1iZ+z9HJtL3NRIXlD+22/Nm2fTJtb+278d6Q7rNC2L4K5dbhGsBq4IZpjcXbvM3SXqEUNjxJaQ+Oij6CqCBQU2Ly8/355r//62KOqoUdbpuu46WLGiymJy9u8/cvSrUydT5BYsMPeWRMtg69b2h/nnP5ula8IEU5jfe8+UvcooLjYr6+23m2XwrbfMslhW1jQDJMTWEGwM82KbOiLmHhojFjUwHQ0dMRSsTceWuIi5pqbihhvg0kuPdN9evdqsgWH/3pIjh65ZY1aJE06w98qAAfGIis6RuGtoZli0yJTA9u3t/+bQIZsX162b/UYnTw67hpkh0SKoam6gJSUwdSo7w3QjjzIRsAjmxpYjqStuEawWEVwboGnx3chGY7EIxhTBr7+O7mjZv/yLPc8dO8zlascO27Zts9H4rVtt7bQVK0xR/PJLS//iCxsdKiiAggKa79qV+qV3zz02x++aa8w6EXNv2bvXRvi7dInPraiuxWv4cOuo/u53tiWSk2MWmC5d4lvnzod/7tLFOudRDeCTjC8mHy2Ki83qNmIEvPGGte9Uc3d27jRFbNy4Bq/id8rn2rUWsj6ZrVvNmtm6tbXNPn3Mva2iwjqz117bsPVNRe/e8Oab8c8ffGD1nD/f3MRvv90sEsOGWUCNU04Jr65RxC2CR7J/v1k2ki30Bw+aC/6GDbZ9+qm5OCYvnr13r1nMJ06MW0datLC2AxYuv6mSqAg+8IAFurnrLgtyU1ISatUiS9gWwVhf+fPPLdhebTlwwNqOWwSrxBXBDNPoFMGYFUc1uhbBXr3gF79If/7DD+Gkkyz4S3m5/YmmoAPYYrbJ5Oba2kgQD3qSSFmZzbWoCTk5ppju2GHfLyszBTV2nJi2YYMd7917eBljxpg1IeqsWgXLllmYcSca9OtnI6zz55siuHixzRdM5LPPbO7Mnj2mrDQ0BQX2nkxnEZw1y/Zz5lhAhzFjzLq5b59tYc4PjNGnjwWM2rPHOp8LFljnXMSe7XnnwbRp1hk99VT4yU/MStGtm7m1ZnunpbErgqq2gPratTbQcvrpR+apqLB35IIFtrzC1q3W4e3f39pp//423/yttyxa5+uv23fmzrX/nW3b4MYbrT3s23d42TNnWvuJWcYrKqy9V1TY762szNJPOSX8Dn9DEFMEp0+3ZzNunM3td9ITtkWwsND2paV1UwRj04ey/Z1aDVwRzDCNThHMy7O6lpZGVxGsin79zHL35JOm2PbpY/P4unWzDlpgQfzL4sX0vfLK1GUcc4z9iaRSBCH1H3xViFjnoEMHm7NVFbt3xxXEX/8a3n3XOhqZcn/btcs6JSK25eQcftyxo/0u1q2zraDAXPVi8zD27LF5lk8/bZ+vuCIz9XRqR06OuYd16GAj4s89F1cGly61UPL791t0wHPOCaeOAwemVgTLykzBOu44a3uvvWYd29Gj4aabLE8UXL1iS0iMGWNzFnfuPHz+cG6uhdO/9FJbZPvhh62TGmPcOAvmE3ZnLCxKSmyh8sbIli2m1M+ZE09r04YBgwbZ0kL795vyV1JiFnmwjm7Pnmbpnj79SJfhzp2trb79trXPBQusHbz6qlnFBw+2NnHccaZUXnWVBYXatcsGHlevtgHF5s2tvcyfb+WeeWZDPJHwiSmCM2eaFX7q1PDdx6NO2AMEiRbBuhAzALhraNWoapPYhgwZolFk45VXqoJqeXnYVak+p59udR41KuyaZJQFCxZUnqF7d9XLL7fjigp7JqDaqZPqoUMZr99hPPKIXfvzz+u/7PJy1YceUm3XLn6P1d3GjlWdM0f1sstUW7eOpw8eXOvqVCkXp258/LHqCSeoiqj+67+qzpih2qqValGR6rp1lX4147KZNEk1J0d1ypR42uLFqm3bWvoTT8TTX3/d7qF1a9VmzVT37cts3arDN9+o3nqraq9e1g5Gjqw8f1mZ6rx5qs8+q3rLLXY/gwerbt5co8uG0mbKylRHjFCdOrXu78OcHHteeXmqmzbVS/UajIoK1ccfV23TRjU/X/X++1Xff1911izVa6/VfZ07x9+LPXuq/uxnqs89d+S7fM8e1eXLVZ9/3sp45x3Vgwft3JYtqj16qHbsaG3hssuOrEd5uWphoV2nXTvVM85Qvekm1T/8QfWTTyzPggV2vqQkk08kOmzebPfbq5fql18edsr/Z5KI/UbDZs8eq8d999WtnNWrrZwZM+qnXo0MYJlWU39yi2CGydu+3Ub1qgomEiX697fImM2bh12TcOnRAxYutBGqZ5+Np59xRsOPKg4aZPuVK6sOPLRmjbkmHTxoLkGJ26FDNrLcvbu99mfNsiAd69fHg+3AkSpfRYVZA4uKLODF8cfD44/bvJOXXjLrYHGxXXPatHCjNzqV07evBY+4/npbMBrMWjBzZsNGCk3FxInmVnzNNWad/slP7HfZsaNZLRNdhUaNMqvabbdFZ/5smzZm5XvoIZuXXNXz7NzZFrUGsxqdfba1waFDzeozbFj91e3DD22UvGtXOPbYupc3c6ZZt0pKzGX9P/7DXBprgwhceaUttXHPPfYOqQlLlsCMGfY7OfbY+NatW2b/x95914KKLVlicnz66fg8+8GD4Uc/YtEllzDi6KPN0lJUlL6s/Hx7z8fe9YkUFto6tKefbi5vN3I6gv8AABOmSURBVN54ZJ4WLayN7N1rdUj1H3XmmVbXk06q1e02OgoLzRW0uNgCwTnRJz+fA23b0ry0tG7lxFxD3SJYJa4IZpi87dsbT8TQGMOHw+9/7wsjd+8eXyriwQfj6bGOW0MSm/+0YoV1gJMpK4MXXrAlAlatqrysyZPNjejqq20eSr9+No8kec5YVdxxhymFBw5YnfLyTHGeNq1pByBoCuTnW+CEs86y38u994bvEgSmSL32mv0277rLAjy0bm0BWFIFr7rlFlsIOmqu9yKmcNeUCy4wJf3CC002Tz5pSnFdWbvWXGdVTWH+5BMLQLVli825rgxVc2vcu9fcv/futW3hQjs/ebK5Iw4cCE89VbulCFSt037ddfDIIzYgUJ3nt3mzXfuFF8wNMDkCs4gppzHFsG1bm4f47bc2fzx536aNBfNKXv9OFf72N5u/vX69bUuWmBto16723r388tTKl0j9rKfXp4+5iC5caC7eqahKERfJHiUQ7H5/+cuwa+HUkPJOnWheX66hPkewSlwRzDAttm+v24TXMIiNQscWls5WEqNezptn++nTwwmk0a6dzQNZuTKeVl5uneZnnokHBBg61NYrO/tsGwnPzbUOUmy/apUpfAMHWufu0UdtXkttR82Tozt+//vxkWsn+vz0p2HX4EiaN7ffdGGhKauzZ6ePYCxi82ebEv36mZIxdqwFXPrsM5uLu3GjbRs2mCJ2wgk2QHT88TTbt8++s26dKX3r1pkFcPx4uPVWU9ZatoQpU0zm999vyuC8eTBkiL0Ptm0zZWf37rjCF9unW+6ifXtbRue886zciy8268tjj6WOSnvwoEVv3rHDRuy/+caud+iQnZ840axqv/ylWQfTsWuXDRLElj2YNMkGpsCU29hWWho/XrfO7icvz6xnLVrEj/Pzzath6VKbH3v33fbcExW/nTvj1xex/4d77rHBiNatayzmWvG97zW+/oTj1JDyjh1ps3GjvdM++8wGfDZvtnWfR460gZCq+ixuEaw2rghmmLzt261T3piIua9ke7CPmCJ45pk2Etu1q412hzXZfNAgWL7cLAbPPAMvv2xBB7p2tc7eFVdUvf7buedaZ+v+++GJJ2wEvr4Jw2LqNC1E4L77TMnLxuAOHTpYtMif/9ystffee/j55s3ji9O3aMHpidE2W7Y0ZTI319xUL73U1i696ipzO50zxyyNYArmwoUWhKRjR9sKC00xat3a9pUdxxT0fv2snPvvN3fjkhJTQrdvtw7cli2237o1rvQlc/TR5ip7000m+2HDrH6JHDpkHgeTJlmE5eJiy5s4aNe/f+3XwVy71pZYufZaGzgrKrJ7PPVU2/fubQNyPXtGwxXZcZog5Z072wBg4vI6bdvaoNHdd5vlfsQI62ucc455JonYO3HbNtuWLYt/z6mUzCqCIucDjwDNgCmoPpB0Pg94FhgC/A24BNVPg3N3AlcDFcB4VOdmtK6ZoLycFjt2RM9tqSpEzNqU7XMEhw+3F8y0aTYCNWZMuJ3SE0+09RFPO83c+H78Y1P+zjknHh2tOtx7r3UIBwzIXF0dpz7IRiUwRm6uWceGDTNLVq9ethUV2bmPPzYPgTVr2LRtGz1/9CNr07162ftg5kx7Z118sb3PJ0ywcu+801zCf/Wr+l17sXlzc+e94AKzDt5xh1ncjj3WFLWRI+MumkcdZZ25tm1ta9cursz94hdmvbvxRrPIPfyw3c/y5TZwtXixPZPZs+vfzXHgQLvmtm02Rzzb/wOd7KG01LyEIsDm4mK6jhplfecePWwrKLBpACUl9v6aP9/eAWARmisqzNMgkZYt7ZxTKZlTBEWaAU8A/wiUAksRmYVqor/h1cDXqPZGZCzwIHAJIv2BscAAoCvwFiJ9UU2aABBxvvjC9o1NEYTGFdwmUwwcaCPEYB2uVK5ODckll5hr53nnWeeuti4POTk+h89xGgM5OWbJS8WAAd8N5nxWUkLPESMOPz9qlAXIWLjQliCIuRQOGGD/TZlSsocMsWULvvrKLIw1vU6rVrb8z623wm9/awuld+1qc/c6dbLAXZddlrn6t29vm+NkExHqp+4/+mhzjU/mqKNsak5ses7mzaYQLlxoSl/nzvaOiO179244t+1GTCYtgicD61HdCIDIS8BoIFERHA3cHRy/AjyOiATpL6FaDmxCZH1Q3nsZrG/9s3Wr7RtbsBjnSGKLnIZJ796HrznmOI6TjubNbR7dypVmVUsk05bWZs3qFqWxWTNTAnv1MkumiLmJ3nOPWQYcx3G6d7eBsnSDZU61EE03CbzOJctFwPmoXhN8vhw4BdUbEvKsDfKUBp83AKdgyuEiVJ8L0qcCb6D6StI1/gn4J4ATunQZ8thLL2XmXmpJq82b6TxjBmXFxTbC4USK3bt306ZNm7Cr4SThcokuLpto0pTl0m7dOiry89kTW5ahkdGUZdOYcblEF5dN3TnrrLPeV9Wh1cmbSYtgqiHHZK0zXZ7qfBdUnwaeBsgbOlRHJLvGRICS7t2JYr0cKCkpcdlEEJdLdHHZRJMmLZdGfl9NWjaNGJdLdHHZNCw5GSy7FEhctbYQ2Jo2j0gu0B74qprfdRzHcRzHcRzHcWpBJhXBpUAfRHoi0gIL/jIrKc8sILZGwUXA/2K+qrOAsYjkIdIT6AMsyWBdHcdxHMdxHMdxsobMuYaqHkTkBmAutnzENFTXIXIPsAzVWcBU4I9BMJivMGWRIN90LLDMQeD6Rhcx1HEcx3Ecx3EcJ6Jkdh1B1TnAnKS0uxKO9wMXp/nur4FfZ65yjuM4juM4juM42UkmXUMdx3Ecx3Ecx3GcCOKKoOM4juM4juM4TpbhiqDjOI7jOI7jOE6WkbkF5RsYEdkGfBZ2PVLQEdgediWclLhsoonLJbq4bKKJyyW6uGyiicslurhs6k4PVe1UnYxNRhGMKiKyTFWHhl0P50hcNtHE5RJdXDbRxOUSXVw20cTlEl1cNg2Lu4Y6juM4juM4juNkGa4IOo7jOI7jOI7jZBmuCGaep8OugJMWl000cblEF5dNNHG5RBeXTTRxuUQXl00D4nMEHcdxHMdxHMdxsgy3CDqO4ziO4ziO42QZrgg6juM4juM4juNkGa4IZhAROV9EPhaR9SIyMez6NHVE5FgRWSAiH4rIOhG5KUg/SkTmicgnwb5DkC4i8mggn9UiMjihrCuC/J+IyBVh3VNTQkSaicgKEZkdfO4pIouDZ/yyiLQI0vOCz+uD80UJZdwZpH8sIueFcydNCxEpEJFXROSjoO2c5m0mfETk5uA9tlZEXhSRlt5mwkFEponIlyKyNiGt3tqIiAwRkTXBdx4VEWnYO2y8pJHNQ8H7bLWI/JeIFCScS9ke0vXX0rU5p3JSySXh3G0ioiLSMfjsbSZMVNW3DGxAM2AD0AtoAawC+oddr6a8AccAg4PjtsBfgP7AvwMTg/SJwIPB8SjgDUCAU4HFQfpRwMZg3yE47hD2/TX2DbgFeAGYHXyeDowNjp8C/jk4vg54KjgeC7wcHPcP2lEe0DNoX83Cvq/GvgHPANcExy2AAm8zocukG7AJaBV8ng5c6W0mNHmcAQwG1iak1VsbAZYApwXfeQP4Qdj33Fi2NLI5F8gNjh9MkE3K9kAl/bV0bc63msslSD8WmAt8BnQM0rzNhLi5RTBznAysV9WNqvot8BIwOuQ6NWlU9QtVXR4cfwN8iHWoRmOdXYL9mOB4NPCsGouAAhE5BjgPmKeqX6nq18A84PwGvJUmh4gUAhcAU4LPApwNvBJkSZZLTF6vAOcE+UcDL6lquapuAtZj7cypJSLSDvvDngqgqt+q6g68zUSBXKCViOQC+cAXeJsJBVX9M/BVUnK9tJHgXDtVfU+th/tsQllOFaSSjaq+qaoHg4+LgMLgOF17SNlfq+J/yqmENG0GYDJwO5AYqdLbTIi4Ipg5ugFbEj6XBmlOAxC4Rg0CFgNdVPULMGUR6BxkSycjl13981vs5X8o+Px3wI6EP+vEZ/zd8w/O7wzyu1zqn17ANuA/xdx2p4hIa7zNhIqqfg48DGzGFMCdwPt4m4kS9dVGugXHyelO/fAzzGIENZdNZf9TTg0RkQuBz1V1VdIpbzMh4opg5kjlr+xrdTQAItIG+BMwQVV3VZY1RZpWku7UAhH5IfClqr6fmJwiq1ZxzuVS/+Ri7ju/U9VBwB7MzS0dLpsGIJhvNhpzX+sKtAZ+kCKrt5noUVNZuIwyhIhMAg4Cz8eSUmRz2TQAIpIPTALuSnU6RZrLpYFwRTBzlGK+0DEKga0h1SVrEJHmmBL4vKq+GiSXBa4EBPsvg/R0MnLZ1S/DgAtF5FPM5eZszEJYELi9weHP+LvnH5xvj7mYuFzqn1KgVFUXB59fwRRDbzPhMhLYpKrbVPUA8CrwfbzNRIn6aiOlxF0XE9OdOhAEFvkhUBy4D0LNZbOd9G3OqRnHYQNbq4K+QCGwXESOxttMqLgimDmWAn2CiFMtsAn8s0KuU5Mm8OefCnyoqr9JODULiEWbugKYmZD+0yBi1anAzsDFZy5wroh0CEbmzw3SnFqgqneqaqGqFmHt4H9VtRhYAFwUZEuWS0xeFwX5NUgfKxYhsSfQB5sw7tQSVf0rsEVEvhcknQN8gLeZsNkMnCoi+cF7LSYXbzPRoV7aSHDuGxE5NZD1TxPKcmqBiJwP3AFcqKp7E06law8p+2tBG0rX5pwaoKprVLWzqhYFfYFSLLjfX/E2Ey4NGZkm2zYsEtJfsGhUk8KuT1PfgOGYe8BqYGWwjcL8/OcDnwT7o4L8AjwRyGcNMDShrJ9hE8nXA1eFfW9NZQNGEI8a2gv7E14PzADygvSWwef1wfleCd+fFMjrYzxKWH3J5ERgWdBu/huLzuZtJny5/Ar4CFgL/BGLdOhtJhxZvIjN1TyAdWCvrs82AgwN5LwBeByQsO+5sWxpZLMem1sW6wc8lZA/ZXsgTX8tXZvzreZySTr/KfGood5mQtwkeKCO4ziO4ziO4zhOluCuoY7jOI7jOI7jOFmGK4KO4ziO4ziO4zhZhiuCjuM4juM4juM4WYYrgo7jOI7jOI7jOFmGK4KO4ziO4ziO4zhZhiuCjuM4ToMjIhUislJE1orIDBHJD9J3V+O7C+tw3SIRWRscDxWRR6vIO66216orItJKRN4WkWb1UNYIEfl+Lb53goj8oa7XdxzHcaKHK4KO4zhOGOxT1RNVdSDwLfDz6n5RVWus0KQpZ5mqjq8kSxEQmiKIraH1qqpW1ENZI4AaPTcRyVXVNUChiHSvhzo4juM4EcIVQcdxHCds3gF6JyaISBsRmS8iy0VkjYiMTji3O9iPEJESEXlFRD4SkedFRJILF5EhIrJKRN4Drk9IHyEis4PjMwML5UoRWSEibYEHgNODtJsDC+E7QZ2WxyxsldVDRE4SkYXB9ZeISFsRaSYiD4nIUhFZLSLXpnkuxcDMhGu8LSLTReQvIvKAiBQHZa4RkeOCfJ1E5E9B2UtFZJiIFGGK9s3BvZyeKl/w/btF5GkReRN4NqjHa8DYGsjTcRzHaQTkhl0Bx3EcJ3sRkVzgB8D/JJ3aD/xYVXeJSEdgkYjMUlVNyjcIGABsBd4FhgH/l5TnP4EbVfVtEXkoTVVuA65X1XdFpE1w/YnAbar6w6Cu+cA/qup+EekDvAgMTVcPEVkCvAxcoqpLRaQdsA+4GtipqieJSB7wroi8qaqbEp5LC6CXqn6aUMd/APoBXwEbgSmqerKI3ATcCEwAHgEmq+r/BVa8uaraT0SeAnar6sNB+S8k5wvKBhgCDFfVfcHnZcGz+Pc0z85xHMdphLgi6DiO44RBKxFZGRy/A0xNOi/AfSJyBnAI6AZ0Af6alG+JqpYCBOUVkaAIikh7oEBV3w6S/ogpnsm8C/xGRJ7H3DFLUxgXmwOPi8iJQAXQt4p67AS+UNWlAKq6Kzh/LvD3InJR8N32QB9gU0J5HYEdSddfqqpfBGVsAN4M0tcAZwXHI4H+CXVvF1g3k6ks36wEJRDgS6BrijIcx3GcRowrgo7jOE4Y7FPVEys5Xwx0Aoao6gER+RRomSJfecJxBUf+rwmQbEU8AlV9QEReB0Zh1seRKbLdDJRhlrkczGpYWT3SXVswC+XcSqq0jyPvN/EahxI+HyJ+3znAaUmKHCmU2sry7UnK2zKoj+M4jtOE8DmCjuM4ThRpD3wZKIFnAT1qU4iq7gB2isjwIKk4VT4ROU5V16jqg5gr5PHAN0CiNa09ZuE7BFwOVBXN8yOgq4icFFyjbeAKOxf4ZxFpHqT3FZHWSfX+GmgmIqmU38p4E7gh4b5iynbyvaTLl4q+wNoa1sNxHMeJOK4IOo7jOFHkeWCoiCzDlLeP6lDWVcATQbCYdJatCWJLWawK8rwBrAYOBoFebgaeBK4QkUWYcpRsOTsMVf0WuAR4LCh3HmZdmwJ8ACwXW8ri96T20HkTGJ4ivTLGY89ttYh8QDwa62vAj2PBYirJl4qzgNdrWA/HcRwn4siR8+4dx3EcxwkbERkE3KKql4dYhzzgbSx4zMGw6uE4juPUP24RdBzHcZwIoqorgAVSDwvK14HuwERXAh3HcZoebhF0HMdxHMdxHMfJMtwi6DiO4ziO4ziOk2W4Iug4juM4juM4jpNluCLoOI7jOI7jOI6TZbgi6DiO4ziO4ziOk2W4Iug4juM4juM4jpNl/D8uUArt5DXWEwAAAABJRU5ErkJggg=="/>
          <p:cNvSpPr>
            <a:spLocks noChangeAspect="1" noChangeArrowheads="1"/>
          </p:cNvSpPr>
          <p:nvPr/>
        </p:nvSpPr>
        <p:spPr bwMode="auto">
          <a:xfrm>
            <a:off x="-3813282" y="213515"/>
            <a:ext cx="675737" cy="67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B53F395-6140-4337-8B1C-A3F8C5B44D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1600" r="100000">
                        <a14:foregroundMark x1="32200" y1="2607" x2="74200" y2="107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90" y="25762140"/>
            <a:ext cx="3920972" cy="5112948"/>
          </a:xfrm>
          <a:prstGeom prst="rect">
            <a:avLst/>
          </a:prstGeom>
        </p:spPr>
      </p:pic>
      <p:pic>
        <p:nvPicPr>
          <p:cNvPr id="87" name="Picture 86" descr="Image result for Clean Energy Institute">
            <a:extLst>
              <a:ext uri="{FF2B5EF4-FFF2-40B4-BE49-F238E27FC236}">
                <a16:creationId xmlns:a16="http://schemas.microsoft.com/office/drawing/2014/main" id="{1DCCFB11-812F-42B4-8AFF-BB676565E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0" y="1622922"/>
            <a:ext cx="8790219" cy="255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C331A79-91C5-4EE5-B682-7D0CD2BDCD4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000" y="6794908"/>
            <a:ext cx="11536535" cy="1150104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8774F6E-0066-4042-B19E-770531E40998}"/>
              </a:ext>
            </a:extLst>
          </p:cNvPr>
          <p:cNvSpPr txBox="1"/>
          <p:nvPr/>
        </p:nvSpPr>
        <p:spPr>
          <a:xfrm>
            <a:off x="35736072" y="6109279"/>
            <a:ext cx="4936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Visualization Output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8A25FFE-BDAD-405E-8E3E-505DCEC1B05C}"/>
              </a:ext>
            </a:extLst>
          </p:cNvPr>
          <p:cNvSpPr txBox="1"/>
          <p:nvPr/>
        </p:nvSpPr>
        <p:spPr>
          <a:xfrm>
            <a:off x="20206120" y="6149561"/>
            <a:ext cx="4936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Data Analysis Output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164D4E8-C392-4301-BCED-B22916FBDFEC}"/>
              </a:ext>
            </a:extLst>
          </p:cNvPr>
          <p:cNvSpPr txBox="1"/>
          <p:nvPr/>
        </p:nvSpPr>
        <p:spPr>
          <a:xfrm>
            <a:off x="34673613" y="20030105"/>
            <a:ext cx="3334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Route Ranking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692ED49-FF59-4667-9F96-801C181B84D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686" y="26108414"/>
            <a:ext cx="5518266" cy="441461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050354B-7582-48DA-8FE1-B15BD28E2AD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5545" y="6910219"/>
            <a:ext cx="10784255" cy="445538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35B066BC-D687-45D0-AD8F-BD345495F22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0104" y="15822720"/>
            <a:ext cx="10905671" cy="4522413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2BB01B75-EC1C-4371-B3C1-C6C6390F6E23}"/>
              </a:ext>
            </a:extLst>
          </p:cNvPr>
          <p:cNvSpPr/>
          <p:nvPr/>
        </p:nvSpPr>
        <p:spPr>
          <a:xfrm>
            <a:off x="28192737" y="8285150"/>
            <a:ext cx="1312927" cy="1388801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40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2B871DE-A9AE-4464-933F-C160C7CA2CBA}"/>
              </a:ext>
            </a:extLst>
          </p:cNvPr>
          <p:cNvSpPr/>
          <p:nvPr/>
        </p:nvSpPr>
        <p:spPr>
          <a:xfrm>
            <a:off x="28152875" y="12906459"/>
            <a:ext cx="1312927" cy="1294422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45</a:t>
            </a: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1D0AEA86-4ACD-43CE-986B-0B3B3BD9E829}"/>
              </a:ext>
            </a:extLst>
          </p:cNvPr>
          <p:cNvSpPr/>
          <p:nvPr/>
        </p:nvSpPr>
        <p:spPr>
          <a:xfrm>
            <a:off x="28203550" y="17094843"/>
            <a:ext cx="1517217" cy="1294422"/>
          </a:xfrm>
          <a:prstGeom prst="triangl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75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A8FD30A0-BA87-4BAF-A45F-38839A512CD4}"/>
              </a:ext>
            </a:extLst>
          </p:cNvPr>
          <p:cNvSpPr/>
          <p:nvPr/>
        </p:nvSpPr>
        <p:spPr>
          <a:xfrm>
            <a:off x="33788572" y="9855973"/>
            <a:ext cx="706674" cy="603381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09CD47F-01D8-4B03-8750-0BCDAB5ABE78}"/>
              </a:ext>
            </a:extLst>
          </p:cNvPr>
          <p:cNvSpPr/>
          <p:nvPr/>
        </p:nvSpPr>
        <p:spPr>
          <a:xfrm>
            <a:off x="37567457" y="9318045"/>
            <a:ext cx="493877" cy="479603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40</a:t>
            </a:r>
          </a:p>
        </p:txBody>
      </p:sp>
      <p:sp>
        <p:nvSpPr>
          <p:cNvPr id="129" name="Isosceles Triangle 128">
            <a:extLst>
              <a:ext uri="{FF2B5EF4-FFF2-40B4-BE49-F238E27FC236}">
                <a16:creationId xmlns:a16="http://schemas.microsoft.com/office/drawing/2014/main" id="{E7BD8EAA-BCE9-4647-8130-A77CBE58CD9D}"/>
              </a:ext>
            </a:extLst>
          </p:cNvPr>
          <p:cNvSpPr/>
          <p:nvPr/>
        </p:nvSpPr>
        <p:spPr>
          <a:xfrm>
            <a:off x="40122498" y="13257734"/>
            <a:ext cx="986790" cy="603381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75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01DB3511-5F67-4EE9-8E18-C72CD94493CC}"/>
              </a:ext>
            </a:extLst>
          </p:cNvPr>
          <p:cNvSpPr/>
          <p:nvPr/>
        </p:nvSpPr>
        <p:spPr>
          <a:xfrm>
            <a:off x="39073278" y="13332404"/>
            <a:ext cx="706674" cy="603381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131" name="Isosceles Triangle 130">
            <a:extLst>
              <a:ext uri="{FF2B5EF4-FFF2-40B4-BE49-F238E27FC236}">
                <a16:creationId xmlns:a16="http://schemas.microsoft.com/office/drawing/2014/main" id="{77FE6415-DA0E-4410-9AA0-395E135791DB}"/>
              </a:ext>
            </a:extLst>
          </p:cNvPr>
          <p:cNvSpPr/>
          <p:nvPr/>
        </p:nvSpPr>
        <p:spPr>
          <a:xfrm>
            <a:off x="38633134" y="8914614"/>
            <a:ext cx="986790" cy="603381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75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45DA9C7-06C9-4A31-8884-02F570BEE6B3}"/>
              </a:ext>
            </a:extLst>
          </p:cNvPr>
          <p:cNvSpPr/>
          <p:nvPr/>
        </p:nvSpPr>
        <p:spPr>
          <a:xfrm>
            <a:off x="36989390" y="17604323"/>
            <a:ext cx="493877" cy="479603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BAB0944-7533-4C3E-8787-9CA32B866CB3}"/>
              </a:ext>
            </a:extLst>
          </p:cNvPr>
          <p:cNvSpPr txBox="1"/>
          <p:nvPr/>
        </p:nvSpPr>
        <p:spPr>
          <a:xfrm>
            <a:off x="32554631" y="6910219"/>
            <a:ext cx="1776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Road Grade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6653DC5-3922-4D5C-8E0A-CC4A2CDE1C13}"/>
              </a:ext>
            </a:extLst>
          </p:cNvPr>
          <p:cNvSpPr txBox="1"/>
          <p:nvPr/>
        </p:nvSpPr>
        <p:spPr>
          <a:xfrm>
            <a:off x="11980557" y="31006831"/>
            <a:ext cx="4411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3D Visual of three routes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EE2D0E1-83C9-4C25-B892-2016030D9757}"/>
              </a:ext>
            </a:extLst>
          </p:cNvPr>
          <p:cNvSpPr/>
          <p:nvPr/>
        </p:nvSpPr>
        <p:spPr>
          <a:xfrm>
            <a:off x="17004081" y="30985539"/>
            <a:ext cx="219456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/>
              <a:t>References:	</a:t>
            </a:r>
            <a:r>
              <a:rPr lang="en-US" sz="2400" dirty="0"/>
              <a:t>[1] King County GIS Data Portal. (2017, April), [2] WA Department of Natural Resources, Lidar Portal. (2016)</a:t>
            </a: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6037B983-AF63-47CE-B722-6F92630EFA4D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00" b="32132"/>
          <a:stretch/>
        </p:blipFill>
        <p:spPr>
          <a:xfrm>
            <a:off x="36162307" y="28915532"/>
            <a:ext cx="6646070" cy="234392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9465801" y="20641260"/>
            <a:ext cx="13749739" cy="52871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207267" y="20376636"/>
            <a:ext cx="12555938" cy="206210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Above: The package produces </a:t>
            </a:r>
            <a:r>
              <a:rPr lang="en-US" sz="3200" b="1" dirty="0" smtClean="0">
                <a:solidFill>
                  <a:srgbClr val="0000FF"/>
                </a:solidFill>
              </a:rPr>
              <a:t>elevation profiles </a:t>
            </a:r>
            <a:r>
              <a:rPr lang="en-US" sz="3200" dirty="0" smtClean="0"/>
              <a:t>and the </a:t>
            </a:r>
            <a:r>
              <a:rPr lang="en-US" sz="3200" dirty="0" smtClean="0">
                <a:solidFill>
                  <a:schemeClr val="tx1"/>
                </a:solidFill>
              </a:rPr>
              <a:t>absolute</a:t>
            </a:r>
            <a:r>
              <a:rPr lang="en-US" sz="3200" b="1" dirty="0" smtClean="0">
                <a:solidFill>
                  <a:srgbClr val="FF0000"/>
                </a:solidFill>
              </a:rPr>
              <a:t> road grade profiles</a:t>
            </a:r>
            <a:r>
              <a:rPr lang="en-US" sz="3200" dirty="0" smtClean="0">
                <a:solidFill>
                  <a:schemeClr val="tx1"/>
                </a:solidFill>
              </a:rPr>
              <a:t> for each route that is called. 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Right: The package experiments with various metrics to rank route difficulty for the bus batteries.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1618989" y="18434736"/>
            <a:ext cx="11741096" cy="107721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Above: The package produces a map, either within a notebook or saved as an HTML file, that shows the selected routes and road grade.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7221549" y="22492432"/>
            <a:ext cx="12244252" cy="155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4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4171</TotalTime>
  <Words>409</Words>
  <Application>Microsoft Office PowerPoint</Application>
  <PresentationFormat>Custom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Lucida Sans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 E Eggleton</dc:creator>
  <cp:lastModifiedBy>Erica E Eggleton</cp:lastModifiedBy>
  <cp:revision>86</cp:revision>
  <dcterms:created xsi:type="dcterms:W3CDTF">2018-08-27T02:37:43Z</dcterms:created>
  <dcterms:modified xsi:type="dcterms:W3CDTF">2019-03-15T17:59:07Z</dcterms:modified>
</cp:coreProperties>
</file>