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3" r:id="rId7"/>
    <p:sldId id="260" r:id="rId8"/>
    <p:sldId id="266" r:id="rId9"/>
    <p:sldId id="267" r:id="rId10"/>
    <p:sldId id="268" r:id="rId11"/>
    <p:sldId id="262" r:id="rId12"/>
    <p:sldId id="269" r:id="rId13"/>
    <p:sldId id="270" r:id="rId14"/>
    <p:sldId id="271" r:id="rId15"/>
    <p:sldId id="272" r:id="rId16"/>
    <p:sldId id="273" r:id="rId17"/>
    <p:sldId id="274" r:id="rId18"/>
    <p:sldId id="275" r:id="rId19"/>
    <p:sldId id="276" r:id="rId20"/>
    <p:sldId id="277" r:id="rId21"/>
    <p:sldId id="278" r:id="rId22"/>
    <p:sldId id="280"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1.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7.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4.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9.xml"/><Relationship Id="rId2" Type="http://schemas.openxmlformats.org/officeDocument/2006/relationships/tags" Target="../tags/tag88.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9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7.xml"/><Relationship Id="rId2" Type="http://schemas.openxmlformats.org/officeDocument/2006/relationships/tags" Target="../tags/tag96.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6.xml"/><Relationship Id="rId2" Type="http://schemas.openxmlformats.org/officeDocument/2006/relationships/tags" Target="../tags/tag105.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5.xml"/><Relationship Id="rId2" Type="http://schemas.openxmlformats.org/officeDocument/2006/relationships/tags" Target="../tags/tag114.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26.xml"/><Relationship Id="rId2" Type="http://schemas.openxmlformats.org/officeDocument/2006/relationships/tags" Target="../tags/tag125.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0.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5.png"/><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6.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4.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p:nvPr>
            <p:custDataLst>
              <p:tags r:id="rId2"/>
            </p:custDataLst>
          </p:nvPr>
        </p:nvPicPr>
        <p:blipFill>
          <a:blip r:embed="rId3" r:link="rId4"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4" hasCustomPrompt="1"/>
            <p:custDataLst>
              <p:tags r:id="rId8"/>
            </p:custDataLst>
          </p:nvPr>
        </p:nvSpPr>
        <p:spPr>
          <a:xfrm>
            <a:off x="1940311" y="3967163"/>
            <a:ext cx="7783550" cy="541973"/>
          </a:xfrm>
        </p:spPr>
        <p:txBody>
          <a:bodyPr vert="horz" wrap="square" lIns="91440" tIns="45720" rIns="91440" bIns="45720" anchor="t" anchorCtr="0">
            <a:normAutofit/>
          </a:bodyPr>
          <a:lstStyle>
            <a:lvl1pPr marL="0" marR="0" indent="0" algn="ctr" defTabSz="914400" rtl="0" eaLnBrk="1" fontAlgn="auto" latinLnBrk="0" hangingPunct="1">
              <a:lnSpc>
                <a:spcPct val="100000"/>
              </a:lnSpc>
              <a:spcBef>
                <a:spcPts val="0"/>
              </a:spcBef>
              <a:spcAft>
                <a:spcPts val="0"/>
              </a:spcAft>
              <a:buClrTx/>
              <a:buSzPts val="2000"/>
              <a:buFont typeface="Arial" panose="020B0604020202090204" pitchFamily="34" charset="0"/>
              <a:buNone/>
              <a:defRPr sz="2400" b="0" spc="200">
                <a:solidFill>
                  <a:schemeClr val="tx1">
                    <a:lumMod val="85000"/>
                    <a:lumOff val="15000"/>
                  </a:schemeClr>
                </a:solidFill>
                <a:latin typeface="Arial" panose="020B0604020202090204" pitchFamily="34" charset="0"/>
                <a:ea typeface="微软雅黑"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
        <p:nvSpPr>
          <p:cNvPr id="2" name="标题 1"/>
          <p:cNvSpPr>
            <a:spLocks noGrp="1"/>
          </p:cNvSpPr>
          <p:nvPr>
            <p:ph type="ctrTitle" idx="13" hasCustomPrompt="1"/>
            <p:custDataLst>
              <p:tags r:id="rId9"/>
            </p:custDataLst>
          </p:nvPr>
        </p:nvSpPr>
        <p:spPr>
          <a:xfrm>
            <a:off x="1940310" y="2507616"/>
            <a:ext cx="7783551" cy="1398905"/>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7200"/>
              <a:buNone/>
              <a:defRPr sz="7200" b="0" spc="700">
                <a:solidFill>
                  <a:schemeClr val="tx1">
                    <a:lumMod val="85000"/>
                    <a:lumOff val="15000"/>
                  </a:schemeClr>
                </a:solidFill>
                <a:latin typeface="Arial" panose="020B060402020209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6" name="图片 5"/>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90204" pitchFamily="34" charset="0"/>
                <a:ea typeface="微软雅黑" charset="-122"/>
              </a:defRPr>
            </a:lvl1pPr>
            <a:lvl2pPr>
              <a:defRPr>
                <a:solidFill>
                  <a:schemeClr val="tx1"/>
                </a:solidFill>
                <a:latin typeface="Arial" panose="020B0604020202090204" pitchFamily="34" charset="0"/>
                <a:ea typeface="微软雅黑" charset="-122"/>
              </a:defRPr>
            </a:lvl2pPr>
            <a:lvl3pPr>
              <a:defRPr>
                <a:solidFill>
                  <a:schemeClr val="tx1"/>
                </a:solidFill>
                <a:latin typeface="Arial" panose="020B0604020202090204" pitchFamily="34" charset="0"/>
                <a:ea typeface="微软雅黑" charset="-122"/>
              </a:defRPr>
            </a:lvl3pPr>
            <a:lvl4pPr>
              <a:defRPr>
                <a:solidFill>
                  <a:schemeClr val="tx1"/>
                </a:solidFill>
                <a:latin typeface="Arial" panose="020B0604020202090204" pitchFamily="34" charset="0"/>
                <a:ea typeface="微软雅黑" charset="-122"/>
              </a:defRPr>
            </a:lvl4pPr>
            <a:lvl5pPr>
              <a:defRPr>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cxnSp>
        <p:nvCxnSpPr>
          <p:cNvPr id="8" name="直接连接符 7"/>
          <p:cNvCxnSpPr/>
          <p:nvPr>
            <p:custDataLst>
              <p:tags r:id="rId8"/>
            </p:custDataLst>
          </p:nvPr>
        </p:nvCxnSpPr>
        <p:spPr>
          <a:xfrm>
            <a:off x="3355975" y="3596322"/>
            <a:ext cx="5480050" cy="0"/>
          </a:xfrm>
          <a:prstGeom prst="line">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idx="14" hasCustomPrompt="1"/>
            <p:custDataLst>
              <p:tags r:id="rId9"/>
            </p:custDataLst>
          </p:nvPr>
        </p:nvSpPr>
        <p:spPr>
          <a:xfrm>
            <a:off x="3413760" y="3638558"/>
            <a:ext cx="5365115" cy="522280"/>
          </a:xfrm>
        </p:spPr>
        <p:txBody>
          <a:bodyPr vert="horz" wrap="square" lIns="91440" tIns="45720" rIns="91440" bIns="45720" anchor="t" anchorCtr="0">
            <a:normAutofit/>
          </a:bodyPr>
          <a:lstStyle>
            <a:lvl1pPr marL="0" marR="0" indent="0" algn="ctr" rtl="0" eaLnBrk="1" fontAlgn="auto">
              <a:lnSpc>
                <a:spcPct val="100000"/>
              </a:lnSpc>
              <a:spcBef>
                <a:spcPts val="0"/>
              </a:spcBef>
              <a:spcAft>
                <a:spcPts val="0"/>
              </a:spcAft>
              <a:buClrTx/>
              <a:buSzPts val="2000"/>
              <a:buFont typeface="Arial" panose="020B0604020202090204" pitchFamily="34" charset="0"/>
              <a:buNone/>
              <a:defRPr sz="2000" b="0" spc="200">
                <a:solidFill>
                  <a:schemeClr val="tx1">
                    <a:lumMod val="85000"/>
                    <a:lumOff val="15000"/>
                  </a:schemeClr>
                </a:solidFill>
                <a:latin typeface="Arial" panose="020B0604020202090204" pitchFamily="34" charset="0"/>
                <a:ea typeface="微软雅黑"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90204" pitchFamily="34" charset="0"/>
              <a:buNone/>
            </a:pPr>
            <a:r>
              <a:rPr lang="zh-CN" altLang="en-US" dirty="0"/>
              <a:t>单击此处编辑文本</a:t>
            </a:r>
            <a:endParaRPr lang="zh-CN" altLang="en-US" dirty="0"/>
          </a:p>
        </p:txBody>
      </p:sp>
      <p:sp>
        <p:nvSpPr>
          <p:cNvPr id="2" name="标题 1"/>
          <p:cNvSpPr>
            <a:spLocks noGrp="1"/>
          </p:cNvSpPr>
          <p:nvPr>
            <p:ph type="title" idx="13" hasCustomPrompt="1"/>
            <p:custDataLst>
              <p:tags r:id="rId10"/>
            </p:custDataLst>
          </p:nvPr>
        </p:nvSpPr>
        <p:spPr>
          <a:xfrm>
            <a:off x="3413125" y="2062163"/>
            <a:ext cx="5365750" cy="1438269"/>
          </a:xfrm>
        </p:spPr>
        <p:txBody>
          <a:bodyPr vert="horz" wrap="square" lIns="91440" tIns="45720" rIns="91440" bIns="45720" anchor="b"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9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6" name="图片 5"/>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3"/>
            </p:custDataLst>
          </p:nvPr>
        </p:nvPicPr>
        <p:blipFill>
          <a:blip r:embed="rId4" r:link="rId5" cstate="email"/>
          <a:stretch>
            <a:fillRect/>
          </a:stretch>
        </p:blipFill>
        <p:spPr>
          <a:xfrm>
            <a:off x="0" y="0"/>
            <a:ext cx="720090" cy="687359"/>
          </a:xfrm>
          <a:prstGeom prst="rect">
            <a:avLst/>
          </a:prstGeom>
        </p:spPr>
      </p:pic>
      <p:pic>
        <p:nvPicPr>
          <p:cNvPr id="8" name="图片 7"/>
          <p:cNvPicPr/>
          <p:nvPr>
            <p:custDataLst>
              <p:tags r:id="rId6"/>
            </p:custDataLst>
          </p:nvPr>
        </p:nvPicPr>
        <p:blipFill>
          <a:blip r:embed="rId7" r:link="rId8"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90204" pitchFamily="34" charset="0"/>
                <a:ea typeface="微软雅黑"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p:custDataLst>
              <p:tags r:id="rId3"/>
            </p:custDataLst>
          </p:nvPr>
        </p:nvPicPr>
        <p:blipFill>
          <a:blip r:embed="rId4" r:link="rId5" cstate="email"/>
          <a:stretch>
            <a:fillRect/>
          </a:stretch>
        </p:blipFill>
        <p:spPr>
          <a:xfrm>
            <a:off x="11471910" y="0"/>
            <a:ext cx="720090" cy="68735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90204" pitchFamily="34" charset="0"/>
                <a:ea typeface="微软雅黑"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3"/>
            </p:custDataLst>
          </p:nvPr>
        </p:nvPicPr>
        <p:blipFill>
          <a:blip r:embed="rId4" r:link="rId5" cstate="email"/>
          <a:stretch>
            <a:fillRect/>
          </a:stretch>
        </p:blipFill>
        <p:spPr>
          <a:xfrm>
            <a:off x="0" y="0"/>
            <a:ext cx="720090" cy="687359"/>
          </a:xfrm>
          <a:prstGeom prst="rect">
            <a:avLst/>
          </a:prstGeom>
        </p:spPr>
      </p:pic>
      <p:pic>
        <p:nvPicPr>
          <p:cNvPr id="8" name="图片 7"/>
          <p:cNvPicPr/>
          <p:nvPr>
            <p:custDataLst>
              <p:tags r:id="rId6"/>
            </p:custDataLst>
          </p:nvPr>
        </p:nvPicPr>
        <p:blipFill>
          <a:blip r:embed="rId7" r:link="rId8" cstate="email"/>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90204" pitchFamily="34" charset="0"/>
                <a:ea typeface="微软雅黑"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3"/>
            </p:custDataLst>
          </p:nvPr>
        </p:nvPicPr>
        <p:blipFill>
          <a:blip r:embed="rId4" r:link="rId5" cstate="email"/>
          <a:stretch>
            <a:fillRect/>
          </a:stretch>
        </p:blipFill>
        <p:spPr>
          <a:xfrm>
            <a:off x="0" y="0"/>
            <a:ext cx="720090" cy="687359"/>
          </a:xfrm>
          <a:prstGeom prst="rect">
            <a:avLst/>
          </a:prstGeom>
        </p:spPr>
      </p:pic>
      <p:pic>
        <p:nvPicPr>
          <p:cNvPr id="8" name="图片 7"/>
          <p:cNvPicPr/>
          <p:nvPr>
            <p:custDataLst>
              <p:tags r:id="rId6"/>
            </p:custDataLst>
          </p:nvPr>
        </p:nvPicPr>
        <p:blipFill>
          <a:blip r:embed="rId7" r:link="rId8" cstate="email"/>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p:custDataLst>
              <p:tags r:id="rId3"/>
            </p:custDataLst>
          </p:nvPr>
        </p:nvPicPr>
        <p:blipFill>
          <a:blip r:embed="rId4" r:link="rId5" cstate="email"/>
          <a:stretch>
            <a:fillRect/>
          </a:stretch>
        </p:blipFill>
        <p:spPr>
          <a:xfrm>
            <a:off x="11471910" y="6170641"/>
            <a:ext cx="720090" cy="687359"/>
          </a:xfrm>
          <a:prstGeom prst="rect">
            <a:avLst/>
          </a:prstGeom>
        </p:spPr>
      </p:pic>
      <p:pic>
        <p:nvPicPr>
          <p:cNvPr id="10" name="图片 9"/>
          <p:cNvPicPr/>
          <p:nvPr>
            <p:custDataLst>
              <p:tags r:id="rId6"/>
            </p:custDataLst>
          </p:nvPr>
        </p:nvPicPr>
        <p:blipFill>
          <a:blip r:embed="rId7" r:link="rId8" cstate="email"/>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3"/>
            </p:custDataLst>
          </p:nvPr>
        </p:nvPicPr>
        <p:blipFill>
          <a:blip r:embed="rId4" r:link="rId5" cstate="email"/>
          <a:stretch>
            <a:fillRect/>
          </a:stretch>
        </p:blipFill>
        <p:spPr>
          <a:xfrm>
            <a:off x="10571797" y="5311443"/>
            <a:ext cx="1620202" cy="1546557"/>
          </a:xfrm>
          <a:prstGeom prst="rect">
            <a:avLst/>
          </a:prstGeom>
        </p:spPr>
      </p:pic>
      <p:pic>
        <p:nvPicPr>
          <p:cNvPr id="8" name="图片 7"/>
          <p:cNvPicPr/>
          <p:nvPr>
            <p:custDataLst>
              <p:tags r:id="rId6"/>
            </p:custDataLst>
          </p:nvPr>
        </p:nvPicPr>
        <p:blipFill>
          <a:blip r:embed="rId7" r:link="rId8" cstate="email"/>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90204" pitchFamily="34" charset="0"/>
                <a:ea typeface="微软雅黑"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7" name="图片 6"/>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3" r:link="rId4" cstate="email"/>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3212149" y="3410656"/>
            <a:ext cx="5767705" cy="985132"/>
          </a:xfrm>
        </p:spPr>
        <p:txBody>
          <a:bodyPr vert="horz" wrap="square" lIns="91440" tIns="45720" rIns="91440" bIns="45720" anchor="b" anchorCtr="0">
            <a:normAutofit/>
          </a:bodyPr>
          <a:lstStyle>
            <a:lvl1pPr marL="0" marR="0" indent="0" algn="ctr" defTabSz="914400" rtl="0" eaLnBrk="1" fontAlgn="auto" latinLnBrk="0" hangingPunct="1">
              <a:lnSpc>
                <a:spcPct val="100000"/>
              </a:lnSpc>
              <a:spcBef>
                <a:spcPct val="0"/>
              </a:spcBef>
              <a:spcAft>
                <a:spcPts val="0"/>
              </a:spcAft>
              <a:buClrTx/>
              <a:buSzPts val="4800"/>
              <a:buFont typeface="Arial" panose="020B0604020202090204" pitchFamily="34" charset="0"/>
              <a:buNone/>
              <a:defRPr sz="4800" b="0" spc="200">
                <a:solidFill>
                  <a:schemeClr val="tx1">
                    <a:lumMod val="85000"/>
                    <a:lumOff val="15000"/>
                  </a:schemeClr>
                </a:solidFill>
                <a:latin typeface="Arial" panose="020B060402020209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9"/>
            </p:custDataLst>
          </p:nvPr>
        </p:nvSpPr>
        <p:spPr>
          <a:xfrm>
            <a:off x="3212149" y="4449517"/>
            <a:ext cx="5767705" cy="575945"/>
          </a:xfrm>
        </p:spPr>
        <p:txBody>
          <a:bodyPr vert="horz" wrap="square" lIns="91440" tIns="45720" rIns="91440" bIns="45720" anchor="t" anchorCtr="0">
            <a:normAutofit/>
          </a:bodyPr>
          <a:lstStyle>
            <a:lvl1pPr marL="0" marR="0" indent="0" algn="ctr" defTabSz="914400" rtl="0" eaLnBrk="1" fontAlgn="auto" latinLnBrk="0" hangingPunct="1">
              <a:lnSpc>
                <a:spcPct val="100000"/>
              </a:lnSpc>
              <a:spcBef>
                <a:spcPts val="0"/>
              </a:spcBef>
              <a:spcAft>
                <a:spcPts val="0"/>
              </a:spcAft>
              <a:buClrTx/>
              <a:buSzPts val="1800"/>
              <a:buFont typeface="Arial" panose="020B0604020202090204" pitchFamily="34" charset="0"/>
              <a:buNone/>
              <a:defRPr sz="1800" b="0" spc="200">
                <a:solidFill>
                  <a:schemeClr val="tx1">
                    <a:lumMod val="85000"/>
                    <a:lumOff val="15000"/>
                  </a:schemeClr>
                </a:solidFill>
                <a:latin typeface="Arial" panose="020B0604020202090204" pitchFamily="34" charset="0"/>
                <a:ea typeface="微软雅黑"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8" name="图片 7"/>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90204" pitchFamily="34" charset="0"/>
                <a:ea typeface="微软雅黑" charset="-122"/>
              </a:defRPr>
            </a:lvl1pPr>
            <a:lvl2pPr eaLnBrk="1" fontAlgn="auto" latinLnBrk="0" hangingPunct="1">
              <a:defRPr sz="1600">
                <a:solidFill>
                  <a:schemeClr val="tx1"/>
                </a:solidFill>
                <a:latin typeface="Arial" panose="020B0604020202090204" pitchFamily="34" charset="0"/>
                <a:ea typeface="微软雅黑" charset="-122"/>
              </a:defRPr>
            </a:lvl2pPr>
            <a:lvl3pPr eaLnBrk="1" fontAlgn="auto" latinLnBrk="0" hangingPunct="1">
              <a:defRPr sz="1600">
                <a:solidFill>
                  <a:schemeClr val="tx1"/>
                </a:solidFill>
                <a:latin typeface="Arial" panose="020B0604020202090204" pitchFamily="34" charset="0"/>
                <a:ea typeface="微软雅黑" charset="-122"/>
              </a:defRPr>
            </a:lvl3pPr>
            <a:lvl4pPr eaLnBrk="1" fontAlgn="auto" latinLnBrk="0" hangingPunct="1">
              <a:defRPr sz="1600">
                <a:solidFill>
                  <a:schemeClr val="tx1"/>
                </a:solidFill>
                <a:latin typeface="Arial" panose="020B0604020202090204" pitchFamily="34" charset="0"/>
                <a:ea typeface="微软雅黑" charset="-122"/>
              </a:defRPr>
            </a:lvl4pPr>
            <a:lvl5pPr eaLnBrk="1" fontAlgn="auto" latinLnBrk="0" hangingPunct="1">
              <a:defRPr sz="1600">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10" name="图片 9"/>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90204" pitchFamily="34" charset="0"/>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solidFill>
                <a:uFillTx/>
                <a:latin typeface="Arial" panose="020B0604020202090204" pitchFamily="34" charset="0"/>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p:nvPr>
            <p:custDataLst>
              <p:tags r:id="rId2"/>
            </p:custDataLst>
          </p:nvPr>
        </p:nvPicPr>
        <p:blipFill>
          <a:blip r:embed="rId3" r:link="rId4" cstate="email"/>
          <a:stretch>
            <a:fillRect/>
          </a:stretch>
        </p:blipFill>
        <p:spPr>
          <a:xfrm>
            <a:off x="0" y="1397000"/>
            <a:ext cx="3612445" cy="4064000"/>
          </a:xfrm>
          <a:prstGeom prst="rect">
            <a:avLst/>
          </a:prstGeom>
        </p:spPr>
      </p:pic>
      <p:sp>
        <p:nvSpPr>
          <p:cNvPr id="2" name="标题 1"/>
          <p:cNvSpPr>
            <a:spLocks noGrp="1"/>
          </p:cNvSpPr>
          <p:nvPr>
            <p:ph type="title"/>
            <p:custDataLst>
              <p:tags r:id="rId5"/>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8" name="图片 7"/>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90204" pitchFamily="34" charset="0"/>
                <a:ea typeface="微软雅黑"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90204" pitchFamily="34" charset="0"/>
                <a:ea typeface="微软雅黑"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2"/>
            </p:custDataLst>
          </p:nvPr>
        </p:nvPicPr>
        <p:blipFill>
          <a:blip r:embed="rId3" r:link="rId4" cstate="email"/>
          <a:stretch>
            <a:fillRect/>
          </a:stretch>
        </p:blipFill>
        <p:spPr>
          <a:xfrm>
            <a:off x="0" y="0"/>
            <a:ext cx="720090" cy="687359"/>
          </a:xfrm>
          <a:prstGeom prst="rect">
            <a:avLst/>
          </a:prstGeom>
        </p:spPr>
      </p:pic>
      <p:pic>
        <p:nvPicPr>
          <p:cNvPr id="7" name="图片 6"/>
          <p:cNvPicPr/>
          <p:nvPr>
            <p:custDataLst>
              <p:tags r:id="rId5"/>
            </p:custDataLst>
          </p:nvPr>
        </p:nvPicPr>
        <p:blipFill>
          <a:blip r:embed="rId6" r:link="rId7" cstate="email"/>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90204" pitchFamily="34" charset="0"/>
                <a:ea typeface="微软雅黑" charset="-122"/>
              </a:defRPr>
            </a:lvl1pPr>
            <a:lvl2pPr indent="0" eaLnBrk="1" fontAlgn="auto" latinLnBrk="0" hangingPunct="1">
              <a:defRPr>
                <a:solidFill>
                  <a:schemeClr val="tx1"/>
                </a:solidFill>
                <a:latin typeface="Arial" panose="020B0604020202090204" pitchFamily="34" charset="0"/>
                <a:ea typeface="微软雅黑" charset="-122"/>
              </a:defRPr>
            </a:lvl2pPr>
            <a:lvl3pPr indent="0" eaLnBrk="1" fontAlgn="auto" latinLnBrk="0" hangingPunct="1">
              <a:defRPr>
                <a:solidFill>
                  <a:schemeClr val="tx1"/>
                </a:solidFill>
                <a:latin typeface="Arial" panose="020B0604020202090204" pitchFamily="34" charset="0"/>
                <a:ea typeface="微软雅黑" charset="-122"/>
              </a:defRPr>
            </a:lvl3pPr>
            <a:lvl4pPr indent="0" eaLnBrk="1" fontAlgn="auto" latinLnBrk="0" hangingPunct="1">
              <a:defRPr>
                <a:solidFill>
                  <a:schemeClr val="tx1"/>
                </a:solidFill>
                <a:latin typeface="Arial" panose="020B0604020202090204" pitchFamily="34" charset="0"/>
                <a:ea typeface="微软雅黑" charset="-122"/>
              </a:defRPr>
            </a:lvl4pPr>
            <a:lvl5pPr indent="0" eaLnBrk="1" fontAlgn="auto" latinLnBrk="0" hangingPunct="1">
              <a:defRPr>
                <a:solidFill>
                  <a:schemeClr val="tx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slideLayout" Target="../slideLayouts/slideLayout2.xml"/><Relationship Id="rId19" Type="http://schemas.openxmlformats.org/officeDocument/2006/relationships/tags" Target="../tags/tag13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90204" pitchFamily="34" charset="0"/>
                <a:ea typeface="微软雅黑"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90204" pitchFamily="34" charset="0"/>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Arial" panose="020B0604020202090204" pitchFamily="34" charset="0"/>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9.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7.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模糊测试</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idx="14"/>
          </p:nvPr>
        </p:nvSpPr>
        <p:spPr>
          <a:xfrm>
            <a:off x="3212149" y="2662626"/>
            <a:ext cx="5767705" cy="985132"/>
          </a:xfrm>
        </p:spPr>
        <p:txBody>
          <a:bodyPr>
            <a:normAutofit/>
          </a:bodyPr>
          <a:p>
            <a:r>
              <a:rPr lang="en-US" altLang="zh-CN"/>
              <a:t>AFL </a:t>
            </a:r>
            <a:r>
              <a:rPr lang="zh-CN" altLang="en-US"/>
              <a:t>使用方法</a:t>
            </a:r>
            <a:endParaRPr lang="zh-CN" altLang="en-US"/>
          </a:p>
        </p:txBody>
      </p:sp>
      <p:sp>
        <p:nvSpPr>
          <p:cNvPr id="5" name="副标题 4"/>
          <p:cNvSpPr>
            <a:spLocks noGrp="1"/>
          </p:cNvSpPr>
          <p:nvPr>
            <p:ph type="subTitle" idx="13"/>
          </p:nvPr>
        </p:nvSpPr>
        <p:spPr>
          <a:xfrm>
            <a:off x="3212149" y="3701487"/>
            <a:ext cx="5767705" cy="575945"/>
          </a:xfrm>
        </p:spPr>
        <p:txBody>
          <a:bodyPr/>
          <a:p>
            <a:r>
              <a:rPr lang="zh-CN" altLang="en-US"/>
              <a:t>举例 —— 堆溢出</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第一步：安装 AFL</a:t>
            </a:r>
            <a:endParaRPr lang="zh-CN" altLang="en-US"/>
          </a:p>
        </p:txBody>
      </p:sp>
      <p:pic>
        <p:nvPicPr>
          <p:cNvPr id="5" name="内容占位符 4"/>
          <p:cNvPicPr>
            <a:picLocks noChangeAspect="1"/>
          </p:cNvPicPr>
          <p:nvPr>
            <p:ph idx="1"/>
          </p:nvPr>
        </p:nvPicPr>
        <p:blipFill>
          <a:blip r:embed="rId1"/>
          <a:stretch>
            <a:fillRect/>
          </a:stretch>
        </p:blipFill>
        <p:spPr>
          <a:xfrm>
            <a:off x="669925" y="1025525"/>
            <a:ext cx="8506460" cy="3945890"/>
          </a:xfrm>
          <a:prstGeom prst="rect">
            <a:avLst/>
          </a:prstGeom>
        </p:spPr>
      </p:pic>
      <p:sp>
        <p:nvSpPr>
          <p:cNvPr id="6" name="文本框 5"/>
          <p:cNvSpPr txBox="1"/>
          <p:nvPr/>
        </p:nvSpPr>
        <p:spPr>
          <a:xfrm>
            <a:off x="669925" y="5490845"/>
            <a:ext cx="2540000" cy="829945"/>
          </a:xfrm>
          <a:prstGeom prst="rect">
            <a:avLst/>
          </a:prstGeom>
          <a:noFill/>
        </p:spPr>
        <p:txBody>
          <a:bodyPr wrap="square" rtlCol="0" anchor="t">
            <a:spAutoFit/>
          </a:bodyPr>
          <a:p>
            <a:r>
              <a:rPr lang="zh-CN" altLang="en-US" sz="2400"/>
              <a:t>make</a:t>
            </a:r>
            <a:endParaRPr lang="zh-CN" altLang="en-US" sz="2400"/>
          </a:p>
          <a:p>
            <a:r>
              <a:rPr lang="zh-CN" altLang="en-US" sz="2400"/>
              <a:t>sudo make install</a:t>
            </a:r>
            <a:endParaRPr lang="zh-CN" altLang="en-US" sz="24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第二步：插桩编译测试</a:t>
            </a:r>
            <a:endParaRPr lang="zh-CN" altLang="en-US"/>
          </a:p>
        </p:txBody>
      </p:sp>
      <p:sp>
        <p:nvSpPr>
          <p:cNvPr id="3" name="内容占位符 2"/>
          <p:cNvSpPr>
            <a:spLocks noGrp="1"/>
          </p:cNvSpPr>
          <p:nvPr>
            <p:ph idx="1"/>
          </p:nvPr>
        </p:nvSpPr>
        <p:spPr>
          <a:xfrm>
            <a:off x="669925" y="1797050"/>
            <a:ext cx="10852150" cy="3720465"/>
          </a:xfrm>
        </p:spPr>
        <p:txBody>
          <a:bodyPr/>
          <a:p>
            <a:pPr marL="0" indent="0">
              <a:buNone/>
            </a:pPr>
            <a:r>
              <a:rPr lang="zh-CN" altLang="en-US"/>
              <a:t>#include &lt;stdio.h&gt; </a:t>
            </a:r>
            <a:endParaRPr lang="zh-CN" altLang="en-US"/>
          </a:p>
          <a:p>
            <a:pPr marL="0" indent="0">
              <a:buNone/>
            </a:pPr>
            <a:r>
              <a:rPr lang="zh-CN" altLang="en-US"/>
              <a:t>int main(int argc, char *argv[])</a:t>
            </a:r>
            <a:endParaRPr lang="zh-CN" altLang="en-US"/>
          </a:p>
          <a:p>
            <a:pPr marL="0" indent="0">
              <a:buNone/>
            </a:pPr>
            <a:r>
              <a:rPr lang="zh-CN" altLang="en-US"/>
              <a:t>{</a:t>
            </a:r>
            <a:endParaRPr lang="zh-CN" altLang="en-US"/>
          </a:p>
          <a:p>
            <a:pPr marL="0" indent="0">
              <a:buNone/>
            </a:pPr>
            <a:r>
              <a:rPr lang="zh-CN" altLang="en-US"/>
              <a:t>    char buf[100]={0};</a:t>
            </a:r>
            <a:endParaRPr lang="zh-CN" altLang="en-US"/>
          </a:p>
          <a:p>
            <a:pPr marL="0" indent="0">
              <a:buNone/>
            </a:pPr>
            <a:r>
              <a:rPr lang="zh-CN" altLang="en-US"/>
              <a:t>    gets(buf);//存在栈溢出漏洞</a:t>
            </a:r>
            <a:endParaRPr lang="zh-CN" altLang="en-US"/>
          </a:p>
          <a:p>
            <a:pPr marL="0" indent="0">
              <a:buNone/>
            </a:pPr>
            <a:r>
              <a:rPr lang="zh-CN" altLang="en-US"/>
              <a:t>    printf(buf);//存在格式化字符串漏洞</a:t>
            </a:r>
            <a:endParaRPr lang="zh-CN" altLang="en-US"/>
          </a:p>
          <a:p>
            <a:pPr marL="0" indent="0">
              <a:buNone/>
            </a:pPr>
            <a:r>
              <a:rPr lang="zh-CN" altLang="en-US"/>
              <a:t>    return 0;</a:t>
            </a:r>
            <a:endParaRPr lang="zh-CN" altLang="en-US"/>
          </a:p>
          <a:p>
            <a:pPr marL="0" indent="0">
              <a:buNone/>
            </a:pPr>
            <a:r>
              <a:rPr lang="zh-CN" altLang="en-US"/>
              <a:t>}</a:t>
            </a:r>
            <a:endParaRPr lang="zh-CN" altLang="en-US"/>
          </a:p>
        </p:txBody>
      </p:sp>
      <p:sp>
        <p:nvSpPr>
          <p:cNvPr id="4" name="文本框 3"/>
          <p:cNvSpPr txBox="1"/>
          <p:nvPr/>
        </p:nvSpPr>
        <p:spPr>
          <a:xfrm>
            <a:off x="6660515" y="2628900"/>
            <a:ext cx="4557395" cy="460375"/>
          </a:xfrm>
          <a:prstGeom prst="rect">
            <a:avLst/>
          </a:prstGeom>
          <a:noFill/>
        </p:spPr>
        <p:txBody>
          <a:bodyPr wrap="square" rtlCol="0" anchor="t">
            <a:spAutoFit/>
          </a:bodyPr>
          <a:p>
            <a:r>
              <a:rPr lang="zh-CN" altLang="en-US" sz="2400" b="1">
                <a:latin typeface="Arial Bold" panose="020B0604020202090204" charset="0"/>
                <a:cs typeface="Arial Bold" panose="020B0604020202090204" charset="0"/>
              </a:rPr>
              <a:t> afl-gcc -g -o afl_test afl_test.c</a:t>
            </a:r>
            <a:endParaRPr lang="zh-CN" altLang="en-US" sz="2400" b="1">
              <a:latin typeface="Arial Bold" panose="020B0604020202090204" charset="0"/>
              <a:cs typeface="Arial Bold" panose="020B0604020202090204"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第二步：插桩编译测试</a:t>
            </a:r>
            <a:endParaRPr lang="zh-CN" altLang="en-US"/>
          </a:p>
        </p:txBody>
      </p:sp>
      <p:pic>
        <p:nvPicPr>
          <p:cNvPr id="4" name="内容占位符 3"/>
          <p:cNvPicPr>
            <a:picLocks noChangeAspect="1"/>
          </p:cNvPicPr>
          <p:nvPr>
            <p:ph idx="1"/>
          </p:nvPr>
        </p:nvPicPr>
        <p:blipFill>
          <a:blip r:embed="rId1"/>
          <a:stretch>
            <a:fillRect/>
          </a:stretch>
        </p:blipFill>
        <p:spPr>
          <a:xfrm>
            <a:off x="984885" y="2468880"/>
            <a:ext cx="6502400" cy="2476500"/>
          </a:xfrm>
          <a:prstGeom prst="rect">
            <a:avLst/>
          </a:prstGeom>
        </p:spPr>
      </p:pic>
      <p:sp>
        <p:nvSpPr>
          <p:cNvPr id="5" name="文本框 4"/>
          <p:cNvSpPr txBox="1"/>
          <p:nvPr/>
        </p:nvSpPr>
        <p:spPr>
          <a:xfrm>
            <a:off x="984885" y="1662430"/>
            <a:ext cx="4557395" cy="460375"/>
          </a:xfrm>
          <a:prstGeom prst="rect">
            <a:avLst/>
          </a:prstGeom>
          <a:noFill/>
        </p:spPr>
        <p:txBody>
          <a:bodyPr wrap="square" rtlCol="0" anchor="t">
            <a:spAutoFit/>
          </a:bodyPr>
          <a:p>
            <a:r>
              <a:rPr lang="en-US" altLang="zh-CN" sz="2400" b="1">
                <a:latin typeface="Arial Bold" panose="020B0604020202090204" charset="0"/>
                <a:cs typeface="Arial Bold" panose="020B0604020202090204" charset="0"/>
              </a:rPr>
              <a:t>mkdir fuzz_in fuzz_out</a:t>
            </a:r>
            <a:endParaRPr lang="en-US" altLang="zh-CN" sz="2400" b="1">
              <a:latin typeface="Arial Bold" panose="020B0604020202090204" charset="0"/>
              <a:cs typeface="Arial Bold" panose="020B0604020202090204" charset="0"/>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插桩</a:t>
            </a:r>
            <a:endParaRPr lang="zh-CN" altLang="en-US"/>
          </a:p>
        </p:txBody>
      </p:sp>
      <p:sp>
        <p:nvSpPr>
          <p:cNvPr id="3" name="内容占位符 2"/>
          <p:cNvSpPr>
            <a:spLocks noGrp="1"/>
          </p:cNvSpPr>
          <p:nvPr>
            <p:ph idx="1"/>
          </p:nvPr>
        </p:nvSpPr>
        <p:spPr>
          <a:xfrm>
            <a:off x="670560" y="1915795"/>
            <a:ext cx="10852150" cy="698500"/>
          </a:xfrm>
        </p:spPr>
        <p:txBody>
          <a:bodyPr/>
          <a:p>
            <a:pPr marL="0" indent="0">
              <a:lnSpc>
                <a:spcPct val="150000"/>
              </a:lnSpc>
              <a:buNone/>
            </a:pPr>
            <a:r>
              <a:rPr lang="zh-CN" altLang="en-US" sz="1800"/>
              <a:t>这里是插桩编译，之前以为会在之后fuzz的时候变，但是实际上不会变。</a:t>
            </a:r>
            <a:endParaRPr lang="zh-CN" altLang="en-US" sz="1800"/>
          </a:p>
        </p:txBody>
      </p:sp>
      <p:sp>
        <p:nvSpPr>
          <p:cNvPr id="4" name="文本框 3"/>
          <p:cNvSpPr txBox="1"/>
          <p:nvPr/>
        </p:nvSpPr>
        <p:spPr>
          <a:xfrm>
            <a:off x="669290" y="2614295"/>
            <a:ext cx="10853420" cy="1753235"/>
          </a:xfrm>
          <a:prstGeom prst="rect">
            <a:avLst/>
          </a:prstGeom>
          <a:noFill/>
        </p:spPr>
        <p:txBody>
          <a:bodyPr wrap="square" rtlCol="0" anchor="t">
            <a:spAutoFit/>
          </a:bodyPr>
          <a:p>
            <a:pPr>
              <a:lnSpc>
                <a:spcPct val="150000"/>
              </a:lnSpc>
            </a:pPr>
            <a:r>
              <a:rPr lang="zh-CN" altLang="en-US"/>
              <a:t>插桩是在保证被测程序原有逻辑完整性的基础上在程序中插入一些探针（又称为“探测仪”，本质上就是进行信息采集的代码段，可以是赋值语句或采集覆盖信息的函数调用），通过探针的执行并抛出程序运行的特征数据，通过对这些数据的分析，可以获得程序的控制流和数据流信息，进而得到逻辑覆盖等动态信息，从而实现测试目的的方法。</a:t>
            </a:r>
            <a:endParaRPr lang="zh-CN" altLang="en-US"/>
          </a:p>
        </p:txBody>
      </p:sp>
      <p:sp>
        <p:nvSpPr>
          <p:cNvPr id="5" name="内容占位符 2"/>
          <p:cNvSpPr>
            <a:spLocks noGrp="1"/>
          </p:cNvSpPr>
          <p:nvPr/>
        </p:nvSpPr>
        <p:spPr>
          <a:xfrm>
            <a:off x="670560" y="4598670"/>
            <a:ext cx="10852150" cy="698500"/>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800"/>
              <a:t>插桩分为有源码插桩、无源码插桩。</a:t>
            </a:r>
            <a:endParaRPr lang="zh-CN" altLang="en-US" sz="18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第三步：开始Fuzz</a:t>
            </a:r>
            <a:endParaRPr lang="zh-CN" altLang="en-US"/>
          </a:p>
        </p:txBody>
      </p:sp>
      <p:sp>
        <p:nvSpPr>
          <p:cNvPr id="3" name="内容占位符 2"/>
          <p:cNvSpPr>
            <a:spLocks noGrp="1"/>
          </p:cNvSpPr>
          <p:nvPr>
            <p:ph idx="1"/>
          </p:nvPr>
        </p:nvSpPr>
        <p:spPr/>
        <p:txBody>
          <a:bodyPr/>
          <a:p>
            <a:pPr marL="0" indent="0">
              <a:buNone/>
            </a:pPr>
            <a:r>
              <a:rPr lang="zh-CN" altLang="en-US"/>
              <a:t>输入指令：afl-fuzz -i fuzz_in -o fuzz_out ./afl_test 开始fuzz</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1238250" y="1614170"/>
            <a:ext cx="9715500" cy="362902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 解决方案</a:t>
            </a:r>
            <a:endParaRPr lang="zh-CN" altLang="en-US"/>
          </a:p>
        </p:txBody>
      </p:sp>
      <p:sp>
        <p:nvSpPr>
          <p:cNvPr id="3" name="内容占位符 2"/>
          <p:cNvSpPr>
            <a:spLocks noGrp="1"/>
          </p:cNvSpPr>
          <p:nvPr>
            <p:ph idx="1"/>
          </p:nvPr>
        </p:nvSpPr>
        <p:spPr/>
        <p:txBody>
          <a:bodyPr/>
          <a:p>
            <a:pPr marL="0" indent="0">
              <a:buNone/>
            </a:pPr>
            <a:endParaRPr lang="zh-CN" altLang="en-US"/>
          </a:p>
          <a:p>
            <a:pPr marL="0" indent="0">
              <a:buNone/>
            </a:pPr>
            <a:r>
              <a:rPr lang="zh-CN" altLang="en-US"/>
              <a:t>1.查看报错，发现有个问题，需要 core_pattern</a:t>
            </a:r>
            <a:endParaRPr lang="zh-CN" altLang="en-US"/>
          </a:p>
          <a:p>
            <a:pPr marL="0" indent="0">
              <a:buNone/>
            </a:pPr>
            <a:r>
              <a:rPr lang="zh-CN" altLang="en-US"/>
              <a:t>2.切换root</a:t>
            </a:r>
            <a:endParaRPr lang="zh-CN" altLang="en-US"/>
          </a:p>
          <a:p>
            <a:pPr marL="0" indent="0">
              <a:buNone/>
            </a:pPr>
            <a:r>
              <a:rPr lang="zh-CN" altLang="en-US"/>
              <a:t>3.按提示输入指令切换 echo core &gt;/proc/sys/kernel/core_pattern</a:t>
            </a:r>
            <a:endParaRPr lang="zh-CN" altLang="en-US"/>
          </a:p>
          <a:p>
            <a:pPr marL="0" indent="0">
              <a:buNone/>
            </a:pPr>
            <a:r>
              <a:rPr lang="zh-CN" altLang="en-US"/>
              <a:t>4.重新输入指令 afl-fuzz -i fuzz_in -o fuzz_out ./afl_test</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553210" y="952500"/>
            <a:ext cx="9084945" cy="538861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第四步：分析crash</a:t>
            </a:r>
            <a:endParaRPr lang="zh-CN" altLang="en-US"/>
          </a:p>
        </p:txBody>
      </p:sp>
      <p:pic>
        <p:nvPicPr>
          <p:cNvPr id="4" name="内容占位符 3"/>
          <p:cNvPicPr>
            <a:picLocks noChangeAspect="1"/>
          </p:cNvPicPr>
          <p:nvPr>
            <p:ph idx="1"/>
          </p:nvPr>
        </p:nvPicPr>
        <p:blipFill>
          <a:blip r:embed="rId1"/>
          <a:stretch>
            <a:fillRect/>
          </a:stretch>
        </p:blipFill>
        <p:spPr>
          <a:xfrm>
            <a:off x="1409065" y="2001520"/>
            <a:ext cx="9372600" cy="3289300"/>
          </a:xfrm>
          <a:prstGeom prst="rect">
            <a:avLst/>
          </a:prstGeom>
        </p:spPr>
      </p:pic>
      <p:sp>
        <p:nvSpPr>
          <p:cNvPr id="5" name="文本框 4"/>
          <p:cNvSpPr txBox="1"/>
          <p:nvPr/>
        </p:nvSpPr>
        <p:spPr>
          <a:xfrm>
            <a:off x="1409065" y="1212850"/>
            <a:ext cx="5279390" cy="460375"/>
          </a:xfrm>
          <a:prstGeom prst="rect">
            <a:avLst/>
          </a:prstGeom>
          <a:noFill/>
        </p:spPr>
        <p:txBody>
          <a:bodyPr wrap="square" rtlCol="0" anchor="t">
            <a:spAutoFit/>
          </a:bodyPr>
          <a:p>
            <a:r>
              <a:rPr lang="zh-CN" altLang="en-US" sz="2400"/>
              <a:t> 使用xxd命令查看crash内容。</a:t>
            </a:r>
            <a:endParaRPr lang="zh-CN" altLang="en-US" sz="24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提示：可能遇到的问题（一）</a:t>
            </a:r>
            <a:endParaRPr lang="zh-CN" altLang="en-US"/>
          </a:p>
        </p:txBody>
      </p:sp>
      <p:sp>
        <p:nvSpPr>
          <p:cNvPr id="5" name="文本框 4"/>
          <p:cNvSpPr txBox="1"/>
          <p:nvPr/>
        </p:nvSpPr>
        <p:spPr>
          <a:xfrm>
            <a:off x="669290" y="1212850"/>
            <a:ext cx="10852150" cy="829945"/>
          </a:xfrm>
          <a:prstGeom prst="rect">
            <a:avLst/>
          </a:prstGeom>
          <a:noFill/>
        </p:spPr>
        <p:txBody>
          <a:bodyPr wrap="square" rtlCol="0" anchor="t">
            <a:spAutoFit/>
          </a:bodyPr>
          <a:p>
            <a:r>
              <a:rPr lang="zh-CN" altLang="en-US" sz="2400"/>
              <a:t>. [-] PROGRAM ABORT : Program 'example' not found or not executable</a:t>
            </a:r>
            <a:endParaRPr lang="zh-CN" altLang="en-US" sz="2400"/>
          </a:p>
          <a:p>
            <a:r>
              <a:rPr lang="zh-CN" altLang="en-US" sz="2400"/>
              <a:t>         Location : check_binary(), </a:t>
            </a:r>
            <a:r>
              <a:rPr lang="zh-CN" altLang="en-US" sz="2400" b="1">
                <a:solidFill>
                  <a:srgbClr val="FF0000"/>
                </a:solidFill>
                <a:latin typeface="Arial Bold" panose="020B0604020202090204" charset="0"/>
                <a:cs typeface="Arial Bold" panose="020B0604020202090204" charset="0"/>
              </a:rPr>
              <a:t>afl-fuzz.c:6894</a:t>
            </a:r>
            <a:endParaRPr lang="zh-CN" altLang="en-US" sz="2400" b="1">
              <a:solidFill>
                <a:srgbClr val="FF0000"/>
              </a:solidFill>
              <a:latin typeface="Arial Bold" panose="020B0604020202090204" charset="0"/>
              <a:cs typeface="Arial Bold" panose="020B0604020202090204" charset="0"/>
            </a:endParaRPr>
          </a:p>
        </p:txBody>
      </p:sp>
      <p:pic>
        <p:nvPicPr>
          <p:cNvPr id="6" name="图片 5"/>
          <p:cNvPicPr>
            <a:picLocks noChangeAspect="1"/>
          </p:cNvPicPr>
          <p:nvPr/>
        </p:nvPicPr>
        <p:blipFill>
          <a:blip r:embed="rId1"/>
          <a:stretch>
            <a:fillRect/>
          </a:stretch>
        </p:blipFill>
        <p:spPr>
          <a:xfrm>
            <a:off x="669925" y="2174240"/>
            <a:ext cx="7534275" cy="723900"/>
          </a:xfrm>
          <a:prstGeom prst="rect">
            <a:avLst/>
          </a:prstGeom>
        </p:spPr>
      </p:pic>
      <p:pic>
        <p:nvPicPr>
          <p:cNvPr id="7" name="图片 6"/>
          <p:cNvPicPr>
            <a:picLocks noChangeAspect="1"/>
          </p:cNvPicPr>
          <p:nvPr/>
        </p:nvPicPr>
        <p:blipFill>
          <a:blip r:embed="rId2"/>
          <a:stretch>
            <a:fillRect/>
          </a:stretch>
        </p:blipFill>
        <p:spPr>
          <a:xfrm>
            <a:off x="669290" y="3112770"/>
            <a:ext cx="7943850" cy="2295525"/>
          </a:xfrm>
          <a:prstGeom prst="rect">
            <a:avLst/>
          </a:prstGeom>
        </p:spPr>
      </p:pic>
      <p:sp>
        <p:nvSpPr>
          <p:cNvPr id="10" name="文本框 9"/>
          <p:cNvSpPr txBox="1"/>
          <p:nvPr/>
        </p:nvSpPr>
        <p:spPr>
          <a:xfrm>
            <a:off x="669290" y="5632450"/>
            <a:ext cx="10852150" cy="460375"/>
          </a:xfrm>
          <a:prstGeom prst="rect">
            <a:avLst/>
          </a:prstGeom>
          <a:noFill/>
        </p:spPr>
        <p:txBody>
          <a:bodyPr wrap="square" rtlCol="0" anchor="t">
            <a:spAutoFit/>
          </a:bodyPr>
          <a:p>
            <a:r>
              <a:rPr lang="zh-CN" altLang="en-US" sz="2400">
                <a:sym typeface="+mn-ea"/>
              </a:rPr>
              <a:t>没有添加 ./ ，因为是要可执行文件，所以必须加 ./ ，否则会认为路径有问题。</a:t>
            </a:r>
            <a:endParaRPr lang="zh-CN" altLang="en-US" sz="2400" b="1">
              <a:solidFill>
                <a:srgbClr val="FF0000"/>
              </a:solidFill>
              <a:latin typeface="Arial Bold" panose="020B0604020202090204" charset="0"/>
              <a:cs typeface="Arial Bold" panose="020B0604020202090204" charset="0"/>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3600"/>
              <a:t>目录</a:t>
            </a:r>
            <a:endParaRPr lang="zh-CN" altLang="en-US" sz="3600"/>
          </a:p>
        </p:txBody>
      </p:sp>
      <p:sp>
        <p:nvSpPr>
          <p:cNvPr id="3" name="内容占位符 2"/>
          <p:cNvSpPr>
            <a:spLocks noGrp="1"/>
          </p:cNvSpPr>
          <p:nvPr>
            <p:ph idx="1"/>
          </p:nvPr>
        </p:nvSpPr>
        <p:spPr>
          <a:xfrm>
            <a:off x="669925" y="1661160"/>
            <a:ext cx="10852150" cy="4215130"/>
          </a:xfrm>
        </p:spPr>
        <p:txBody>
          <a:bodyPr/>
          <a:p>
            <a:r>
              <a:rPr lang="en-US" altLang="zh-CN" sz="2800"/>
              <a:t>1. </a:t>
            </a:r>
            <a:r>
              <a:rPr sz="2800"/>
              <a:t>什么是模糊测试</a:t>
            </a:r>
            <a:endParaRPr sz="2800"/>
          </a:p>
          <a:p>
            <a:r>
              <a:rPr lang="en-US" altLang="zh-CN" sz="2800"/>
              <a:t>2. </a:t>
            </a:r>
            <a:r>
              <a:rPr sz="2800"/>
              <a:t>典型的模糊测试工具 —— </a:t>
            </a:r>
            <a:r>
              <a:rPr lang="en-US" altLang="zh-CN" sz="2800"/>
              <a:t>AFL</a:t>
            </a:r>
            <a:endParaRPr sz="2800"/>
          </a:p>
          <a:p>
            <a:r>
              <a:rPr lang="en-US" altLang="zh-CN" sz="2800"/>
              <a:t>3. AFL</a:t>
            </a:r>
            <a:r>
              <a:rPr sz="2800"/>
              <a:t>使用方法 —— 举例</a:t>
            </a:r>
            <a:endParaRPr sz="2800"/>
          </a:p>
        </p:txBody>
      </p:sp>
      <p:sp>
        <p:nvSpPr>
          <p:cNvPr id="4" name="文本框 3"/>
          <p:cNvSpPr txBox="1"/>
          <p:nvPr/>
        </p:nvSpPr>
        <p:spPr>
          <a:xfrm>
            <a:off x="1470660" y="4846320"/>
            <a:ext cx="9250680" cy="368300"/>
          </a:xfrm>
          <a:prstGeom prst="rect">
            <a:avLst/>
          </a:prstGeom>
          <a:noFill/>
        </p:spPr>
        <p:txBody>
          <a:bodyPr wrap="none" rtlCol="0">
            <a:spAutoFit/>
          </a:bodyPr>
          <a:p>
            <a:pPr algn="ctr"/>
            <a:r>
              <a:rPr lang="zh-CN" altLang="en-US"/>
              <a:t>本节课目标：插桩编译一个有问题的可执行文件，并用模糊测试工具</a:t>
            </a:r>
            <a:r>
              <a:rPr lang="en-US" altLang="zh-CN"/>
              <a:t>afl</a:t>
            </a:r>
            <a:r>
              <a:rPr lang="zh-CN" altLang="en-US"/>
              <a:t>进行测试，得到</a:t>
            </a:r>
            <a:r>
              <a:rPr lang="en-US" altLang="zh-CN"/>
              <a:t>poc</a:t>
            </a:r>
            <a:endParaRPr lang="en-US" altLang="zh-CN"/>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提示：可能遇到的问题（二）</a:t>
            </a:r>
            <a:endParaRPr lang="zh-CN" altLang="en-US"/>
          </a:p>
        </p:txBody>
      </p:sp>
      <p:sp>
        <p:nvSpPr>
          <p:cNvPr id="5" name="文本框 4"/>
          <p:cNvSpPr txBox="1"/>
          <p:nvPr/>
        </p:nvSpPr>
        <p:spPr>
          <a:xfrm>
            <a:off x="669925" y="1049020"/>
            <a:ext cx="10852150" cy="1568450"/>
          </a:xfrm>
          <a:prstGeom prst="rect">
            <a:avLst/>
          </a:prstGeom>
          <a:noFill/>
        </p:spPr>
        <p:txBody>
          <a:bodyPr wrap="square" rtlCol="0" anchor="t">
            <a:spAutoFit/>
          </a:bodyPr>
          <a:p>
            <a:r>
              <a:rPr lang="zh-CN" altLang="en-US" sz="2400"/>
              <a:t>The current memory limit (50.0 MB) is too restrictive, causing an OOM fault in the dynamic linker. This can be fixed with the -m option. A simple way to onfirm the diagnosis may be:</a:t>
            </a:r>
            <a:endParaRPr lang="zh-CN" altLang="en-US" sz="2400"/>
          </a:p>
          <a:p>
            <a:r>
              <a:rPr lang="zh-CN" altLang="en-US" sz="2400"/>
              <a:t>      ( ulimit -Sv $[49 &lt;&lt; 10]; /path/to/fuzzed_app )</a:t>
            </a:r>
            <a:endParaRPr lang="zh-CN" altLang="en-US" sz="2400"/>
          </a:p>
        </p:txBody>
      </p:sp>
      <p:sp>
        <p:nvSpPr>
          <p:cNvPr id="10" name="文本框 9"/>
          <p:cNvSpPr txBox="1"/>
          <p:nvPr/>
        </p:nvSpPr>
        <p:spPr>
          <a:xfrm>
            <a:off x="669925" y="6077585"/>
            <a:ext cx="10852150" cy="460375"/>
          </a:xfrm>
          <a:prstGeom prst="rect">
            <a:avLst/>
          </a:prstGeom>
          <a:noFill/>
        </p:spPr>
        <p:txBody>
          <a:bodyPr wrap="square" rtlCol="0" anchor="t">
            <a:spAutoFit/>
          </a:bodyPr>
          <a:p>
            <a:r>
              <a:rPr lang="zh-CN" altLang="en-US" sz="2400">
                <a:sym typeface="+mn-ea"/>
              </a:rPr>
              <a:t>程序所需要的内存太大了，一般情况下加上 “-m none” 就好了</a:t>
            </a:r>
            <a:endParaRPr lang="zh-CN" altLang="en-US" sz="2400">
              <a:sym typeface="+mn-ea"/>
            </a:endParaRPr>
          </a:p>
        </p:txBody>
      </p:sp>
      <p:pic>
        <p:nvPicPr>
          <p:cNvPr id="3" name="图片 2"/>
          <p:cNvPicPr>
            <a:picLocks noChangeAspect="1"/>
          </p:cNvPicPr>
          <p:nvPr/>
        </p:nvPicPr>
        <p:blipFill>
          <a:blip r:embed="rId1"/>
          <a:stretch>
            <a:fillRect/>
          </a:stretch>
        </p:blipFill>
        <p:spPr>
          <a:xfrm>
            <a:off x="1208405" y="2781300"/>
            <a:ext cx="6423660" cy="311277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2221869"/>
            <a:ext cx="10852237" cy="441964"/>
          </a:xfrm>
        </p:spPr>
        <p:txBody>
          <a:bodyPr>
            <a:noAutofit/>
          </a:bodyPr>
          <a:p>
            <a:pPr algn="ctr"/>
            <a:r>
              <a:rPr sz="3600"/>
              <a:t>实 际 操 作</a:t>
            </a:r>
            <a:endParaRPr sz="3600"/>
          </a:p>
        </p:txBody>
      </p:sp>
      <p:sp>
        <p:nvSpPr>
          <p:cNvPr id="3" name="文本框 2"/>
          <p:cNvSpPr txBox="1"/>
          <p:nvPr/>
        </p:nvSpPr>
        <p:spPr>
          <a:xfrm>
            <a:off x="3413760" y="2872105"/>
            <a:ext cx="5364480" cy="1198880"/>
          </a:xfrm>
          <a:prstGeom prst="rect">
            <a:avLst/>
          </a:prstGeom>
          <a:noFill/>
        </p:spPr>
        <p:txBody>
          <a:bodyPr wrap="square" rtlCol="0" anchor="t">
            <a:spAutoFit/>
          </a:bodyPr>
          <a:p>
            <a:r>
              <a:rPr lang="zh-CN" altLang="en-US"/>
              <a:t>Linux环境下操作，最好是Ubuntu（版本无所谓）；</a:t>
            </a:r>
            <a:endParaRPr lang="zh-CN" altLang="en-US"/>
          </a:p>
          <a:p>
            <a:endParaRPr lang="zh-CN" altLang="en-US"/>
          </a:p>
          <a:p>
            <a:r>
              <a:rPr lang="en-US" altLang="zh-CN"/>
              <a:t>afl</a:t>
            </a:r>
            <a:r>
              <a:rPr lang="zh-CN" altLang="en-US"/>
              <a:t>版本，可以是官网版本，也可以是</a:t>
            </a:r>
            <a:r>
              <a:rPr lang="en-US" altLang="zh-CN"/>
              <a:t>GitHub</a:t>
            </a:r>
            <a:r>
              <a:rPr lang="zh-CN" altLang="en-US"/>
              <a:t>上的最新</a:t>
            </a:r>
            <a:r>
              <a:rPr lang="en-US" altLang="zh-CN"/>
              <a:t>debug</a:t>
            </a:r>
            <a:r>
              <a:rPr lang="zh-CN" altLang="en-US"/>
              <a:t>版本或</a:t>
            </a:r>
            <a:r>
              <a:rPr lang="en-US" altLang="zh-CN"/>
              <a:t>release</a:t>
            </a:r>
            <a:r>
              <a:rPr lang="zh-CN" altLang="en-US"/>
              <a:t>版本；</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idx="14"/>
          </p:nvPr>
        </p:nvSpPr>
        <p:spPr>
          <a:xfrm>
            <a:off x="3212149" y="2662626"/>
            <a:ext cx="5767705" cy="985132"/>
          </a:xfrm>
        </p:spPr>
        <p:txBody>
          <a:bodyPr/>
          <a:p>
            <a:r>
              <a:rPr lang="zh-CN" altLang="en-US"/>
              <a:t>什么是模糊测试</a:t>
            </a:r>
            <a:endParaRPr lang="zh-CN" altLang="en-US"/>
          </a:p>
        </p:txBody>
      </p:sp>
      <p:sp>
        <p:nvSpPr>
          <p:cNvPr id="5" name="副标题 4"/>
          <p:cNvSpPr>
            <a:spLocks noGrp="1"/>
          </p:cNvSpPr>
          <p:nvPr>
            <p:ph type="subTitle" idx="13"/>
          </p:nvPr>
        </p:nvSpPr>
        <p:spPr>
          <a:xfrm>
            <a:off x="3212149" y="3701487"/>
            <a:ext cx="5767705" cy="575945"/>
          </a:xfrm>
        </p:spPr>
        <p:txBody>
          <a:bodyPr/>
          <a:p>
            <a:r>
              <a:rPr lang="en-US" altLang="zh-CN"/>
              <a:t>Fuzzing</a:t>
            </a: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1650365"/>
            <a:ext cx="10852150" cy="930275"/>
          </a:xfrm>
        </p:spPr>
        <p:txBody>
          <a:bodyPr>
            <a:normAutofit/>
          </a:bodyPr>
          <a:p>
            <a:r>
              <a:rPr lang="zh-CN" altLang="en-US" b="0"/>
              <a:t>模糊测试（Fuzzing），是一种通过向</a:t>
            </a:r>
            <a:r>
              <a:rPr lang="zh-CN" altLang="en-US"/>
              <a:t>目标系统</a:t>
            </a:r>
            <a:r>
              <a:rPr lang="zh-CN" altLang="en-US" b="0"/>
              <a:t>提供</a:t>
            </a:r>
            <a:r>
              <a:rPr lang="zh-CN" altLang="en-US"/>
              <a:t>非预期的输入</a:t>
            </a:r>
            <a:r>
              <a:rPr lang="zh-CN" altLang="en-US" b="0"/>
              <a:t>并</a:t>
            </a:r>
            <a:r>
              <a:rPr lang="zh-CN" altLang="en-US"/>
              <a:t>监视异常结果</a:t>
            </a:r>
            <a:r>
              <a:rPr lang="zh-CN" altLang="en-US" b="0"/>
              <a:t>来发现软件漏洞的方法。</a:t>
            </a:r>
            <a:endParaRPr lang="zh-CN" altLang="en-US" b="0"/>
          </a:p>
        </p:txBody>
      </p:sp>
      <p:sp>
        <p:nvSpPr>
          <p:cNvPr id="5" name="标题 1"/>
          <p:cNvSpPr>
            <a:spLocks noGrp="1"/>
          </p:cNvSpPr>
          <p:nvPr/>
        </p:nvSpPr>
        <p:spPr>
          <a:xfrm>
            <a:off x="669925" y="2963545"/>
            <a:ext cx="10852150" cy="930275"/>
          </a:xfrm>
          <a:prstGeom prst="rect">
            <a:avLst/>
          </a:prstGeom>
        </p:spPr>
        <p:txBody>
          <a:bodyPr vert="horz" wrap="square" lIns="90170" tIns="46990" rIns="90170" bIns="4699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r>
              <a:rPr b="0">
                <a:solidFill>
                  <a:srgbClr val="FF0000"/>
                </a:solidFill>
                <a:sym typeface="+mn-ea"/>
              </a:rPr>
              <a:t>通俗来说，什么是模糊测试技术？就是用大量的随机输入去测试软件的健壮性等，通过反馈信息确定软件是否有漏洞。</a:t>
            </a:r>
            <a:endParaRPr lang="zh-CN" altLang="en-US" b="0">
              <a:solidFill>
                <a:srgbClr val="FF0000"/>
              </a:solidFill>
              <a:sym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非预期输入 </a:t>
            </a:r>
            <a:r>
              <a:rPr lang="en-US" altLang="zh-CN"/>
              <a:t>&amp; </a:t>
            </a:r>
            <a:r>
              <a:t>异常情况</a:t>
            </a:r>
          </a:p>
        </p:txBody>
      </p:sp>
      <p:pic>
        <p:nvPicPr>
          <p:cNvPr id="4" name="图片 3"/>
          <p:cNvPicPr>
            <a:picLocks noChangeAspect="1"/>
          </p:cNvPicPr>
          <p:nvPr/>
        </p:nvPicPr>
        <p:blipFill>
          <a:blip r:embed="rId1"/>
          <a:stretch>
            <a:fillRect/>
          </a:stretch>
        </p:blipFill>
        <p:spPr>
          <a:xfrm>
            <a:off x="6193790" y="1184910"/>
            <a:ext cx="4992370" cy="5263515"/>
          </a:xfrm>
          <a:prstGeom prst="rect">
            <a:avLst/>
          </a:prstGeom>
        </p:spPr>
      </p:pic>
      <p:pic>
        <p:nvPicPr>
          <p:cNvPr id="5" name="图片 4"/>
          <p:cNvPicPr>
            <a:picLocks noChangeAspect="1"/>
          </p:cNvPicPr>
          <p:nvPr/>
        </p:nvPicPr>
        <p:blipFill>
          <a:blip r:embed="rId2"/>
          <a:stretch>
            <a:fillRect/>
          </a:stretch>
        </p:blipFill>
        <p:spPr>
          <a:xfrm>
            <a:off x="3686810" y="3093085"/>
            <a:ext cx="1514475" cy="1447800"/>
          </a:xfrm>
          <a:prstGeom prst="rect">
            <a:avLst/>
          </a:prstGeom>
        </p:spPr>
      </p:pic>
      <p:pic>
        <p:nvPicPr>
          <p:cNvPr id="6" name="图片 5"/>
          <p:cNvPicPr>
            <a:picLocks noChangeAspect="1"/>
          </p:cNvPicPr>
          <p:nvPr/>
        </p:nvPicPr>
        <p:blipFill>
          <a:blip r:embed="rId3"/>
          <a:stretch>
            <a:fillRect/>
          </a:stretch>
        </p:blipFill>
        <p:spPr>
          <a:xfrm>
            <a:off x="1086485" y="2906395"/>
            <a:ext cx="1790700" cy="1819275"/>
          </a:xfrm>
          <a:prstGeom prst="rect">
            <a:avLst/>
          </a:prstGeom>
        </p:spPr>
      </p:pic>
      <p:sp>
        <p:nvSpPr>
          <p:cNvPr id="7" name="右箭头 6"/>
          <p:cNvSpPr/>
          <p:nvPr/>
        </p:nvSpPr>
        <p:spPr>
          <a:xfrm>
            <a:off x="2746375" y="3697605"/>
            <a:ext cx="88011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右箭头 7"/>
          <p:cNvSpPr/>
          <p:nvPr/>
        </p:nvSpPr>
        <p:spPr>
          <a:xfrm>
            <a:off x="5253355" y="3697605"/>
            <a:ext cx="88011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idx="14"/>
          </p:nvPr>
        </p:nvSpPr>
        <p:spPr>
          <a:xfrm>
            <a:off x="3212149" y="2662626"/>
            <a:ext cx="5767705" cy="985132"/>
          </a:xfrm>
        </p:spPr>
        <p:txBody>
          <a:bodyPr>
            <a:normAutofit fontScale="90000"/>
          </a:bodyPr>
          <a:p>
            <a:r>
              <a:rPr lang="zh-CN" altLang="en-US"/>
              <a:t>典型的模糊测试工具</a:t>
            </a:r>
            <a:endParaRPr lang="zh-CN" altLang="en-US"/>
          </a:p>
        </p:txBody>
      </p:sp>
      <p:sp>
        <p:nvSpPr>
          <p:cNvPr id="5" name="副标题 4"/>
          <p:cNvSpPr>
            <a:spLocks noGrp="1"/>
          </p:cNvSpPr>
          <p:nvPr>
            <p:ph type="subTitle" idx="13"/>
          </p:nvPr>
        </p:nvSpPr>
        <p:spPr>
          <a:xfrm>
            <a:off x="3212149" y="3701487"/>
            <a:ext cx="5767705" cy="575945"/>
          </a:xfrm>
        </p:spPr>
        <p:txBody>
          <a:bodyPr/>
          <a:p>
            <a:r>
              <a:rPr lang="en-US" altLang="zh-CN"/>
              <a:t>AFL</a:t>
            </a:r>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AFL</a:t>
            </a:r>
            <a:endParaRPr lang="en-US" altLang="zh-CN"/>
          </a:p>
        </p:txBody>
      </p:sp>
      <p:sp>
        <p:nvSpPr>
          <p:cNvPr id="3" name="内容占位符 2"/>
          <p:cNvSpPr>
            <a:spLocks noGrp="1"/>
          </p:cNvSpPr>
          <p:nvPr>
            <p:ph idx="1"/>
          </p:nvPr>
        </p:nvSpPr>
        <p:spPr>
          <a:xfrm>
            <a:off x="669925" y="952500"/>
            <a:ext cx="10852150" cy="1543050"/>
          </a:xfrm>
        </p:spPr>
        <p:txBody>
          <a:bodyPr/>
          <a:p>
            <a:pPr marL="0" indent="0">
              <a:buNone/>
            </a:pPr>
            <a:r>
              <a:rPr lang="zh-CN" altLang="en-US"/>
              <a:t>AFL（American Fuzzy Lop）是由安全研究员Michał Zalewski（@lcamtuf）开发的一款基于覆盖引导（Coverage-guided）的模糊测试工具，它通过记录输入样本的代码覆盖率，从而调整输入样本以提高覆盖率，增加发现漏洞的概率。</a:t>
            </a:r>
            <a:endParaRPr lang="zh-CN" altLang="en-US"/>
          </a:p>
        </p:txBody>
      </p:sp>
      <p:sp>
        <p:nvSpPr>
          <p:cNvPr id="4" name="文本框 3"/>
          <p:cNvSpPr txBox="1"/>
          <p:nvPr/>
        </p:nvSpPr>
        <p:spPr>
          <a:xfrm>
            <a:off x="5986780" y="6001385"/>
            <a:ext cx="5535295" cy="521970"/>
          </a:xfrm>
          <a:prstGeom prst="rect">
            <a:avLst/>
          </a:prstGeom>
          <a:noFill/>
        </p:spPr>
        <p:txBody>
          <a:bodyPr wrap="square" rtlCol="0" anchor="t">
            <a:spAutoFit/>
          </a:bodyPr>
          <a:p>
            <a:pPr algn="ctr"/>
            <a:r>
              <a:rPr lang="zh-CN" altLang="en-US" sz="2800"/>
              <a:t>https://github.com/google/AFL</a:t>
            </a:r>
            <a:endParaRPr lang="zh-CN" altLang="en-US" sz="2800"/>
          </a:p>
        </p:txBody>
      </p:sp>
      <p:pic>
        <p:nvPicPr>
          <p:cNvPr id="5" name="图片 4"/>
          <p:cNvPicPr>
            <a:picLocks noChangeAspect="1"/>
          </p:cNvPicPr>
          <p:nvPr/>
        </p:nvPicPr>
        <p:blipFill>
          <a:blip r:embed="rId1"/>
          <a:stretch>
            <a:fillRect/>
          </a:stretch>
        </p:blipFill>
        <p:spPr>
          <a:xfrm>
            <a:off x="1272540" y="2068830"/>
            <a:ext cx="9648190" cy="3728085"/>
          </a:xfrm>
          <a:prstGeom prst="rect">
            <a:avLst/>
          </a:prstGeom>
        </p:spPr>
      </p:pic>
      <p:sp>
        <p:nvSpPr>
          <p:cNvPr id="6" name="文本框 5"/>
          <p:cNvSpPr txBox="1"/>
          <p:nvPr/>
        </p:nvSpPr>
        <p:spPr>
          <a:xfrm>
            <a:off x="473075" y="6001385"/>
            <a:ext cx="5768340" cy="521970"/>
          </a:xfrm>
          <a:prstGeom prst="rect">
            <a:avLst/>
          </a:prstGeom>
          <a:noFill/>
        </p:spPr>
        <p:txBody>
          <a:bodyPr wrap="square" rtlCol="0" anchor="t">
            <a:spAutoFit/>
          </a:bodyPr>
          <a:p>
            <a:r>
              <a:rPr lang="zh-CN" altLang="en-US" sz="2800"/>
              <a:t>http://lcamtuf.coredump.cx/afl/</a:t>
            </a:r>
            <a:endParaRPr lang="zh-CN" altLang="en-US" sz="280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AFL</a:t>
            </a:r>
            <a:r>
              <a:t>过程</a:t>
            </a:r>
          </a:p>
        </p:txBody>
      </p:sp>
      <p:pic>
        <p:nvPicPr>
          <p:cNvPr id="4" name="内容占位符 3"/>
          <p:cNvPicPr>
            <a:picLocks noChangeAspect="1"/>
          </p:cNvPicPr>
          <p:nvPr>
            <p:ph idx="1"/>
          </p:nvPr>
        </p:nvPicPr>
        <p:blipFill>
          <a:blip r:embed="rId1"/>
          <a:stretch>
            <a:fillRect/>
          </a:stretch>
        </p:blipFill>
        <p:spPr>
          <a:xfrm>
            <a:off x="669925" y="1623695"/>
            <a:ext cx="10852150" cy="4045585"/>
          </a:xfrm>
          <a:prstGeom prst="rect">
            <a:avLst/>
          </a:prstGeom>
        </p:spPr>
      </p:pic>
      <p:sp>
        <p:nvSpPr>
          <p:cNvPr id="5" name="文本框 4"/>
          <p:cNvSpPr txBox="1"/>
          <p:nvPr/>
        </p:nvSpPr>
        <p:spPr>
          <a:xfrm>
            <a:off x="3350260" y="4558030"/>
            <a:ext cx="1149350" cy="460375"/>
          </a:xfrm>
          <a:prstGeom prst="rect">
            <a:avLst/>
          </a:prstGeom>
          <a:noFill/>
        </p:spPr>
        <p:txBody>
          <a:bodyPr wrap="square" rtlCol="0">
            <a:spAutoFit/>
          </a:bodyPr>
          <a:p>
            <a:pPr algn="ctr"/>
            <a:r>
              <a:rPr lang="en-US" altLang="zh-CN" sz="2400">
                <a:solidFill>
                  <a:srgbClr val="FF0000"/>
                </a:solidFill>
              </a:rPr>
              <a:t>seed</a:t>
            </a:r>
            <a:endParaRPr lang="en-US" altLang="zh-CN" sz="2400">
              <a:solidFill>
                <a:srgbClr val="FF0000"/>
              </a:solidFill>
            </a:endParaRPr>
          </a:p>
        </p:txBody>
      </p:sp>
      <p:sp>
        <p:nvSpPr>
          <p:cNvPr id="6" name="文本框 5"/>
          <p:cNvSpPr txBox="1"/>
          <p:nvPr/>
        </p:nvSpPr>
        <p:spPr>
          <a:xfrm>
            <a:off x="7414895" y="4558030"/>
            <a:ext cx="1149350" cy="460375"/>
          </a:xfrm>
          <a:prstGeom prst="rect">
            <a:avLst/>
          </a:prstGeom>
          <a:noFill/>
        </p:spPr>
        <p:txBody>
          <a:bodyPr wrap="square" rtlCol="0">
            <a:spAutoFit/>
          </a:bodyPr>
          <a:p>
            <a:pPr algn="ctr"/>
            <a:r>
              <a:rPr lang="en-US" altLang="zh-CN" sz="2400">
                <a:solidFill>
                  <a:srgbClr val="FF0000"/>
                </a:solidFill>
              </a:rPr>
              <a:t>input</a:t>
            </a:r>
            <a:endParaRPr lang="en-US" altLang="zh-CN" sz="2400">
              <a:solidFill>
                <a:srgbClr val="FF0000"/>
              </a:solidFill>
            </a:endParaRPr>
          </a:p>
        </p:txBody>
      </p:sp>
      <p:sp>
        <p:nvSpPr>
          <p:cNvPr id="7" name="文本框 6"/>
          <p:cNvSpPr txBox="1"/>
          <p:nvPr/>
        </p:nvSpPr>
        <p:spPr>
          <a:xfrm>
            <a:off x="5061585" y="2804160"/>
            <a:ext cx="1540510" cy="460375"/>
          </a:xfrm>
          <a:prstGeom prst="rect">
            <a:avLst/>
          </a:prstGeom>
          <a:noFill/>
        </p:spPr>
        <p:txBody>
          <a:bodyPr wrap="square" rtlCol="0">
            <a:spAutoFit/>
          </a:bodyPr>
          <a:p>
            <a:pPr algn="ctr"/>
            <a:r>
              <a:rPr lang="en-US" altLang="zh-CN" sz="2400">
                <a:solidFill>
                  <a:srgbClr val="FF0000"/>
                </a:solidFill>
              </a:rPr>
              <a:t>coverage</a:t>
            </a:r>
            <a:endParaRPr lang="en-US" altLang="zh-CN" sz="2400">
              <a:solidFill>
                <a:srgbClr val="FF0000"/>
              </a:solidFill>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t>关键词解释</a:t>
            </a:r>
          </a:p>
        </p:txBody>
      </p:sp>
      <p:sp>
        <p:nvSpPr>
          <p:cNvPr id="4" name="内容占位符 3"/>
          <p:cNvSpPr/>
          <p:nvPr>
            <p:ph idx="1"/>
          </p:nvPr>
        </p:nvSpPr>
        <p:spPr/>
        <p:txBody>
          <a:bodyPr/>
          <a:p>
            <a:pPr marL="0" indent="0">
              <a:buNone/>
            </a:pPr>
            <a:r>
              <a:rPr lang="en-US" altLang="zh-CN" sz="1800">
                <a:sym typeface="+mn-ea"/>
              </a:rPr>
              <a:t>seed</a:t>
            </a:r>
            <a:r>
              <a:rPr sz="1800">
                <a:sym typeface="+mn-ea"/>
              </a:rPr>
              <a:t>：种子，顾名思义是一切的伊始，一个完整的模糊测试一定是从种子开始的，种子的质量会影响模糊测试的质量，所以现在有一个研究方向是种子选择；当然也有的模糊测试不需要自己提供种子，是因为其内置了种子生成算法，所以原理上还是有种子的；</a:t>
            </a:r>
            <a:endParaRPr sz="1800">
              <a:sym typeface="+mn-ea"/>
            </a:endParaRPr>
          </a:p>
          <a:p>
            <a:pPr marL="0" indent="0">
              <a:buNone/>
            </a:pPr>
            <a:endParaRPr sz="1800">
              <a:sym typeface="+mn-ea"/>
            </a:endParaRPr>
          </a:p>
          <a:p>
            <a:pPr marL="0" indent="0">
              <a:buNone/>
            </a:pPr>
            <a:r>
              <a:rPr lang="en-US" altLang="zh-CN" sz="1800">
                <a:sym typeface="+mn-ea"/>
              </a:rPr>
              <a:t>input</a:t>
            </a:r>
            <a:r>
              <a:rPr sz="1800">
                <a:sym typeface="+mn-ea"/>
              </a:rPr>
              <a:t>：输入，介于种子和待测试程序之间的数据，种子可以被程序识别并读取，但是这样直接用掉很浪费，需要经过变异把种子生成很多很奇怪的输入，然后用这些众多的输入来测试待测试程序；输入在这个过程中一直是数据流形式的，但是遇到很合适的输入，也会把它保存下来，当作下一次的种子来用；</a:t>
            </a:r>
            <a:endParaRPr sz="1800">
              <a:sym typeface="+mn-ea"/>
            </a:endParaRPr>
          </a:p>
          <a:p>
            <a:pPr marL="0" indent="0">
              <a:buNone/>
            </a:pPr>
            <a:endParaRPr lang="en-US" altLang="zh-CN" sz="1800">
              <a:sym typeface="+mn-ea"/>
            </a:endParaRPr>
          </a:p>
          <a:p>
            <a:pPr marL="0" indent="0">
              <a:buNone/>
            </a:pPr>
            <a:r>
              <a:rPr lang="en-US" altLang="zh-CN" sz="1800">
                <a:sym typeface="+mn-ea"/>
              </a:rPr>
              <a:t>coverage</a:t>
            </a:r>
            <a:r>
              <a:rPr sz="1800">
                <a:sym typeface="+mn-ea"/>
              </a:rPr>
              <a:t>：覆盖率，这是从程序插桩引进来的概念，在整个过程中全靠覆盖率来引导输入是否有用，变异该朝哪个方向发展；覆盖率越高代表输入质量越高；</a:t>
            </a:r>
            <a:endParaRPr sz="1800">
              <a:sym typeface="+mn-ea"/>
            </a:endParaRPr>
          </a:p>
        </p:txBody>
      </p:sp>
    </p:spTree>
    <p:custDataLst>
      <p:tags r:id="rId1"/>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TAG_VERSION" val="1.0"/>
  <p:tag name="KSO_WM_BEAUTIFY_FLAG" val="#wm#"/>
  <p:tag name="KSO_WM_TEMPLATE_CATEGORY" val="custom"/>
  <p:tag name="KSO_WM_TEMPLATE_INDEX" val="20204591"/>
  <p:tag name="KSO_WM_TEMPLATE_SUBCATEGORY" val="0"/>
  <p:tag name="KSO_WM_TEMPLATE_MASTER_TYPE" val="1"/>
  <p:tag name="KSO_WM_TEMPLATE_COLOR_TYPE" val="1"/>
  <p:tag name="KSO_WM_TEMPLATE_MASTER_THUMB_INDEX" val="12"/>
  <p:tag name="KSO_WM_TEMPLATE_THUMBS_INDEX" val="1、4、7、9、11、15、18、19、20、21、24、29、34、36、37、38"/>
</p:tagLst>
</file>

<file path=ppt/tags/tag139.xml><?xml version="1.0" encoding="utf-8"?>
<p:tagLst xmlns:p="http://schemas.openxmlformats.org/presentationml/2006/main">
  <p:tag name="KSO_WM_TEMPLATE_CATEGORY" val="custom"/>
  <p:tag name="KSO_WM_TEMPLATE_INDEX" val="2020459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4591"/>
</p:tagLst>
</file>

<file path=ppt/tags/tag141.xml><?xml version="1.0" encoding="utf-8"?>
<p:tagLst xmlns:p="http://schemas.openxmlformats.org/presentationml/2006/main">
  <p:tag name="KSO_WM_BEAUTIFY_FLAG" val="#wm#"/>
  <p:tag name="KSO_WM_TEMPLATE_CATEGORY" val="custom"/>
  <p:tag name="KSO_WM_TEMPLATE_INDEX" val="20204591"/>
</p:tagLst>
</file>

<file path=ppt/tags/tag142.xml><?xml version="1.0" encoding="utf-8"?>
<p:tagLst xmlns:p="http://schemas.openxmlformats.org/presentationml/2006/main">
  <p:tag name="KSO_WM_BEAUTIFY_FLAG" val="#wm#"/>
  <p:tag name="KSO_WM_TEMPLATE_CATEGORY" val="custom"/>
  <p:tag name="KSO_WM_TEMPLATE_INDEX" val="20204591"/>
</p:tagLst>
</file>

<file path=ppt/tags/tag143.xml><?xml version="1.0" encoding="utf-8"?>
<p:tagLst xmlns:p="http://schemas.openxmlformats.org/presentationml/2006/main">
  <p:tag name="KSO_WM_BEAUTIFY_FLAG" val="#wm#"/>
  <p:tag name="KSO_WM_TEMPLATE_CATEGORY" val="custom"/>
  <p:tag name="KSO_WM_TEMPLATE_INDEX" val="20204591"/>
</p:tagLst>
</file>

<file path=ppt/tags/tag144.xml><?xml version="1.0" encoding="utf-8"?>
<p:tagLst xmlns:p="http://schemas.openxmlformats.org/presentationml/2006/main">
  <p:tag name="KSO_WM_BEAUTIFY_FLAG" val="#wm#"/>
  <p:tag name="KSO_WM_TEMPLATE_CATEGORY" val="custom"/>
  <p:tag name="KSO_WM_TEMPLATE_INDEX" val="20204591"/>
</p:tagLst>
</file>

<file path=ppt/tags/tag145.xml><?xml version="1.0" encoding="utf-8"?>
<p:tagLst xmlns:p="http://schemas.openxmlformats.org/presentationml/2006/main">
  <p:tag name="KSO_WM_BEAUTIFY_FLAG" val="#wm#"/>
  <p:tag name="KSO_WM_TEMPLATE_CATEGORY" val="custom"/>
  <p:tag name="KSO_WM_TEMPLATE_INDEX" val="20204591"/>
</p:tagLst>
</file>

<file path=ppt/tags/tag146.xml><?xml version="1.0" encoding="utf-8"?>
<p:tagLst xmlns:p="http://schemas.openxmlformats.org/presentationml/2006/main">
  <p:tag name="KSO_WM_BEAUTIFY_FLAG" val="#wm#"/>
  <p:tag name="KSO_WM_TEMPLATE_CATEGORY" val="custom"/>
  <p:tag name="KSO_WM_TEMPLATE_INDEX" val="20204591"/>
</p:tagLst>
</file>

<file path=ppt/tags/tag147.xml><?xml version="1.0" encoding="utf-8"?>
<p:tagLst xmlns:p="http://schemas.openxmlformats.org/presentationml/2006/main">
  <p:tag name="KSO_WM_BEAUTIFY_FLAG" val="#wm#"/>
  <p:tag name="KSO_WM_TEMPLATE_CATEGORY" val="custom"/>
  <p:tag name="KSO_WM_TEMPLATE_INDEX" val="20204591"/>
</p:tagLst>
</file>

<file path=ppt/tags/tag148.xml><?xml version="1.0" encoding="utf-8"?>
<p:tagLst xmlns:p="http://schemas.openxmlformats.org/presentationml/2006/main">
  <p:tag name="KSO_WM_BEAUTIFY_FLAG" val="#wm#"/>
  <p:tag name="KSO_WM_TEMPLATE_CATEGORY" val="custom"/>
  <p:tag name="KSO_WM_TEMPLATE_INDEX" val="20204591"/>
</p:tagLst>
</file>

<file path=ppt/tags/tag149.xml><?xml version="1.0" encoding="utf-8"?>
<p:tagLst xmlns:p="http://schemas.openxmlformats.org/presentationml/2006/main">
  <p:tag name="KSO_WM_BEAUTIFY_FLAG" val="#wm#"/>
  <p:tag name="KSO_WM_TEMPLATE_CATEGORY" val="custom"/>
  <p:tag name="KSO_WM_TEMPLATE_INDEX" val="2020459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4591"/>
</p:tagLst>
</file>

<file path=ppt/tags/tag151.xml><?xml version="1.0" encoding="utf-8"?>
<p:tagLst xmlns:p="http://schemas.openxmlformats.org/presentationml/2006/main">
  <p:tag name="KSO_WM_BEAUTIFY_FLAG" val="#wm#"/>
  <p:tag name="KSO_WM_TEMPLATE_CATEGORY" val="custom"/>
  <p:tag name="KSO_WM_TEMPLATE_INDEX" val="20204591"/>
</p:tagLst>
</file>

<file path=ppt/tags/tag152.xml><?xml version="1.0" encoding="utf-8"?>
<p:tagLst xmlns:p="http://schemas.openxmlformats.org/presentationml/2006/main">
  <p:tag name="KSO_WM_BEAUTIFY_FLAG" val="#wm#"/>
  <p:tag name="KSO_WM_TEMPLATE_CATEGORY" val="custom"/>
  <p:tag name="KSO_WM_TEMPLATE_INDEX" val="20204591"/>
</p:tagLst>
</file>

<file path=ppt/tags/tag153.xml><?xml version="1.0" encoding="utf-8"?>
<p:tagLst xmlns:p="http://schemas.openxmlformats.org/presentationml/2006/main">
  <p:tag name="KSO_WM_BEAUTIFY_FLAG" val="#wm#"/>
  <p:tag name="KSO_WM_TEMPLATE_CATEGORY" val="custom"/>
  <p:tag name="KSO_WM_TEMPLATE_INDEX" val="20204591"/>
</p:tagLst>
</file>

<file path=ppt/tags/tag154.xml><?xml version="1.0" encoding="utf-8"?>
<p:tagLst xmlns:p="http://schemas.openxmlformats.org/presentationml/2006/main">
  <p:tag name="KSO_WM_BEAUTIFY_FLAG" val="#wm#"/>
  <p:tag name="KSO_WM_TEMPLATE_CATEGORY" val="custom"/>
  <p:tag name="KSO_WM_TEMPLATE_INDEX" val="20204591"/>
</p:tagLst>
</file>

<file path=ppt/tags/tag155.xml><?xml version="1.0" encoding="utf-8"?>
<p:tagLst xmlns:p="http://schemas.openxmlformats.org/presentationml/2006/main">
  <p:tag name="KSO_WM_BEAUTIFY_FLAG" val="#wm#"/>
  <p:tag name="KSO_WM_TEMPLATE_CATEGORY" val="custom"/>
  <p:tag name="KSO_WM_TEMPLATE_INDEX" val="20204591"/>
</p:tagLst>
</file>

<file path=ppt/tags/tag156.xml><?xml version="1.0" encoding="utf-8"?>
<p:tagLst xmlns:p="http://schemas.openxmlformats.org/presentationml/2006/main">
  <p:tag name="KSO_WM_BEAUTIFY_FLAG" val="#wm#"/>
  <p:tag name="KSO_WM_TEMPLATE_CATEGORY" val="custom"/>
  <p:tag name="KSO_WM_TEMPLATE_INDEX" val="20204591"/>
</p:tagLst>
</file>

<file path=ppt/tags/tag157.xml><?xml version="1.0" encoding="utf-8"?>
<p:tagLst xmlns:p="http://schemas.openxmlformats.org/presentationml/2006/main">
  <p:tag name="KSO_WM_BEAUTIFY_FLAG" val="#wm#"/>
  <p:tag name="KSO_WM_TEMPLATE_CATEGORY" val="custom"/>
  <p:tag name="KSO_WM_TEMPLATE_INDEX" val="20204591"/>
</p:tagLst>
</file>

<file path=ppt/tags/tag158.xml><?xml version="1.0" encoding="utf-8"?>
<p:tagLst xmlns:p="http://schemas.openxmlformats.org/presentationml/2006/main">
  <p:tag name="KSO_WM_BEAUTIFY_FLAG" val="#wm#"/>
  <p:tag name="KSO_WM_TEMPLATE_CATEGORY" val="custom"/>
  <p:tag name="KSO_WM_TEMPLATE_INDEX" val="20204591"/>
</p:tagLst>
</file>

<file path=ppt/tags/tag159.xml><?xml version="1.0" encoding="utf-8"?>
<p:tagLst xmlns:p="http://schemas.openxmlformats.org/presentationml/2006/main">
  <p:tag name="KSO_WM_BEAUTIFY_FLAG" val="#wm#"/>
  <p:tag name="KSO_WM_TEMPLATE_CATEGORY" val="custom"/>
  <p:tag name="KSO_WM_TEMPLATE_INDEX" val="2020459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自定义 28">
      <a:dk1>
        <a:srgbClr val="000000"/>
      </a:dk1>
      <a:lt1>
        <a:srgbClr val="FFFFFF"/>
      </a:lt1>
      <a:dk2>
        <a:srgbClr val="F8FBFE"/>
      </a:dk2>
      <a:lt2>
        <a:srgbClr val="FBFCFC"/>
      </a:lt2>
      <a:accent1>
        <a:srgbClr val="51ABE0"/>
      </a:accent1>
      <a:accent2>
        <a:srgbClr val="59C3DA"/>
      </a:accent2>
      <a:accent3>
        <a:srgbClr val="6BD6D9"/>
      </a:accent3>
      <a:accent4>
        <a:srgbClr val="618DD1"/>
      </a:accent4>
      <a:accent5>
        <a:srgbClr val="9F8EC8"/>
      </a:accent5>
      <a:accent6>
        <a:srgbClr val="9E699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2021</Words>
  <Application>WPS 演示</Application>
  <PresentationFormat>宽屏</PresentationFormat>
  <Paragraphs>118</Paragraphs>
  <Slides>21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方正书宋_GBK</vt:lpstr>
      <vt:lpstr>Wingdings</vt:lpstr>
      <vt:lpstr>微软雅黑</vt:lpstr>
      <vt:lpstr>汉仪旗黑</vt:lpstr>
      <vt:lpstr>汉仪旗黑-85S</vt:lpstr>
      <vt:lpstr>苹方-简</vt:lpstr>
      <vt:lpstr>Arial Bold</vt:lpstr>
      <vt:lpstr>宋体</vt:lpstr>
      <vt:lpstr>Arial Unicode MS</vt:lpstr>
      <vt:lpstr>Calibri</vt:lpstr>
      <vt:lpstr>Helvetica Neue</vt:lpstr>
      <vt:lpstr>汉仪书宋二KW</vt:lpstr>
      <vt:lpstr>微软雅黑</vt:lpstr>
      <vt:lpstr>Office 主题​​</vt:lpstr>
      <vt:lpstr>模糊测试</vt:lpstr>
      <vt:lpstr>目录</vt:lpstr>
      <vt:lpstr>什么是模糊测试</vt:lpstr>
      <vt:lpstr>模糊测试（Fuzzing），是一种通过向目标系统提供非预期的输入并监视异常结果来发现软件漏洞的方法。</vt:lpstr>
      <vt:lpstr>非预期输入 &amp; 异常情况</vt:lpstr>
      <vt:lpstr>典型的模糊测试工具</vt:lpstr>
      <vt:lpstr>AFL</vt:lpstr>
      <vt:lpstr>AFL过程</vt:lpstr>
      <vt:lpstr>seed、input、coverage</vt:lpstr>
      <vt:lpstr>AFL 使用方法</vt:lpstr>
      <vt:lpstr>第一步：安装 AFL</vt:lpstr>
      <vt:lpstr>第二步：插桩编译测试</vt:lpstr>
      <vt:lpstr>第二步：插桩编译测试</vt:lpstr>
      <vt:lpstr>插桩</vt:lpstr>
      <vt:lpstr>第三步：开始Fuzz</vt:lpstr>
      <vt:lpstr> 解决方案</vt:lpstr>
      <vt:lpstr>PowerPoint 演示文稿</vt:lpstr>
      <vt:lpstr>第四步：分析crash</vt:lpstr>
      <vt:lpstr>提示：可能遇到的问题（一）</vt:lpstr>
      <vt:lpstr>提示：可能遇到的问题（二）</vt:lpstr>
      <vt:lpstr>seed、input、coverage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lee</cp:lastModifiedBy>
  <cp:revision>25</cp:revision>
  <dcterms:created xsi:type="dcterms:W3CDTF">2020-09-10T15:46:32Z</dcterms:created>
  <dcterms:modified xsi:type="dcterms:W3CDTF">2020-09-10T15:46:32Z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