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3" r:id="rId6"/>
    <p:sldId id="261" r:id="rId7"/>
    <p:sldId id="269" r:id="rId8"/>
    <p:sldId id="271" r:id="rId9"/>
    <p:sldId id="272" r:id="rId10"/>
    <p:sldId id="273" r:id="rId11"/>
    <p:sldId id="274" r:id="rId12"/>
    <p:sldId id="275" r:id="rId13"/>
    <p:sldId id="262" r:id="rId14"/>
    <p:sldId id="265" r:id="rId15"/>
    <p:sldId id="266" r:id="rId16"/>
    <p:sldId id="27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1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4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6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8"/>
            </p:custDataLst>
          </p:nvPr>
        </p:nvSpPr>
        <p:spPr>
          <a:xfrm>
            <a:off x="1940311" y="3967163"/>
            <a:ext cx="7783550" cy="541973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90204" pitchFamily="34" charset="0"/>
              <a:buNone/>
              <a:defRPr sz="24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1940310" y="2507616"/>
            <a:ext cx="7783551" cy="139890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8"/>
            </p:custDataLst>
          </p:nvPr>
        </p:nvCxnSpPr>
        <p:spPr>
          <a:xfrm>
            <a:off x="3355975" y="3596322"/>
            <a:ext cx="5480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413760" y="3638558"/>
            <a:ext cx="5365115" cy="52228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9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9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413125" y="2062163"/>
            <a:ext cx="5365750" cy="1438269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873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70641"/>
            <a:ext cx="720090" cy="687359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311443"/>
            <a:ext cx="1620202" cy="154655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3212149" y="3410656"/>
            <a:ext cx="5767705" cy="985132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90204" pitchFamily="34" charset="0"/>
              <a:buNone/>
              <a:defRPr sz="4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3212149" y="4449517"/>
            <a:ext cx="5767705" cy="57594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9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AFL </a:t>
            </a:r>
            <a:r>
              <a:rPr lang="zh-CN" altLang="en-US"/>
              <a:t>详 解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5</a:t>
            </a:r>
            <a:r>
              <a:t>、havoc —— 大破坏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78358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200" b="1"/>
              <a:t>havoc 意味着随机的开始，具体来说 havoc 包含了多轮变异，每一轮都是组合拳：</a:t>
            </a:r>
            <a:endParaRPr lang="zh-CN" altLang="en-US" sz="12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/>
              <a:t>随机选取某个bit进行翻转</a:t>
            </a:r>
            <a:endParaRPr lang="zh-CN" altLang="en-US" sz="12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/>
              <a:t>随机选取某个byte，将其设置为随机的interesting value</a:t>
            </a:r>
            <a:endParaRPr lang="zh-CN" altLang="en-US" sz="12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/>
              <a:t>随机选取某个word，并随机选取大、小端序，将其设置为随机的interesting value</a:t>
            </a:r>
            <a:endParaRPr lang="zh-CN" altLang="en-US" sz="12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/>
              <a:t>随机选取某个dword，并随机选取大、小端序，将其设置为随机的interesting value</a:t>
            </a:r>
            <a:endParaRPr lang="zh-CN" altLang="en-US" sz="12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/>
              <a:t>随机选取某个byte，对其减去一个随机数</a:t>
            </a:r>
            <a:endParaRPr lang="zh-CN" altLang="en-US" sz="12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/>
              <a:t>随机选取某个byte，对其加上一个随机数</a:t>
            </a:r>
            <a:endParaRPr lang="zh-CN" altLang="en-US" sz="12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/>
              <a:t>随机选取某个word，并随机选取大、小端序，对其减去一个随机数</a:t>
            </a:r>
            <a:endParaRPr lang="zh-CN" altLang="en-US" sz="12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/>
              <a:t>随机选取某个word，并随机选取大、小端序，对其加上一个随机数</a:t>
            </a:r>
            <a:endParaRPr lang="zh-CN" altLang="en-US" sz="12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/>
              <a:t>随机选取某个dword，并随机选取大、小端序，对其减去一个随机数</a:t>
            </a:r>
            <a:endParaRPr lang="zh-CN" altLang="en-US" sz="12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/>
              <a:t>随机选取某个dword，并随机选取大、小端序，对其加上一个随机数</a:t>
            </a:r>
            <a:endParaRPr lang="zh-CN" altLang="en-US" sz="12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/>
              <a:t>随机选取某个byte，将其设置为随机数</a:t>
            </a:r>
            <a:endParaRPr lang="zh-CN" altLang="en-US" sz="12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/>
              <a:t>随机删除一段bytes</a:t>
            </a:r>
            <a:endParaRPr lang="zh-CN" altLang="en-US" sz="12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/>
              <a:t>随机选取一个位置，插入一段随机长度的内容，其中75%的概率是插入原文中随机位置的内容，25%的概率是插入一段随机选取的数</a:t>
            </a:r>
            <a:endParaRPr lang="zh-CN" altLang="en-US" sz="12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/>
              <a:t>随机选取一个位置，替换为一段随机长度的内容，其中75%的概率是替换成原文中随机位置的内容，25%的概率是替换成一段随机选取的数</a:t>
            </a:r>
            <a:endParaRPr lang="zh-CN" altLang="en-US" sz="12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/>
              <a:t>随机选取一个位置，用随机选取的token（用户提供的或自动生成的）替换</a:t>
            </a:r>
            <a:endParaRPr lang="zh-CN" altLang="en-US" sz="12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/>
              <a:t>随机选取一个位置，用随机选取的token（用户提供的或自动生成的）插入</a:t>
            </a:r>
            <a:endParaRPr lang="zh-CN" altLang="en-US" sz="12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 b="1"/>
              <a:t>之后AFL会生成一个随机数，作为变异组合的数量，每次从上面随机选取作用于当前文件。</a:t>
            </a:r>
            <a:endParaRPr lang="zh-CN" altLang="en-US" sz="1200" b="1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6</a:t>
            </a:r>
            <a:r>
              <a:t>、splice —— 拼接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501775"/>
            <a:ext cx="10852150" cy="1511935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1800"/>
              <a:t>具体来说，AFL会在文件队列中随机选择一个文件与当前文件进行对比，如果差别不大就重新再选；如果差异明显，就随机选取位置两个文件都一切两半。最后将当前文件的头与随机文件的尾拼接起来得到新文件。当然了本着“减少消耗”的原则拼接后的文件应该与上一个文件对比，如果未发生变化应该过滤掉。</a:t>
            </a:r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669290" y="3646805"/>
            <a:ext cx="108534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/>
              <a:t>cycle，循环往复，一波变异结束后的文件，会在队列结束后下一轮中继续变异下去。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AFL状态栏右上角的 cycles done 意味着完成的循环数，每次循环是对整个队列的再一次变异，不过只有第一次 cycle 才会进行 deterministic fuzzing，之后的只有随机性变异了。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当循环数变为绿色，就意味着后面再</a:t>
            </a:r>
            <a:r>
              <a:rPr lang="en-US" altLang="zh-CN"/>
              <a:t>fuzz</a:t>
            </a:r>
            <a:r>
              <a:rPr lang="zh-CN" altLang="en-US"/>
              <a:t>也发现不了新路径了。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 idx="14"/>
          </p:nvPr>
        </p:nvSpPr>
        <p:spPr>
          <a:xfrm>
            <a:off x="3212149" y="2662626"/>
            <a:ext cx="5767705" cy="985132"/>
          </a:xfrm>
        </p:spPr>
        <p:txBody>
          <a:bodyPr>
            <a:normAutofit fontScale="90000"/>
          </a:bodyPr>
          <a:p>
            <a:r>
              <a:rPr lang="zh-CN" altLang="en-US"/>
              <a:t>周边工具介绍及使用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3"/>
          </p:nvPr>
        </p:nvSpPr>
        <p:spPr>
          <a:xfrm>
            <a:off x="3212149" y="3701487"/>
            <a:ext cx="5767705" cy="575945"/>
          </a:xfrm>
        </p:spPr>
        <p:txBody>
          <a:bodyPr/>
          <a:p>
            <a:r>
              <a:rPr lang="en-US" altLang="zh-CN"/>
              <a:t>AFL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afl-cmin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69925" y="952500"/>
            <a:ext cx="10852150" cy="2050415"/>
          </a:xfrm>
        </p:spPr>
        <p:txBody>
          <a:bodyPr/>
          <a:p>
            <a:pPr marL="0" indent="0">
              <a:buNone/>
            </a:pPr>
            <a:r>
              <a:rPr lang="zh-CN" altLang="en-US"/>
              <a:t>在docs的README中是这样描述cmin tool的：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Before using this corpus for any other purposes, you can shrink it to a smaller size using the afl-cmin tool. The tool will find a smaller subset of files offering equivalent edge coverage.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大概意思就是：cmin工具可以减小corpus的大小，这个工具可以得到一个更小的子集（原case集合的子集），这个子集可以提供同样的edge coverage效果。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3025140"/>
            <a:ext cx="5161915" cy="3536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490" y="4315460"/>
            <a:ext cx="8617585" cy="955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afl-tmin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885190"/>
            <a:ext cx="10852150" cy="3493135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官方docs的README对tmin tool的描述如下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Oh, one more thing: for test case minimization, give afl-tmin a try. The toolcan be operated in a very simple way: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$ ./afl-tmin -i test_case -o minimized_result -- /path/to/program [...]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The tool works with crashing and non-crashing test cases alike. In the crash mode, it will happily accept instrumented and non-instrumented binaries. In the non-crashing mode, the minimizer relies on standard AFL instrumentation to make the file simpler without altering the execution path.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按照描述，大概意思是：工具是为了创造一个更小的文件，同时又能达到同样的效果。当然操作也会比cmin简单。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2480" y="3611880"/>
            <a:ext cx="8067675" cy="95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" y="4663440"/>
            <a:ext cx="9738995" cy="21120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838204"/>
            <a:ext cx="10852237" cy="441964"/>
          </a:xfrm>
        </p:spPr>
        <p:txBody>
          <a:bodyPr>
            <a:noAutofit/>
          </a:bodyPr>
          <a:p>
            <a:r>
              <a:rPr lang="zh-CN" altLang="en-US" sz="3600"/>
              <a:t>作业——</a:t>
            </a:r>
            <a:r>
              <a:rPr lang="en-US" altLang="zh-CN" sz="3600"/>
              <a:t>afl-cmin</a:t>
            </a:r>
            <a:r>
              <a:rPr sz="3600"/>
              <a:t>、</a:t>
            </a:r>
            <a:r>
              <a:rPr lang="en-US" altLang="zh-CN" sz="3600"/>
              <a:t>afl-tmin</a:t>
            </a:r>
            <a:r>
              <a:rPr sz="3600"/>
              <a:t>改进</a:t>
            </a:r>
            <a:endParaRPr sz="3600"/>
          </a:p>
        </p:txBody>
      </p:sp>
      <p:sp>
        <p:nvSpPr>
          <p:cNvPr id="4" name="文本框 3"/>
          <p:cNvSpPr txBox="1"/>
          <p:nvPr/>
        </p:nvSpPr>
        <p:spPr>
          <a:xfrm>
            <a:off x="669925" y="2136775"/>
            <a:ext cx="1027239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目标（二选一）：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、改进 </a:t>
            </a:r>
            <a:r>
              <a:rPr lang="en-US" altLang="zh-CN"/>
              <a:t>afl-cmin</a:t>
            </a:r>
            <a:r>
              <a:rPr lang="zh-CN" altLang="en-US"/>
              <a:t>，实现输出 -o 文件夹不为空的时候，不是直接退出，要求重新输入指令，而是可以把文件夹另存，程序继续进行；【</a:t>
            </a:r>
            <a:r>
              <a:rPr lang="en-US" altLang="zh-CN"/>
              <a:t>shell</a:t>
            </a:r>
            <a:r>
              <a:rPr lang="zh-CN" altLang="en-US"/>
              <a:t>】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、改进 </a:t>
            </a:r>
            <a:r>
              <a:rPr lang="en-US" altLang="zh-CN"/>
              <a:t>afl-tmin</a:t>
            </a:r>
            <a:r>
              <a:rPr lang="zh-CN" altLang="en-US"/>
              <a:t>，通过修改tmin源代码的方式，实现添加新命令参数就可以对文件夹进行操作；【</a:t>
            </a:r>
            <a:r>
              <a:rPr lang="en-US" altLang="zh-CN"/>
              <a:t>c</a:t>
            </a:r>
            <a:r>
              <a:rPr lang="zh-CN" altLang="en-US"/>
              <a:t>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参考资料：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、https://www.cnblogs.com/wayne-tao/p/11889718.html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、https://www.cnblogs.com/wayne-tao/p/11971922.html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、https://www.cnblogs.com/wayne-tao/p/11964565.html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600"/>
              <a:t>目录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661160"/>
            <a:ext cx="10852150" cy="2409825"/>
          </a:xfrm>
        </p:spPr>
        <p:txBody>
          <a:bodyPr/>
          <a:p>
            <a:r>
              <a:rPr lang="en-US" altLang="zh-CN" sz="2800"/>
              <a:t>1. AFL</a:t>
            </a:r>
            <a:r>
              <a:rPr sz="2800"/>
              <a:t>源码模块</a:t>
            </a:r>
            <a:endParaRPr sz="2800"/>
          </a:p>
          <a:p>
            <a:r>
              <a:rPr lang="en-US" altLang="zh-CN" sz="2800"/>
              <a:t>2. AFL</a:t>
            </a:r>
            <a:r>
              <a:rPr sz="2800"/>
              <a:t>种子变异过程</a:t>
            </a:r>
            <a:endParaRPr sz="2800"/>
          </a:p>
          <a:p>
            <a:r>
              <a:rPr lang="en-US" altLang="zh-CN" sz="2800"/>
              <a:t>3. </a:t>
            </a:r>
            <a:r>
              <a:rPr sz="2800"/>
              <a:t>周边工具介绍及使用</a:t>
            </a:r>
            <a:endParaRPr sz="2800"/>
          </a:p>
        </p:txBody>
      </p:sp>
      <p:sp>
        <p:nvSpPr>
          <p:cNvPr id="4" name="文本框 3"/>
          <p:cNvSpPr txBox="1"/>
          <p:nvPr/>
        </p:nvSpPr>
        <p:spPr>
          <a:xfrm>
            <a:off x="2366010" y="4846320"/>
            <a:ext cx="745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本节课目标：深入了解</a:t>
            </a:r>
            <a:r>
              <a:rPr lang="en-US" altLang="zh-CN"/>
              <a:t>AFL</a:t>
            </a:r>
            <a:r>
              <a:rPr lang="zh-CN" altLang="en-US"/>
              <a:t>中的种子变异过程，并了解其相关常用工具。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 idx="14"/>
          </p:nvPr>
        </p:nvSpPr>
        <p:spPr>
          <a:xfrm>
            <a:off x="3212149" y="2662626"/>
            <a:ext cx="5767705" cy="985132"/>
          </a:xfrm>
        </p:spPr>
        <p:txBody>
          <a:bodyPr/>
          <a:p>
            <a:r>
              <a:rPr lang="en-US" altLang="zh-CN"/>
              <a:t>AFL </a:t>
            </a:r>
            <a:r>
              <a:rPr lang="zh-CN" altLang="en-US"/>
              <a:t>源码模块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3"/>
          </p:nvPr>
        </p:nvSpPr>
        <p:spPr>
          <a:xfrm>
            <a:off x="3212149" y="3701487"/>
            <a:ext cx="5767705" cy="575945"/>
          </a:xfrm>
        </p:spPr>
        <p:txBody>
          <a:bodyPr/>
          <a:p>
            <a:r>
              <a:rPr lang="en-US" altLang="zh-CN"/>
              <a:t>Fuzzing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367030"/>
            <a:ext cx="10852150" cy="40455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AFL</a:t>
            </a:r>
            <a:r>
              <a:t>源码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0120" y="4412615"/>
            <a:ext cx="58896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AFL</a:t>
            </a:r>
            <a:r>
              <a:rPr lang="zh-CN" altLang="en-US" sz="2400"/>
              <a:t>源码阅读心得：</a:t>
            </a:r>
            <a:endParaRPr lang="zh-CN" altLang="en-US" sz="2400"/>
          </a:p>
          <a:p>
            <a:r>
              <a:rPr lang="zh-CN" altLang="en-US" sz="2400"/>
              <a:t>https://bbs.pediy.com/thread-257399.htm</a:t>
            </a:r>
            <a:endParaRPr lang="zh-CN" altLang="en-US" sz="2400"/>
          </a:p>
          <a:p>
            <a:r>
              <a:rPr lang="zh-CN" altLang="en-US" sz="2400"/>
              <a:t>https://bbs.pediy.com/thread-259982.htm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 idx="14"/>
          </p:nvPr>
        </p:nvSpPr>
        <p:spPr>
          <a:xfrm>
            <a:off x="3212149" y="2662626"/>
            <a:ext cx="5767705" cy="985132"/>
          </a:xfrm>
        </p:spPr>
        <p:txBody>
          <a:bodyPr>
            <a:normAutofit/>
          </a:bodyPr>
          <a:p>
            <a:r>
              <a:rPr lang="en-US" altLang="zh-CN"/>
              <a:t>AFL </a:t>
            </a:r>
            <a:r>
              <a:rPr lang="zh-CN" altLang="en-US"/>
              <a:t>种子变异过程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3"/>
          </p:nvPr>
        </p:nvSpPr>
        <p:spPr>
          <a:xfrm>
            <a:off x="3212149" y="3701487"/>
            <a:ext cx="5767705" cy="575945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1</a:t>
            </a:r>
            <a:r>
              <a:t>、</a:t>
            </a:r>
            <a:r>
              <a:rPr lang="en-US" altLang="zh-CN"/>
              <a:t>bitflip </a:t>
            </a:r>
            <a:r>
              <a:t>—— 按位反转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69925" y="1567180"/>
            <a:ext cx="10852150" cy="3060065"/>
          </a:xfrm>
        </p:spPr>
        <p:txBody>
          <a:bodyPr/>
          <a:p>
            <a:r>
              <a:rPr lang="zh-CN" altLang="en-US"/>
              <a:t>STAGE_FLIP1 每次翻转一位(1 bit)，按一位步长从头开始。</a:t>
            </a:r>
            <a:endParaRPr lang="zh-CN" altLang="en-US"/>
          </a:p>
          <a:p>
            <a:r>
              <a:rPr lang="zh-CN" altLang="en-US"/>
              <a:t>STAGE_FLIP2 每次翻转相邻两位(2 bit)，按一位步长从头开始。</a:t>
            </a:r>
            <a:endParaRPr lang="zh-CN" altLang="en-US"/>
          </a:p>
          <a:p>
            <a:r>
              <a:rPr lang="zh-CN" altLang="en-US"/>
              <a:t>STAGE_FLIP4 每次翻转相邻四位(4 bit)，按一位步长从头开始。</a:t>
            </a:r>
            <a:endParaRPr lang="zh-CN" altLang="en-US"/>
          </a:p>
          <a:p>
            <a:r>
              <a:rPr lang="zh-CN" altLang="en-US"/>
              <a:t>STAGE_FLIP8 每次翻转相邻八位(8 bit)，按八位步长从头开始，也就是说，每次对一个byte做翻转变化。</a:t>
            </a:r>
            <a:endParaRPr lang="zh-CN" altLang="en-US"/>
          </a:p>
          <a:p>
            <a:r>
              <a:rPr lang="zh-CN" altLang="en-US"/>
              <a:t>STAGE_FLIP16每次翻转相邻十六位(16 bit)，按八位步长从头开始，每次对一个word做翻转变化。</a:t>
            </a:r>
            <a:endParaRPr lang="zh-CN" altLang="en-US"/>
          </a:p>
          <a:p>
            <a:r>
              <a:rPr lang="zh-CN" altLang="en-US"/>
              <a:t>STAGE_FLIP32每次翻转相邻三十二位(32 bit)，按八位步长从头开始，每次对一个dword做翻转变化。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2</a:t>
            </a:r>
            <a:r>
              <a:t>、arithmetic —— 算术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1654810"/>
          </a:xfrm>
        </p:spPr>
        <p:txBody>
          <a:bodyPr/>
          <a:p>
            <a:r>
              <a:rPr lang="zh-CN" altLang="en-US"/>
              <a:t>arith 8/8，每次8bit进行加减运算，8bit步长从头开始，即对每个byte进行整数加减变异；</a:t>
            </a:r>
            <a:endParaRPr lang="zh-CN" altLang="en-US"/>
          </a:p>
          <a:p>
            <a:r>
              <a:rPr lang="zh-CN" altLang="en-US"/>
              <a:t>arith 16/8，每次16bit进行加减运算，8bit步长从头开始，即对每个word进行整数加减变异；</a:t>
            </a:r>
            <a:endParaRPr lang="zh-CN" altLang="en-US"/>
          </a:p>
          <a:p>
            <a:r>
              <a:rPr lang="zh-CN" altLang="en-US"/>
              <a:t>arith 32/8，每次32bit进行加减运算，8bit步长从头开始，即对每个dword进行整数加减变异；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9925" y="2529205"/>
            <a:ext cx="108521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在这里对整数目标进行+1，+2，+3...+35，-1，-2，-3...-35的变异，其中对于加减变异的上限，在 config.h 中有所定义：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669925" y="5067300"/>
            <a:ext cx="108521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eff_map 数组中对byte进行了 0/1 标记，如果一个整数的所有 bytes 都被判为无效，那么就认为整数无效，跳过此数的变异。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3453765"/>
            <a:ext cx="7620000" cy="1333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3</a:t>
            </a:r>
            <a:r>
              <a:t>、interest —— 内容替换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1555750"/>
          </a:xfrm>
        </p:spPr>
        <p:txBody>
          <a:bodyPr/>
          <a:p>
            <a:r>
              <a:rPr lang="zh-CN" altLang="en-US"/>
              <a:t>interest 8/8，每次8bit进行替换，8bit步长从头开始，即对每个byte进行替换；</a:t>
            </a:r>
            <a:endParaRPr lang="zh-CN" altLang="en-US"/>
          </a:p>
          <a:p>
            <a:r>
              <a:rPr lang="zh-CN" altLang="en-US"/>
              <a:t>interest 16/8，每次16bit进行</a:t>
            </a:r>
            <a:r>
              <a:rPr>
                <a:sym typeface="+mn-ea"/>
              </a:rPr>
              <a:t>替换</a:t>
            </a:r>
            <a:r>
              <a:rPr lang="zh-CN" altLang="en-US"/>
              <a:t>，8bit步长从头开始，即对每个word进行替换；</a:t>
            </a:r>
            <a:endParaRPr lang="zh-CN" altLang="en-US"/>
          </a:p>
          <a:p>
            <a:r>
              <a:rPr lang="zh-CN" altLang="en-US"/>
              <a:t>interest 32/8，每次32bit进行</a:t>
            </a:r>
            <a:r>
              <a:rPr>
                <a:sym typeface="+mn-ea"/>
              </a:rPr>
              <a:t>替换</a:t>
            </a:r>
            <a:r>
              <a:rPr lang="zh-CN" altLang="en-US"/>
              <a:t>，8bit步长从头开始，即对每个dword进行替换；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629535"/>
            <a:ext cx="10877550" cy="2762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9925" y="5509260"/>
            <a:ext cx="108775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与前面的思想相同的，本着“避免浪费，减少消耗”的原则，eff_map数组中已经判定无效的就此轮跳过；如果 interesting value 达到的效果跟 bitflip 或者 arithmetic 效果相同，也被认为是重复消耗，跳过。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4</a:t>
            </a:r>
            <a:r>
              <a:t>、distionary —— 字典阶段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2297430"/>
            <a:ext cx="10852150" cy="1796415"/>
          </a:xfrm>
        </p:spPr>
        <p:txBody>
          <a:bodyPr/>
          <a:p>
            <a:r>
              <a:rPr lang="zh-CN" altLang="en-US"/>
              <a:t>user extras (over)，从头开始，将用户提供的tokens依次替换到原文件中</a:t>
            </a:r>
            <a:endParaRPr lang="zh-CN" altLang="en-US"/>
          </a:p>
          <a:p>
            <a:r>
              <a:rPr lang="zh-CN" altLang="en-US"/>
              <a:t>user extras (insert)，从头开始，将用户提供的tokens依次插入到原文件中</a:t>
            </a:r>
            <a:endParaRPr lang="zh-CN" altLang="en-US"/>
          </a:p>
          <a:p>
            <a:r>
              <a:rPr lang="zh-CN" altLang="en-US"/>
              <a:t>auto extras (over)，从头开始，将自动检测的tokens依次替换到原文件中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9925" y="4093845"/>
            <a:ext cx="108521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其中 “用户提供的tokens” 是一开始通过 -x 选项指定的，如果没有则跳过对应的子阶段；“自动检测的tokens” 是第一个阶段 bitflip 生成的。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5" y="1058545"/>
            <a:ext cx="108521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会把自动生成或者用户提供的token替换、插入到原文件中。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此阶段已经是确定性变异 deterministic fuzzing 的结尾：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9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9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591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5、18、19、20、21、24、29、34、36、37、38"/>
</p:tagLst>
</file>

<file path=ppt/tags/tag139.xml><?xml version="1.0" encoding="utf-8"?>
<p:tagLst xmlns:p="http://schemas.openxmlformats.org/presentationml/2006/main">
  <p:tag name="KSO_WM_TEMPLATE_CATEGORY" val="custom"/>
  <p:tag name="KSO_WM_TEMPLATE_INDEX" val="2020459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4591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91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4591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4591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4591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4591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4591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4591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4591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459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4591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91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4591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459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28">
      <a:dk1>
        <a:srgbClr val="000000"/>
      </a:dk1>
      <a:lt1>
        <a:srgbClr val="FFFFFF"/>
      </a:lt1>
      <a:dk2>
        <a:srgbClr val="F8FBFE"/>
      </a:dk2>
      <a:lt2>
        <a:srgbClr val="FBFCFC"/>
      </a:lt2>
      <a:accent1>
        <a:srgbClr val="51ABE0"/>
      </a:accent1>
      <a:accent2>
        <a:srgbClr val="59C3DA"/>
      </a:accent2>
      <a:accent3>
        <a:srgbClr val="6BD6D9"/>
      </a:accent3>
      <a:accent4>
        <a:srgbClr val="618DD1"/>
      </a:accent4>
      <a:accent5>
        <a:srgbClr val="9F8EC8"/>
      </a:accent5>
      <a:accent6>
        <a:srgbClr val="9E699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3554</Words>
  <Application>WPS 演示</Application>
  <PresentationFormat>宽屏</PresentationFormat>
  <Paragraphs>119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汉仪旗黑-85S</vt:lpstr>
      <vt:lpstr>苹方-简</vt:lpstr>
      <vt:lpstr>微软雅黑</vt:lpstr>
      <vt:lpstr>Office 主题​​</vt:lpstr>
      <vt:lpstr>PowerPoint 演示文稿</vt:lpstr>
      <vt:lpstr>目录</vt:lpstr>
      <vt:lpstr>什么是模糊测试</vt:lpstr>
      <vt:lpstr>AFL过程</vt:lpstr>
      <vt:lpstr>AFL 源码模块</vt:lpstr>
      <vt:lpstr>afl-cmin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AFL 源码模块</vt:lpstr>
      <vt:lpstr>AFL过程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</dc:creator>
  <cp:lastModifiedBy>lee</cp:lastModifiedBy>
  <cp:revision>31</cp:revision>
  <dcterms:created xsi:type="dcterms:W3CDTF">2020-09-10T17:30:11Z</dcterms:created>
  <dcterms:modified xsi:type="dcterms:W3CDTF">2020-09-10T17:30:11Z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