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56" r:id="rId2"/>
    <p:sldId id="269" r:id="rId3"/>
    <p:sldId id="257" r:id="rId4"/>
    <p:sldId id="258" r:id="rId5"/>
    <p:sldId id="266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6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2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8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2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7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8/9/2023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9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8/9/2023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9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8/9/2023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1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0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3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9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Q6NEUPqwz1U3HFaCaVoF7N/Desktop?node-id=0%3A1" TargetMode="External"/><Relationship Id="rId2" Type="http://schemas.openxmlformats.org/officeDocument/2006/relationships/hyperlink" Target="https://app.daily.dev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rello.com/b/cJrWqsT4/menu-by-qwent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Razanaparany_Erica_2_sp&#233;cifications_techniques_082023.doc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Razanaparany_Erica_1_veille_082023.pptm" TargetMode="Externa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hyperlink" Target="Razanaparany_Erica_3_kanban_082023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DF92C-DFBE-23C9-1E1D-B8E3C1FBC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024" y="2489544"/>
            <a:ext cx="7266056" cy="2703232"/>
          </a:xfrm>
        </p:spPr>
        <p:txBody>
          <a:bodyPr anchor="t">
            <a:normAutofit fontScale="90000"/>
          </a:bodyPr>
          <a:lstStyle/>
          <a:p>
            <a:pPr algn="l"/>
            <a:r>
              <a:rPr lang="fr-FR" sz="6700" b="1" dirty="0"/>
              <a:t>PRÉSENTATION DE LA SOLUTION TECHNIQUE</a:t>
            </a:r>
            <a:br>
              <a:rPr lang="fr-FR" sz="4800" b="1" dirty="0"/>
            </a:br>
            <a:endParaRPr lang="fr-FR" sz="48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BAFFDBA-DEF5-0B0F-0EE2-A319FB716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255" y="763225"/>
            <a:ext cx="3037447" cy="1509171"/>
          </a:xfrm>
          <a:prstGeom prst="rect">
            <a:avLst/>
          </a:prstGeom>
        </p:spPr>
      </p:pic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041BB4F8-2D5E-5C14-3C4C-879AE3643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914" y="4814799"/>
            <a:ext cx="2846789" cy="100565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FD493FF-A638-307C-630E-029A27EFD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64F48BDB-1A0D-0042-3064-6CDBF2843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6ABCF7-B5E5-65F2-6DD2-DC8590CA1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27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014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DF92C-DFBE-23C9-1E1D-B8E3C1FBC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542" y="290622"/>
            <a:ext cx="9613737" cy="757128"/>
          </a:xfrm>
        </p:spPr>
        <p:txBody>
          <a:bodyPr anchor="t">
            <a:normAutofit fontScale="90000"/>
          </a:bodyPr>
          <a:lstStyle/>
          <a:p>
            <a:r>
              <a:rPr lang="fr-FR" sz="5300" b="1" dirty="0"/>
              <a:t>COMMUNICATION INTERNE </a:t>
            </a:r>
            <a:br>
              <a:rPr lang="fr-FR" sz="4800" b="1" dirty="0"/>
            </a:br>
            <a:endParaRPr lang="fr-FR" sz="4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D493FF-A638-307C-630E-029A27EFD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64F48BDB-1A0D-0042-3064-6CDBF2843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6ABCF7-B5E5-65F2-6DD2-DC8590CA1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27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ous-titre 4">
            <a:extLst>
              <a:ext uri="{FF2B5EF4-FFF2-40B4-BE49-F238E27FC236}">
                <a16:creationId xmlns:a16="http://schemas.microsoft.com/office/drawing/2014/main" id="{D711CEEB-FC60-8447-D91A-F32884283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3187" y="1204418"/>
            <a:ext cx="5772289" cy="1267174"/>
          </a:xfrm>
        </p:spPr>
        <p:txBody>
          <a:bodyPr>
            <a:normAutofit/>
          </a:bodyPr>
          <a:lstStyle/>
          <a:p>
            <a:endParaRPr lang="fr-FR" sz="18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fr-FR" sz="2200" b="1" dirty="0">
              <a:solidFill>
                <a:srgbClr val="004C22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fr-FR" sz="2200" b="1" dirty="0">
                <a:solidFill>
                  <a:srgbClr val="004C22"/>
                </a:solidFill>
              </a:rPr>
              <a:t>Entre développeurs : Git / GitHub et VS code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fr-FR" sz="18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fr-FR" sz="18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fr-FR" sz="18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fr-FR" sz="18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fr-FR" sz="18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fr-FR" sz="1800" dirty="0"/>
          </a:p>
          <a:p>
            <a:pPr algn="l"/>
            <a:endParaRPr lang="fr-FR" sz="18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fr-FR" sz="18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fr-FR" sz="18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fr-FR" sz="1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CF476F1-5CE4-C803-61CF-A5E9F63B26D2}"/>
              </a:ext>
            </a:extLst>
          </p:cNvPr>
          <p:cNvSpPr txBox="1"/>
          <p:nvPr/>
        </p:nvSpPr>
        <p:spPr>
          <a:xfrm>
            <a:off x="1141542" y="5907024"/>
            <a:ext cx="2287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b="1" dirty="0">
                <a:solidFill>
                  <a:srgbClr val="C00000"/>
                </a:solidFill>
              </a:rPr>
              <a:t>RÉUNION</a:t>
            </a:r>
          </a:p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B6D270F-73B5-2BBE-540C-2E0C00C6F0DA}"/>
              </a:ext>
            </a:extLst>
          </p:cNvPr>
          <p:cNvSpPr txBox="1"/>
          <p:nvPr/>
        </p:nvSpPr>
        <p:spPr>
          <a:xfrm>
            <a:off x="3232488" y="5970598"/>
            <a:ext cx="5301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b="1" dirty="0">
                <a:solidFill>
                  <a:srgbClr val="004C22"/>
                </a:solidFill>
              </a:rPr>
              <a:t>1 fois par semaine à la fin de chaque sprint</a:t>
            </a:r>
          </a:p>
          <a:p>
            <a:r>
              <a:rPr lang="fr-FR" sz="2000" b="1" dirty="0">
                <a:solidFill>
                  <a:srgbClr val="004C22"/>
                </a:solidFill>
              </a:rPr>
              <a:t>                le vendredi début d’après-midi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79A5BF9-D30C-1911-94EF-C4787655D5C4}"/>
              </a:ext>
            </a:extLst>
          </p:cNvPr>
          <p:cNvSpPr txBox="1"/>
          <p:nvPr/>
        </p:nvSpPr>
        <p:spPr>
          <a:xfrm>
            <a:off x="1141542" y="1063702"/>
            <a:ext cx="4562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b="1" dirty="0">
                <a:solidFill>
                  <a:srgbClr val="C00000"/>
                </a:solidFill>
              </a:rPr>
              <a:t>OUTILS DE COMMUNICATION</a:t>
            </a:r>
          </a:p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429DF5-F094-BACD-AE10-252AFF5B8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028" y="5846129"/>
            <a:ext cx="875537" cy="87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>
            <a:extLst>
              <a:ext uri="{FF2B5EF4-FFF2-40B4-BE49-F238E27FC236}">
                <a16:creationId xmlns:a16="http://schemas.microsoft.com/office/drawing/2014/main" id="{F37FF682-AB96-8A67-586A-5E9A6D00D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733" y="994991"/>
            <a:ext cx="2553862" cy="164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2463E07-AFD7-7B4B-8F33-CE58305B9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77" y="2966465"/>
            <a:ext cx="1096380" cy="46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6EE9E948-8DC5-C166-E525-748D38986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533" y="508886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Une image contenant Police, logo, symbole, Graphique&#10;&#10;Description générée automatiquement">
            <a:extLst>
              <a:ext uri="{FF2B5EF4-FFF2-40B4-BE49-F238E27FC236}">
                <a16:creationId xmlns:a16="http://schemas.microsoft.com/office/drawing/2014/main" id="{446661ED-E966-6E3D-6569-FF1E6B7DBF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733" y="4812583"/>
            <a:ext cx="1865151" cy="98070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7B80A980-F088-133B-B4F2-D16149D1C4C6}"/>
              </a:ext>
            </a:extLst>
          </p:cNvPr>
          <p:cNvSpPr txBox="1"/>
          <p:nvPr/>
        </p:nvSpPr>
        <p:spPr>
          <a:xfrm>
            <a:off x="1872165" y="2728139"/>
            <a:ext cx="4562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outil de développement qui aide l’équipe de développeurs à gérer les changements apportés au code source au fil du temps.</a:t>
            </a:r>
          </a:p>
        </p:txBody>
      </p:sp>
      <p:pic>
        <p:nvPicPr>
          <p:cNvPr id="17" name="Image 16" descr="Une image contenant Police, logo, Graphique, symbole&#10;&#10;Description générée automatiquement">
            <a:extLst>
              <a:ext uri="{FF2B5EF4-FFF2-40B4-BE49-F238E27FC236}">
                <a16:creationId xmlns:a16="http://schemas.microsoft.com/office/drawing/2014/main" id="{CAF8D2F6-266F-7D5F-8A0C-06679DAA76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13" y="2648898"/>
            <a:ext cx="2183016" cy="1097667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E4808C41-CE11-F531-579F-5A92BF39CF30}"/>
              </a:ext>
            </a:extLst>
          </p:cNvPr>
          <p:cNvSpPr txBox="1"/>
          <p:nvPr/>
        </p:nvSpPr>
        <p:spPr>
          <a:xfrm>
            <a:off x="8406047" y="2728139"/>
            <a:ext cx="3785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Permet collaborer et de travailler ensemble sur le projet, modifier et fusionner leur code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D68EEDF-7020-454E-80BE-C61623B919FA}"/>
              </a:ext>
            </a:extLst>
          </p:cNvPr>
          <p:cNvSpPr txBox="1"/>
          <p:nvPr/>
        </p:nvSpPr>
        <p:spPr>
          <a:xfrm>
            <a:off x="4552554" y="3810920"/>
            <a:ext cx="4245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éditeur permettant aux développeurs d'écrire leur </a:t>
            </a:r>
            <a:r>
              <a:rPr lang="fr-FR" i="1" dirty="0"/>
              <a:t>code</a:t>
            </a:r>
            <a:r>
              <a:rPr lang="fr-FR" dirty="0"/>
              <a:t> avec les langages de programmation utilisées dans le projet.</a:t>
            </a:r>
          </a:p>
        </p:txBody>
      </p:sp>
      <p:pic>
        <p:nvPicPr>
          <p:cNvPr id="26" name="Image 25" descr="Une image contenant Police, symbole, logo, Graphique&#10;&#10;Description générée automatiquement">
            <a:extLst>
              <a:ext uri="{FF2B5EF4-FFF2-40B4-BE49-F238E27FC236}">
                <a16:creationId xmlns:a16="http://schemas.microsoft.com/office/drawing/2014/main" id="{6320CE90-75E5-48C3-2318-46A4C181A2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748" y="3828776"/>
            <a:ext cx="1648806" cy="92333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745A6D3E-390D-CB4E-7725-C78427D5637D}"/>
              </a:ext>
            </a:extLst>
          </p:cNvPr>
          <p:cNvSpPr txBox="1"/>
          <p:nvPr/>
        </p:nvSpPr>
        <p:spPr>
          <a:xfrm>
            <a:off x="1872166" y="5121890"/>
            <a:ext cx="5065956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2200" b="1" dirty="0">
                <a:solidFill>
                  <a:srgbClr val="004C22"/>
                </a:solidFill>
              </a:rPr>
              <a:t>Entre l’équipe : e-mail, Microsoft Teams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088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/>
      <p:bldP spid="10" grpId="0"/>
      <p:bldP spid="14" grpId="0"/>
      <p:bldP spid="12" grpId="0"/>
      <p:bldP spid="22" grpId="0"/>
      <p:bldP spid="24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DF92C-DFBE-23C9-1E1D-B8E3C1FBC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542" y="290622"/>
            <a:ext cx="9613737" cy="757128"/>
          </a:xfrm>
        </p:spPr>
        <p:txBody>
          <a:bodyPr anchor="t">
            <a:normAutofit fontScale="90000"/>
          </a:bodyPr>
          <a:lstStyle/>
          <a:p>
            <a:r>
              <a:rPr lang="fr-FR" sz="5300" b="1" dirty="0"/>
              <a:t>COMMUNICATION AVEC LE CLIENT </a:t>
            </a:r>
            <a:br>
              <a:rPr lang="fr-FR" sz="4800" b="1" dirty="0"/>
            </a:br>
            <a:endParaRPr lang="fr-FR" sz="4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D493FF-A638-307C-630E-029A27EFD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64F48BDB-1A0D-0042-3064-6CDBF2843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6ABCF7-B5E5-65F2-6DD2-DC8590CA1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27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ous-titre 4">
            <a:extLst>
              <a:ext uri="{FF2B5EF4-FFF2-40B4-BE49-F238E27FC236}">
                <a16:creationId xmlns:a16="http://schemas.microsoft.com/office/drawing/2014/main" id="{D711CEEB-FC60-8447-D91A-F32884283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4927" y="4695065"/>
            <a:ext cx="7667651" cy="2190927"/>
          </a:xfrm>
        </p:spPr>
        <p:txBody>
          <a:bodyPr>
            <a:normAutofit/>
          </a:bodyPr>
          <a:lstStyle/>
          <a:p>
            <a:endParaRPr lang="fr-FR" sz="1800" dirty="0"/>
          </a:p>
          <a:p>
            <a:endParaRPr lang="fr-FR" sz="1800" dirty="0"/>
          </a:p>
          <a:p>
            <a:r>
              <a:rPr lang="fr-FR" sz="2600" b="1" dirty="0">
                <a:solidFill>
                  <a:srgbClr val="C00000"/>
                </a:solidFill>
              </a:rPr>
              <a:t>LIVRAISON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004C22"/>
                </a:solidFill>
              </a:rPr>
              <a:t>Date prévisionnelle le 29 septembre 2023 en présentiel chez QWENTA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70FD2B0-3988-BECC-7FD0-98FD403FE4BC}"/>
              </a:ext>
            </a:extLst>
          </p:cNvPr>
          <p:cNvSpPr txBox="1"/>
          <p:nvPr/>
        </p:nvSpPr>
        <p:spPr>
          <a:xfrm>
            <a:off x="5148941" y="2471234"/>
            <a:ext cx="2516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RÉUNION ENTRE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E2E26A4-D78D-575A-0018-33AEA475B0AC}"/>
              </a:ext>
            </a:extLst>
          </p:cNvPr>
          <p:cNvSpPr txBox="1"/>
          <p:nvPr/>
        </p:nvSpPr>
        <p:spPr>
          <a:xfrm>
            <a:off x="1436914" y="1282961"/>
            <a:ext cx="91719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/>
              <a:t>À </a:t>
            </a:r>
            <a:r>
              <a:rPr lang="fr-FR" sz="2400" b="1" i="1" dirty="0"/>
              <a:t>chaque fin de sprint </a:t>
            </a:r>
            <a:r>
              <a:rPr lang="fr-FR" sz="2400" i="1" dirty="0"/>
              <a:t>avec le client :</a:t>
            </a:r>
          </a:p>
          <a:p>
            <a:pPr algn="ctr"/>
            <a:r>
              <a:rPr lang="fr-FR" sz="2400" i="1" dirty="0"/>
              <a:t>Présentation des avancées du produit et fonctionnalités mises en place.</a:t>
            </a:r>
          </a:p>
          <a:p>
            <a:endParaRPr lang="fr-FR" sz="2400" i="1" dirty="0"/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870A615-6EA0-E7F9-E81B-0B5F896E330E}"/>
              </a:ext>
            </a:extLst>
          </p:cNvPr>
          <p:cNvSpPr txBox="1"/>
          <p:nvPr/>
        </p:nvSpPr>
        <p:spPr>
          <a:xfrm>
            <a:off x="1832117" y="3064916"/>
            <a:ext cx="186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004C22"/>
                </a:solidFill>
              </a:rPr>
              <a:t>WEBGENCIA :</a:t>
            </a:r>
            <a:r>
              <a:rPr lang="fr-FR" dirty="0"/>
              <a:t>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BF1880-713F-7CF4-7BC2-F68FC7AEDF29}"/>
              </a:ext>
            </a:extLst>
          </p:cNvPr>
          <p:cNvSpPr txBox="1"/>
          <p:nvPr/>
        </p:nvSpPr>
        <p:spPr>
          <a:xfrm>
            <a:off x="9092766" y="3064916"/>
            <a:ext cx="195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004C22"/>
                </a:solidFill>
              </a:rPr>
              <a:t>QWENTA 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5058733-3C29-47D0-D6B8-44DC57B9CE9F}"/>
              </a:ext>
            </a:extLst>
          </p:cNvPr>
          <p:cNvSpPr txBox="1"/>
          <p:nvPr/>
        </p:nvSpPr>
        <p:spPr>
          <a:xfrm>
            <a:off x="1347956" y="3531066"/>
            <a:ext cx="3069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Soufiane (</a:t>
            </a:r>
            <a:r>
              <a:rPr lang="fr-FR" dirty="0" err="1"/>
              <a:t>Poduct</a:t>
            </a:r>
            <a:r>
              <a:rPr lang="fr-FR" dirty="0"/>
              <a:t> </a:t>
            </a:r>
            <a:r>
              <a:rPr lang="fr-FR" dirty="0" err="1"/>
              <a:t>Owner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Erica (Lead Développeur)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4C3DA4D-308D-0A04-E140-D680843EF766}"/>
              </a:ext>
            </a:extLst>
          </p:cNvPr>
          <p:cNvSpPr txBox="1"/>
          <p:nvPr/>
        </p:nvSpPr>
        <p:spPr>
          <a:xfrm>
            <a:off x="8656811" y="3543011"/>
            <a:ext cx="268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John (Chef de projet)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BB520257-66FA-A2F6-E2E4-723328DDBD8E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698238" y="2787243"/>
            <a:ext cx="1313359" cy="462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17F177C-39A8-7578-05FF-89D136D408AF}"/>
              </a:ext>
            </a:extLst>
          </p:cNvPr>
          <p:cNvCxnSpPr>
            <a:cxnSpLocks/>
          </p:cNvCxnSpPr>
          <p:nvPr/>
        </p:nvCxnSpPr>
        <p:spPr>
          <a:xfrm>
            <a:off x="7780310" y="2790675"/>
            <a:ext cx="1225517" cy="474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4B9EFB-607F-0324-EE6D-8F6353A94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417" y="3429000"/>
            <a:ext cx="1532129" cy="153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81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/>
      <p:bldP spid="4" grpId="0"/>
      <p:bldP spid="6" grpId="0"/>
      <p:bldP spid="7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DF92C-DFBE-23C9-1E1D-B8E3C1FBC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542" y="290622"/>
            <a:ext cx="9613737" cy="757128"/>
          </a:xfrm>
        </p:spPr>
        <p:txBody>
          <a:bodyPr anchor="t">
            <a:normAutofit fontScale="90000"/>
          </a:bodyPr>
          <a:lstStyle/>
          <a:p>
            <a:r>
              <a:rPr lang="fr-FR" sz="5300" b="1" dirty="0"/>
              <a:t>DOCUMENTS ASSOCIÉS </a:t>
            </a:r>
            <a:br>
              <a:rPr lang="fr-FR" sz="4800" b="1" dirty="0"/>
            </a:br>
            <a:endParaRPr lang="fr-FR" sz="4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D493FF-A638-307C-630E-029A27EFD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64F48BDB-1A0D-0042-3064-6CDBF2843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6ABCF7-B5E5-65F2-6DD2-DC8590CA1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27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ous-titre 4">
            <a:extLst>
              <a:ext uri="{FF2B5EF4-FFF2-40B4-BE49-F238E27FC236}">
                <a16:creationId xmlns:a16="http://schemas.microsoft.com/office/drawing/2014/main" id="{D711CEEB-FC60-8447-D91A-F32884283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3874" y="4964000"/>
            <a:ext cx="2584149" cy="752660"/>
          </a:xfrm>
        </p:spPr>
        <p:txBody>
          <a:bodyPr>
            <a:normAutofit/>
          </a:bodyPr>
          <a:lstStyle/>
          <a:p>
            <a:endParaRPr lang="fr-FR" sz="18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fr-FR" sz="1800" dirty="0">
                <a:hlinkClick r:id="rId2"/>
              </a:rPr>
              <a:t>https://app.daily.dev/</a:t>
            </a:r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8C84326-C3E8-A94F-A782-617E498DA9E6}"/>
              </a:ext>
            </a:extLst>
          </p:cNvPr>
          <p:cNvSpPr txBox="1"/>
          <p:nvPr/>
        </p:nvSpPr>
        <p:spPr>
          <a:xfrm>
            <a:off x="1141542" y="1407501"/>
            <a:ext cx="7380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MAQUETTE DU SITE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62C05FF-BF60-3FA4-6F78-1E2C73DB7552}"/>
              </a:ext>
            </a:extLst>
          </p:cNvPr>
          <p:cNvSpPr txBox="1"/>
          <p:nvPr/>
        </p:nvSpPr>
        <p:spPr>
          <a:xfrm>
            <a:off x="1851618" y="1906655"/>
            <a:ext cx="8757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>
                <a:hlinkClick r:id="rId3"/>
              </a:rPr>
              <a:t>https://www.figma.com/file/Q6NEUPqwz1U3HFaCaVoF7N/Desktop?node-id=0%3A1</a:t>
            </a:r>
            <a:endParaRPr lang="fr-FR" sz="1800" dirty="0"/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CF476F1-5CE4-C803-61CF-A5E9F63B26D2}"/>
              </a:ext>
            </a:extLst>
          </p:cNvPr>
          <p:cNvSpPr txBox="1"/>
          <p:nvPr/>
        </p:nvSpPr>
        <p:spPr>
          <a:xfrm>
            <a:off x="1141542" y="2446741"/>
            <a:ext cx="59062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SPÉCIFICATIONS FONCTIONNELLES</a:t>
            </a:r>
          </a:p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B6D270F-73B5-2BBE-540C-2E0C00C6F0DA}"/>
              </a:ext>
            </a:extLst>
          </p:cNvPr>
          <p:cNvSpPr txBox="1"/>
          <p:nvPr/>
        </p:nvSpPr>
        <p:spPr>
          <a:xfrm>
            <a:off x="1141541" y="3080025"/>
            <a:ext cx="590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SPÉCIFICATIONS TECHNIQUES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79A5BF9-D30C-1911-94EF-C4787655D5C4}"/>
              </a:ext>
            </a:extLst>
          </p:cNvPr>
          <p:cNvSpPr txBox="1"/>
          <p:nvPr/>
        </p:nvSpPr>
        <p:spPr>
          <a:xfrm>
            <a:off x="1141541" y="4749606"/>
            <a:ext cx="4562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VEILLE TECHNOLOGIQUE</a:t>
            </a:r>
          </a:p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37A105D-CB65-4B24-E1C6-E499E85F0378}"/>
              </a:ext>
            </a:extLst>
          </p:cNvPr>
          <p:cNvSpPr txBox="1"/>
          <p:nvPr/>
        </p:nvSpPr>
        <p:spPr>
          <a:xfrm>
            <a:off x="1141541" y="3641610"/>
            <a:ext cx="4767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L’OUTIL DE GESTION </a:t>
            </a:r>
          </a:p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29A2F5-269C-410E-6A8F-112C87B55223}"/>
              </a:ext>
            </a:extLst>
          </p:cNvPr>
          <p:cNvSpPr txBox="1"/>
          <p:nvPr/>
        </p:nvSpPr>
        <p:spPr>
          <a:xfrm>
            <a:off x="1903874" y="4195608"/>
            <a:ext cx="875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>
                <a:hlinkClick r:id="rId4"/>
              </a:rPr>
              <a:t>https://trello.com/b/cJrWqsT4/menu-by-qwenta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66235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  <p:bldP spid="9" grpId="0"/>
      <p:bldP spid="10" grpId="0"/>
      <p:bldP spid="14" grpId="0"/>
      <p:bldP spid="3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FD493FF-A638-307C-630E-029A27EFD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64F48BDB-1A0D-0042-3064-6CDBF2843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6ABCF7-B5E5-65F2-6DD2-DC8590CA1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27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7776E418-DC80-C9BC-F1FA-45823BA71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6863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D676EE3A-9C0D-6A11-8099-CA34B12FA2D5}"/>
              </a:ext>
            </a:extLst>
          </p:cNvPr>
          <p:cNvSpPr txBox="1">
            <a:spLocks/>
          </p:cNvSpPr>
          <p:nvPr/>
        </p:nvSpPr>
        <p:spPr>
          <a:xfrm>
            <a:off x="630936" y="640080"/>
            <a:ext cx="4770129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SOMMAIRE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85BD6475-7648-5232-98C9-A5236B6BE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22159" cy="18288"/>
          </a:xfrm>
          <a:custGeom>
            <a:avLst/>
            <a:gdLst>
              <a:gd name="connsiteX0" fmla="*/ 0 w 3222159"/>
              <a:gd name="connsiteY0" fmla="*/ 0 h 18288"/>
              <a:gd name="connsiteX1" fmla="*/ 612210 w 3222159"/>
              <a:gd name="connsiteY1" fmla="*/ 0 h 18288"/>
              <a:gd name="connsiteX2" fmla="*/ 1256642 w 3222159"/>
              <a:gd name="connsiteY2" fmla="*/ 0 h 18288"/>
              <a:gd name="connsiteX3" fmla="*/ 1933295 w 3222159"/>
              <a:gd name="connsiteY3" fmla="*/ 0 h 18288"/>
              <a:gd name="connsiteX4" fmla="*/ 2609949 w 3222159"/>
              <a:gd name="connsiteY4" fmla="*/ 0 h 18288"/>
              <a:gd name="connsiteX5" fmla="*/ 3222159 w 3222159"/>
              <a:gd name="connsiteY5" fmla="*/ 0 h 18288"/>
              <a:gd name="connsiteX6" fmla="*/ 3222159 w 3222159"/>
              <a:gd name="connsiteY6" fmla="*/ 18288 h 18288"/>
              <a:gd name="connsiteX7" fmla="*/ 2513284 w 3222159"/>
              <a:gd name="connsiteY7" fmla="*/ 18288 h 18288"/>
              <a:gd name="connsiteX8" fmla="*/ 1804409 w 3222159"/>
              <a:gd name="connsiteY8" fmla="*/ 18288 h 18288"/>
              <a:gd name="connsiteX9" fmla="*/ 1159977 w 3222159"/>
              <a:gd name="connsiteY9" fmla="*/ 18288 h 18288"/>
              <a:gd name="connsiteX10" fmla="*/ 0 w 3222159"/>
              <a:gd name="connsiteY10" fmla="*/ 18288 h 18288"/>
              <a:gd name="connsiteX11" fmla="*/ 0 w 322215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22159" h="18288" fill="none" extrusionOk="0">
                <a:moveTo>
                  <a:pt x="0" y="0"/>
                </a:moveTo>
                <a:cubicBezTo>
                  <a:pt x="196593" y="11045"/>
                  <a:pt x="446642" y="-21931"/>
                  <a:pt x="612210" y="0"/>
                </a:cubicBezTo>
                <a:cubicBezTo>
                  <a:pt x="777778" y="21931"/>
                  <a:pt x="950316" y="-27773"/>
                  <a:pt x="1256642" y="0"/>
                </a:cubicBezTo>
                <a:cubicBezTo>
                  <a:pt x="1562968" y="27773"/>
                  <a:pt x="1748251" y="15833"/>
                  <a:pt x="1933295" y="0"/>
                </a:cubicBezTo>
                <a:cubicBezTo>
                  <a:pt x="2118339" y="-15833"/>
                  <a:pt x="2424352" y="14898"/>
                  <a:pt x="2609949" y="0"/>
                </a:cubicBezTo>
                <a:cubicBezTo>
                  <a:pt x="2795546" y="-14898"/>
                  <a:pt x="2932808" y="-9734"/>
                  <a:pt x="3222159" y="0"/>
                </a:cubicBezTo>
                <a:cubicBezTo>
                  <a:pt x="3221450" y="8157"/>
                  <a:pt x="3221746" y="12125"/>
                  <a:pt x="3222159" y="18288"/>
                </a:cubicBezTo>
                <a:cubicBezTo>
                  <a:pt x="2911939" y="34759"/>
                  <a:pt x="2785518" y="34022"/>
                  <a:pt x="2513284" y="18288"/>
                </a:cubicBezTo>
                <a:cubicBezTo>
                  <a:pt x="2241051" y="2554"/>
                  <a:pt x="2110888" y="10843"/>
                  <a:pt x="1804409" y="18288"/>
                </a:cubicBezTo>
                <a:cubicBezTo>
                  <a:pt x="1497931" y="25733"/>
                  <a:pt x="1386820" y="31630"/>
                  <a:pt x="1159977" y="18288"/>
                </a:cubicBezTo>
                <a:cubicBezTo>
                  <a:pt x="933134" y="4946"/>
                  <a:pt x="550319" y="37286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22159" h="18288" stroke="0" extrusionOk="0">
                <a:moveTo>
                  <a:pt x="0" y="0"/>
                </a:moveTo>
                <a:cubicBezTo>
                  <a:pt x="241535" y="-15900"/>
                  <a:pt x="388613" y="-5085"/>
                  <a:pt x="612210" y="0"/>
                </a:cubicBezTo>
                <a:cubicBezTo>
                  <a:pt x="835807" y="5085"/>
                  <a:pt x="908471" y="24172"/>
                  <a:pt x="1159977" y="0"/>
                </a:cubicBezTo>
                <a:cubicBezTo>
                  <a:pt x="1411483" y="-24172"/>
                  <a:pt x="1690605" y="-19173"/>
                  <a:pt x="1868852" y="0"/>
                </a:cubicBezTo>
                <a:cubicBezTo>
                  <a:pt x="2047099" y="19173"/>
                  <a:pt x="2340134" y="6749"/>
                  <a:pt x="2481062" y="0"/>
                </a:cubicBezTo>
                <a:cubicBezTo>
                  <a:pt x="2621990" y="-6749"/>
                  <a:pt x="3066981" y="17066"/>
                  <a:pt x="3222159" y="0"/>
                </a:cubicBezTo>
                <a:cubicBezTo>
                  <a:pt x="3221895" y="4493"/>
                  <a:pt x="3222543" y="9472"/>
                  <a:pt x="3222159" y="18288"/>
                </a:cubicBezTo>
                <a:cubicBezTo>
                  <a:pt x="2975500" y="15763"/>
                  <a:pt x="2741187" y="-9405"/>
                  <a:pt x="2577727" y="18288"/>
                </a:cubicBezTo>
                <a:cubicBezTo>
                  <a:pt x="2414267" y="45981"/>
                  <a:pt x="2125485" y="-2187"/>
                  <a:pt x="1868852" y="18288"/>
                </a:cubicBezTo>
                <a:cubicBezTo>
                  <a:pt x="1612219" y="38763"/>
                  <a:pt x="1519478" y="42763"/>
                  <a:pt x="1321085" y="18288"/>
                </a:cubicBezTo>
                <a:cubicBezTo>
                  <a:pt x="1122692" y="-6187"/>
                  <a:pt x="812991" y="35529"/>
                  <a:pt x="676653" y="18288"/>
                </a:cubicBezTo>
                <a:cubicBezTo>
                  <a:pt x="540315" y="1047"/>
                  <a:pt x="176767" y="2381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90F022A2-35F5-D3D3-9F38-0B2D19814DB2}"/>
              </a:ext>
            </a:extLst>
          </p:cNvPr>
          <p:cNvSpPr txBox="1">
            <a:spLocks/>
          </p:cNvSpPr>
          <p:nvPr/>
        </p:nvSpPr>
        <p:spPr>
          <a:xfrm>
            <a:off x="630936" y="2660904"/>
            <a:ext cx="6192651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457200" algn="l">
              <a:buFont typeface="+mj-lt"/>
              <a:buAutoNum type="arabicPeriod"/>
            </a:pPr>
            <a:r>
              <a:rPr lang="fr-FR" sz="2200" dirty="0"/>
              <a:t>Présentation du produit</a:t>
            </a:r>
          </a:p>
          <a:p>
            <a:pPr marL="742950" indent="-457200" algn="l">
              <a:buFont typeface="+mj-lt"/>
              <a:buAutoNum type="arabicPeriod"/>
            </a:pPr>
            <a:r>
              <a:rPr lang="fr-FR" sz="2200" dirty="0"/>
              <a:t>Présentation de l’équipe de </a:t>
            </a:r>
            <a:r>
              <a:rPr lang="fr-FR" sz="2200" dirty="0" err="1"/>
              <a:t>Webgencia</a:t>
            </a:r>
            <a:endParaRPr lang="fr-FR" sz="2200" dirty="0"/>
          </a:p>
          <a:p>
            <a:pPr marL="742950" indent="-457200" algn="l">
              <a:buFont typeface="+mj-lt"/>
              <a:buAutoNum type="arabicPeriod"/>
            </a:pPr>
            <a:r>
              <a:rPr lang="fr-FR" sz="2200" dirty="0"/>
              <a:t>Structure du site</a:t>
            </a:r>
          </a:p>
          <a:p>
            <a:pPr marL="742950" indent="-457200" algn="l">
              <a:buFont typeface="+mj-lt"/>
              <a:buAutoNum type="arabicPeriod"/>
            </a:pPr>
            <a:r>
              <a:rPr lang="fr-FR" sz="2200" dirty="0"/>
              <a:t>Choix des technologies</a:t>
            </a:r>
          </a:p>
          <a:p>
            <a:pPr marL="742950" indent="-457200" algn="l">
              <a:buFont typeface="+mj-lt"/>
              <a:buAutoNum type="arabicPeriod"/>
            </a:pPr>
            <a:r>
              <a:rPr lang="fr-FR" sz="2200" dirty="0"/>
              <a:t>Méthodologie de développement</a:t>
            </a:r>
          </a:p>
          <a:p>
            <a:pPr marL="742950" indent="-457200" algn="l">
              <a:buFont typeface="+mj-lt"/>
              <a:buAutoNum type="arabicPeriod"/>
            </a:pPr>
            <a:r>
              <a:rPr lang="fr-FR" sz="2200" dirty="0"/>
              <a:t>Plan de communication</a:t>
            </a:r>
          </a:p>
          <a:p>
            <a:pPr marL="742950" indent="-457200" algn="l">
              <a:buFont typeface="+mj-lt"/>
              <a:buAutoNum type="arabicPeriod"/>
            </a:pPr>
            <a:r>
              <a:rPr lang="fr-FR" sz="2200" dirty="0"/>
              <a:t>Documents associés</a:t>
            </a:r>
          </a:p>
          <a:p>
            <a:pPr marL="514350" indent="-228600" algn="l">
              <a:buFont typeface="Arial" panose="020B0604020202020204" pitchFamily="34" charset="0"/>
              <a:buChar char="•"/>
            </a:pPr>
            <a:endParaRPr lang="fr-FR" sz="2200" dirty="0"/>
          </a:p>
          <a:p>
            <a:pPr marL="514350" indent="-228600" algn="l">
              <a:buFont typeface="Arial" panose="020B0604020202020204" pitchFamily="34" charset="0"/>
              <a:buChar char="•"/>
            </a:pPr>
            <a:endParaRPr lang="fr-FR" sz="2200" dirty="0"/>
          </a:p>
          <a:p>
            <a:pPr marL="514350" indent="-228600" algn="l">
              <a:buFont typeface="Arial" panose="020B0604020202020204" pitchFamily="34" charset="0"/>
              <a:buChar char="•"/>
            </a:pPr>
            <a:endParaRPr lang="fr-FR" sz="22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fr-FR" sz="2200" dirty="0"/>
          </a:p>
        </p:txBody>
      </p:sp>
      <p:pic>
        <p:nvPicPr>
          <p:cNvPr id="21" name="Graphique 20" descr="Liste avec un remplissage uni">
            <a:extLst>
              <a:ext uri="{FF2B5EF4-FFF2-40B4-BE49-F238E27FC236}">
                <a16:creationId xmlns:a16="http://schemas.microsoft.com/office/drawing/2014/main" id="{46A086F2-2F59-2354-291F-052F2A8D7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03733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2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DF92C-DFBE-23C9-1E1D-B8E3C1FBC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542" y="290622"/>
            <a:ext cx="9613737" cy="1276350"/>
          </a:xfrm>
        </p:spPr>
        <p:txBody>
          <a:bodyPr anchor="t">
            <a:normAutofit fontScale="90000"/>
          </a:bodyPr>
          <a:lstStyle/>
          <a:p>
            <a:r>
              <a:rPr lang="fr-FR" sz="5300" b="1" dirty="0"/>
              <a:t>PRÉSENTATION DU PRODUIT</a:t>
            </a:r>
            <a:br>
              <a:rPr lang="fr-FR" sz="4800" b="1" dirty="0"/>
            </a:br>
            <a:endParaRPr lang="fr-FR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26E5B5E-DE3E-A551-FDD4-3360E6784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4747" y="1293439"/>
            <a:ext cx="5257800" cy="942992"/>
          </a:xfrm>
        </p:spPr>
        <p:txBody>
          <a:bodyPr anchor="b">
            <a:normAutofit/>
          </a:bodyPr>
          <a:lstStyle/>
          <a:p>
            <a:pPr defTabSz="457200"/>
            <a:r>
              <a:rPr lang="fr-FR" sz="1800" b="1" dirty="0"/>
              <a:t>QWENTA</a:t>
            </a:r>
            <a:r>
              <a:rPr lang="fr-FR" sz="1800" dirty="0"/>
              <a:t> souhaite faire développer un site</a:t>
            </a:r>
          </a:p>
          <a:p>
            <a:pPr defTabSz="457200"/>
            <a:r>
              <a:rPr lang="fr-FR" sz="3200" b="1" dirty="0">
                <a:solidFill>
                  <a:srgbClr val="C00000"/>
                </a:solidFill>
              </a:rPr>
              <a:t>« Menu Maker »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D493FF-A638-307C-630E-029A27EFD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64F48BDB-1A0D-0042-3064-6CDBF2843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6ABCF7-B5E5-65F2-6DD2-DC8590CA1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27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4756387E-CD7E-E51E-48F3-F836589609C6}"/>
              </a:ext>
            </a:extLst>
          </p:cNvPr>
          <p:cNvSpPr txBox="1"/>
          <p:nvPr/>
        </p:nvSpPr>
        <p:spPr>
          <a:xfrm>
            <a:off x="3522036" y="2396026"/>
            <a:ext cx="21955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4C22"/>
                </a:solidFill>
              </a:rPr>
              <a:t>POURQUOI ?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Créer et personnaliser leur menu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P</a:t>
            </a:r>
            <a:r>
              <a:rPr lang="fr-FR" dirty="0">
                <a:solidFill>
                  <a:schemeClr val="tx1"/>
                </a:solidFill>
              </a:rPr>
              <a:t>ouvoir l’exporter en PDF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L</a:t>
            </a:r>
            <a:r>
              <a:rPr lang="fr-FR" dirty="0">
                <a:solidFill>
                  <a:schemeClr val="tx1"/>
                </a:solidFill>
              </a:rPr>
              <a:t>’imprimer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L</a:t>
            </a:r>
            <a:r>
              <a:rPr lang="fr-FR" dirty="0">
                <a:solidFill>
                  <a:schemeClr val="tx1"/>
                </a:solidFill>
              </a:rPr>
              <a:t>e distribuer sur les réseaux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4463387-4E33-E087-783E-C5BEE66F8840}"/>
              </a:ext>
            </a:extLst>
          </p:cNvPr>
          <p:cNvSpPr txBox="1"/>
          <p:nvPr/>
        </p:nvSpPr>
        <p:spPr>
          <a:xfrm>
            <a:off x="35126" y="2400597"/>
            <a:ext cx="271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4C22"/>
                </a:solidFill>
              </a:rPr>
              <a:t>POUR QUI ?</a:t>
            </a:r>
          </a:p>
          <a:p>
            <a:pPr algn="ctr"/>
            <a:endParaRPr lang="fr-FR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fr-FR" dirty="0"/>
              <a:t>Aux restaurateurs</a:t>
            </a:r>
          </a:p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2DA90C8-26A7-F061-05CB-73389638C373}"/>
              </a:ext>
            </a:extLst>
          </p:cNvPr>
          <p:cNvSpPr txBox="1"/>
          <p:nvPr/>
        </p:nvSpPr>
        <p:spPr>
          <a:xfrm>
            <a:off x="1040245" y="5630249"/>
            <a:ext cx="3232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4C22"/>
                </a:solidFill>
              </a:rPr>
              <a:t>COMMENT ?</a:t>
            </a:r>
          </a:p>
          <a:p>
            <a:pPr algn="ctr"/>
            <a:endParaRPr lang="fr-FR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fr-FR" dirty="0"/>
              <a:t>Avec l’équipe de </a:t>
            </a:r>
            <a:r>
              <a:rPr lang="fr-FR" dirty="0" err="1"/>
              <a:t>Webgencia</a:t>
            </a:r>
            <a:endParaRPr lang="fr-F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9835194-D086-E311-C2C6-E4EE7E130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769" y="2359398"/>
            <a:ext cx="4303450" cy="350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BBD28FDF-3DF2-87F0-048B-02D4002D2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396" y="3865073"/>
            <a:ext cx="3504955" cy="286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Logo Word: histoire et signification | PNG">
            <a:hlinkClick r:id="rId4" action="ppaction://hlinkfile"/>
            <a:extLst>
              <a:ext uri="{FF2B5EF4-FFF2-40B4-BE49-F238E27FC236}">
                <a16:creationId xmlns:a16="http://schemas.microsoft.com/office/drawing/2014/main" id="{AD85ABD6-4E0F-8B6F-7DA8-88F5322CC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1566" y="290622"/>
            <a:ext cx="747477" cy="42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0D663FC8-5B3B-B624-A969-C1BD2D56E049}"/>
              </a:ext>
            </a:extLst>
          </p:cNvPr>
          <p:cNvSpPr txBox="1"/>
          <p:nvPr/>
        </p:nvSpPr>
        <p:spPr>
          <a:xfrm>
            <a:off x="10592441" y="686309"/>
            <a:ext cx="1695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Spécifications techniques</a:t>
            </a:r>
          </a:p>
        </p:txBody>
      </p:sp>
    </p:spTree>
    <p:extLst>
      <p:ext uri="{BB962C8B-B14F-4D97-AF65-F5344CB8AC3E}">
        <p14:creationId xmlns:p14="http://schemas.microsoft.com/office/powerpoint/2010/main" val="170203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DF92C-DFBE-23C9-1E1D-B8E3C1FBC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2211" y="710500"/>
            <a:ext cx="9613737" cy="1276350"/>
          </a:xfrm>
        </p:spPr>
        <p:txBody>
          <a:bodyPr anchor="t">
            <a:normAutofit fontScale="90000"/>
          </a:bodyPr>
          <a:lstStyle/>
          <a:p>
            <a:r>
              <a:rPr lang="fr-FR" sz="5300" b="1"/>
              <a:t>PRÉSENTATION DE l’ÉQUIPE</a:t>
            </a:r>
            <a:br>
              <a:rPr lang="fr-FR" sz="5300" b="1"/>
            </a:br>
            <a:r>
              <a:rPr lang="fr-FR" sz="5300" b="1"/>
              <a:t>DE WEBGENCIA</a:t>
            </a:r>
            <a:br>
              <a:rPr lang="fr-FR" sz="4800" b="1"/>
            </a:br>
            <a:endParaRPr lang="fr-FR" sz="4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D493FF-A638-307C-630E-029A27EFD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64F48BDB-1A0D-0042-3064-6CDBF2843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6ABCF7-B5E5-65F2-6DD2-DC8590CA1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27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ous-titre 4">
            <a:extLst>
              <a:ext uri="{FF2B5EF4-FFF2-40B4-BE49-F238E27FC236}">
                <a16:creationId xmlns:a16="http://schemas.microsoft.com/office/drawing/2014/main" id="{524E4747-0B65-8291-688D-6FE2A8E48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5232" y="3152794"/>
            <a:ext cx="4014256" cy="2994706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dirty="0"/>
              <a:t>Un </a:t>
            </a:r>
            <a:r>
              <a:rPr lang="fr-FR" dirty="0" err="1"/>
              <a:t>product</a:t>
            </a:r>
            <a:r>
              <a:rPr lang="fr-FR" dirty="0"/>
              <a:t> </a:t>
            </a:r>
            <a:r>
              <a:rPr lang="fr-FR" dirty="0" err="1"/>
              <a:t>owner</a:t>
            </a:r>
            <a:endParaRPr lang="fr-FR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dirty="0"/>
              <a:t>Un designer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dirty="0"/>
              <a:t>Un développeur </a:t>
            </a:r>
            <a:r>
              <a:rPr lang="fr-FR" b="1" dirty="0">
                <a:solidFill>
                  <a:srgbClr val="C00000"/>
                </a:solidFill>
              </a:rPr>
              <a:t>Frontend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dirty="0"/>
              <a:t>Un développeur </a:t>
            </a:r>
            <a:r>
              <a:rPr lang="fr-FR" b="1" dirty="0">
                <a:solidFill>
                  <a:srgbClr val="C00000"/>
                </a:solidFill>
              </a:rPr>
              <a:t>Backend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dirty="0"/>
              <a:t>Un lead développeur</a:t>
            </a:r>
          </a:p>
        </p:txBody>
      </p:sp>
      <p:pic>
        <p:nvPicPr>
          <p:cNvPr id="4" name="Image 3" descr="Une image contenant habits, meubles, personne, s’asseoir&#10;&#10;Description générée automatiquement">
            <a:extLst>
              <a:ext uri="{FF2B5EF4-FFF2-40B4-BE49-F238E27FC236}">
                <a16:creationId xmlns:a16="http://schemas.microsoft.com/office/drawing/2014/main" id="{F1937AAE-7E37-1CAF-EFE1-CDA0961EB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823" y="3578584"/>
            <a:ext cx="2143125" cy="2143125"/>
          </a:xfrm>
          <a:prstGeom prst="rect">
            <a:avLst/>
          </a:prstGeom>
        </p:spPr>
      </p:pic>
      <p:pic>
        <p:nvPicPr>
          <p:cNvPr id="12" name="Image 11" descr="Une image contenant texte, dessin humoristique, conception&#10;&#10;Description générée automatiquement">
            <a:extLst>
              <a:ext uri="{FF2B5EF4-FFF2-40B4-BE49-F238E27FC236}">
                <a16:creationId xmlns:a16="http://schemas.microsoft.com/office/drawing/2014/main" id="{38809D22-5E8B-F1A8-114F-6CAF8D179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81" y="3312767"/>
            <a:ext cx="2543198" cy="220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0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DF92C-DFBE-23C9-1E1D-B8E3C1FBC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542" y="290622"/>
            <a:ext cx="9613737" cy="1276350"/>
          </a:xfrm>
        </p:spPr>
        <p:txBody>
          <a:bodyPr anchor="t">
            <a:normAutofit fontScale="90000"/>
          </a:bodyPr>
          <a:lstStyle/>
          <a:p>
            <a:r>
              <a:rPr lang="fr-FR" sz="5300" b="1" dirty="0"/>
              <a:t>ARBORESCENCE DU SITE</a:t>
            </a:r>
            <a:br>
              <a:rPr lang="fr-FR" sz="4800" b="1" dirty="0"/>
            </a:br>
            <a:endParaRPr lang="fr-FR" sz="4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D493FF-A638-307C-630E-029A27EFD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64F48BDB-1A0D-0042-3064-6CDBF2843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6ABCF7-B5E5-65F2-6DD2-DC8590CA1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27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9FB0E470-D48F-11DA-1F8C-C03C74A75817}"/>
              </a:ext>
            </a:extLst>
          </p:cNvPr>
          <p:cNvSpPr txBox="1"/>
          <p:nvPr/>
        </p:nvSpPr>
        <p:spPr>
          <a:xfrm>
            <a:off x="3048778" y="32443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0AD37FC5-FD52-8B29-D19C-0C3417BDA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839" y="1496592"/>
            <a:ext cx="7400546" cy="481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6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DF92C-DFBE-23C9-1E1D-B8E3C1FBC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542" y="290622"/>
            <a:ext cx="9613737" cy="1276350"/>
          </a:xfrm>
        </p:spPr>
        <p:txBody>
          <a:bodyPr anchor="t">
            <a:normAutofit fontScale="90000"/>
          </a:bodyPr>
          <a:lstStyle/>
          <a:p>
            <a:r>
              <a:rPr lang="fr-FR" sz="5300" b="1" dirty="0"/>
              <a:t>CHOIX DES TECHNOLOGIES</a:t>
            </a:r>
            <a:br>
              <a:rPr lang="fr-FR" sz="4800" b="1" dirty="0"/>
            </a:br>
            <a:endParaRPr lang="fr-FR" sz="4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D493FF-A638-307C-630E-029A27EFD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64F48BDB-1A0D-0042-3064-6CDBF2843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6ABCF7-B5E5-65F2-6DD2-DC8590CA1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27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4EC48B21-4F9E-B744-01E1-2D9522BD7354}"/>
              </a:ext>
            </a:extLst>
          </p:cNvPr>
          <p:cNvSpPr txBox="1"/>
          <p:nvPr/>
        </p:nvSpPr>
        <p:spPr>
          <a:xfrm>
            <a:off x="695562" y="1141371"/>
            <a:ext cx="25701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FRONTEND</a:t>
            </a:r>
          </a:p>
          <a:p>
            <a:r>
              <a:rPr lang="fr-FR" dirty="0"/>
              <a:t>partie visible du site web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8E16AD7-7188-1EFE-3F75-90E48E6278B1}"/>
              </a:ext>
            </a:extLst>
          </p:cNvPr>
          <p:cNvSpPr txBox="1"/>
          <p:nvPr/>
        </p:nvSpPr>
        <p:spPr>
          <a:xfrm>
            <a:off x="7876894" y="1141371"/>
            <a:ext cx="3833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BACKEND</a:t>
            </a:r>
          </a:p>
          <a:p>
            <a:pPr algn="ctr"/>
            <a:r>
              <a:rPr lang="fr-FR" dirty="0"/>
              <a:t>partie que les utilisateurs ne peuvent pas voir ou avec laquelle ils ne peuvent pas interagir mais qui contient toutes les fonctionnalités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D97EF53-F7C3-55A6-D01A-EDEB40E97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408" y="1787702"/>
            <a:ext cx="634995" cy="63499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D26347A-BF22-9097-D696-A1A299154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410" y="3767305"/>
            <a:ext cx="553190" cy="47973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0310F9C-6E01-540A-5418-530DDC69E8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407" y="3557043"/>
            <a:ext cx="689999" cy="689999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92FFC75-DBE1-513C-52BE-384E8BBA187F}"/>
              </a:ext>
            </a:extLst>
          </p:cNvPr>
          <p:cNvSpPr txBox="1"/>
          <p:nvPr/>
        </p:nvSpPr>
        <p:spPr>
          <a:xfrm>
            <a:off x="4863574" y="2535016"/>
            <a:ext cx="118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3FB17AD-EB74-52B8-D902-657F8ADDC6DD}"/>
              </a:ext>
            </a:extLst>
          </p:cNvPr>
          <p:cNvSpPr txBox="1"/>
          <p:nvPr/>
        </p:nvSpPr>
        <p:spPr>
          <a:xfrm>
            <a:off x="2777043" y="3822508"/>
            <a:ext cx="115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REACT JS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14013D0-C8A1-86C3-267D-13D55B0256F4}"/>
              </a:ext>
            </a:extLst>
          </p:cNvPr>
          <p:cNvSpPr txBox="1"/>
          <p:nvPr/>
        </p:nvSpPr>
        <p:spPr>
          <a:xfrm>
            <a:off x="8188863" y="3717376"/>
            <a:ext cx="136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 JS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1AB1BD1-F37C-DE0A-3CAD-06460C27F6F7}"/>
              </a:ext>
            </a:extLst>
          </p:cNvPr>
          <p:cNvSpPr txBox="1"/>
          <p:nvPr/>
        </p:nvSpPr>
        <p:spPr>
          <a:xfrm>
            <a:off x="2321410" y="4719074"/>
            <a:ext cx="149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React</a:t>
            </a:r>
            <a:r>
              <a:rPr lang="fr-FR" dirty="0"/>
              <a:t>-modal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32C9CF8-A984-7CFA-03CF-4F1694F6006C}"/>
              </a:ext>
            </a:extLst>
          </p:cNvPr>
          <p:cNvSpPr txBox="1"/>
          <p:nvPr/>
        </p:nvSpPr>
        <p:spPr>
          <a:xfrm>
            <a:off x="7452512" y="4739951"/>
            <a:ext cx="136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Node-mailer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5244922-8D13-F50D-E281-16D25DAB242D}"/>
              </a:ext>
            </a:extLst>
          </p:cNvPr>
          <p:cNvSpPr txBox="1"/>
          <p:nvPr/>
        </p:nvSpPr>
        <p:spPr>
          <a:xfrm>
            <a:off x="1229275" y="5683124"/>
            <a:ext cx="157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React-print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DD564DF-EE5E-CF92-FE4B-CFB421EA50C2}"/>
              </a:ext>
            </a:extLst>
          </p:cNvPr>
          <p:cNvSpPr txBox="1"/>
          <p:nvPr/>
        </p:nvSpPr>
        <p:spPr>
          <a:xfrm>
            <a:off x="3582977" y="5683124"/>
            <a:ext cx="121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React</a:t>
            </a:r>
            <a:r>
              <a:rPr lang="fr-FR" dirty="0"/>
              <a:t>-PDF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AA85036-C3B6-6E45-9AEE-A9B596807485}"/>
              </a:ext>
            </a:extLst>
          </p:cNvPr>
          <p:cNvSpPr txBox="1"/>
          <p:nvPr/>
        </p:nvSpPr>
        <p:spPr>
          <a:xfrm>
            <a:off x="6409485" y="5700487"/>
            <a:ext cx="134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Express JS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0F64544-CA34-32EA-95CA-C8CC0359B983}"/>
              </a:ext>
            </a:extLst>
          </p:cNvPr>
          <p:cNvSpPr txBox="1"/>
          <p:nvPr/>
        </p:nvSpPr>
        <p:spPr>
          <a:xfrm>
            <a:off x="8440838" y="5683124"/>
            <a:ext cx="146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Passeport JS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14592C99-975A-9E82-2FEB-45DBD1B630AB}"/>
              </a:ext>
            </a:extLst>
          </p:cNvPr>
          <p:cNvCxnSpPr>
            <a:cxnSpLocks/>
          </p:cNvCxnSpPr>
          <p:nvPr/>
        </p:nvCxnSpPr>
        <p:spPr>
          <a:xfrm flipH="1">
            <a:off x="3579012" y="2546681"/>
            <a:ext cx="1195544" cy="980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015200D0-4CF1-6D1E-7842-196B382C7F7B}"/>
              </a:ext>
            </a:extLst>
          </p:cNvPr>
          <p:cNvCxnSpPr>
            <a:cxnSpLocks/>
          </p:cNvCxnSpPr>
          <p:nvPr/>
        </p:nvCxnSpPr>
        <p:spPr>
          <a:xfrm>
            <a:off x="6048458" y="2555715"/>
            <a:ext cx="1170359" cy="1001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DA81F7D8-4811-D4FF-7166-8DD6198FC175}"/>
              </a:ext>
            </a:extLst>
          </p:cNvPr>
          <p:cNvCxnSpPr>
            <a:cxnSpLocks/>
          </p:cNvCxnSpPr>
          <p:nvPr/>
        </p:nvCxnSpPr>
        <p:spPr>
          <a:xfrm>
            <a:off x="2996245" y="4271957"/>
            <a:ext cx="0" cy="4742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1F38A431-BABF-281B-D275-FD1F11165823}"/>
              </a:ext>
            </a:extLst>
          </p:cNvPr>
          <p:cNvCxnSpPr>
            <a:cxnSpLocks/>
          </p:cNvCxnSpPr>
          <p:nvPr/>
        </p:nvCxnSpPr>
        <p:spPr>
          <a:xfrm>
            <a:off x="8083000" y="4191840"/>
            <a:ext cx="0" cy="4742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C198B33A-4970-0DAD-F8F5-4A651CE1CD2C}"/>
              </a:ext>
            </a:extLst>
          </p:cNvPr>
          <p:cNvCxnSpPr>
            <a:cxnSpLocks/>
          </p:cNvCxnSpPr>
          <p:nvPr/>
        </p:nvCxnSpPr>
        <p:spPr>
          <a:xfrm flipH="1">
            <a:off x="1895765" y="5158171"/>
            <a:ext cx="789792" cy="510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02858D45-67E5-B8E1-A33F-79192784D1D6}"/>
              </a:ext>
            </a:extLst>
          </p:cNvPr>
          <p:cNvCxnSpPr>
            <a:cxnSpLocks/>
          </p:cNvCxnSpPr>
          <p:nvPr/>
        </p:nvCxnSpPr>
        <p:spPr>
          <a:xfrm>
            <a:off x="3352047" y="5109283"/>
            <a:ext cx="699897" cy="5738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61A23DDC-4CC7-0F3D-1270-278E26E47BE9}"/>
              </a:ext>
            </a:extLst>
          </p:cNvPr>
          <p:cNvCxnSpPr>
            <a:cxnSpLocks/>
          </p:cNvCxnSpPr>
          <p:nvPr/>
        </p:nvCxnSpPr>
        <p:spPr>
          <a:xfrm flipH="1">
            <a:off x="6959887" y="5140808"/>
            <a:ext cx="789792" cy="510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F2BE0642-87DC-6478-499A-D5A9D71653FC}"/>
              </a:ext>
            </a:extLst>
          </p:cNvPr>
          <p:cNvCxnSpPr>
            <a:cxnSpLocks/>
          </p:cNvCxnSpPr>
          <p:nvPr/>
        </p:nvCxnSpPr>
        <p:spPr>
          <a:xfrm>
            <a:off x="8417841" y="5126646"/>
            <a:ext cx="699897" cy="5738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Microsoft PowerPoint — Wikipédia">
            <a:hlinkClick r:id="rId5" action="ppaction://hlinkpres?slideindex=1&amp;slidetitle="/>
            <a:extLst>
              <a:ext uri="{FF2B5EF4-FFF2-40B4-BE49-F238E27FC236}">
                <a16:creationId xmlns:a16="http://schemas.microsoft.com/office/drawing/2014/main" id="{F3BEC3C4-D1D2-7C88-4FC5-E36507856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517" y="5867790"/>
            <a:ext cx="474936" cy="44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5A8FA0C3-0240-375C-57EB-0AC582AB701A}"/>
              </a:ext>
            </a:extLst>
          </p:cNvPr>
          <p:cNvSpPr txBox="1"/>
          <p:nvPr/>
        </p:nvSpPr>
        <p:spPr>
          <a:xfrm>
            <a:off x="10628671" y="6309332"/>
            <a:ext cx="1563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Veille technologique</a:t>
            </a:r>
          </a:p>
        </p:txBody>
      </p:sp>
    </p:spTree>
    <p:extLst>
      <p:ext uri="{BB962C8B-B14F-4D97-AF65-F5344CB8AC3E}">
        <p14:creationId xmlns:p14="http://schemas.microsoft.com/office/powerpoint/2010/main" val="344406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6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DF92C-DFBE-23C9-1E1D-B8E3C1FBC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542" y="290622"/>
            <a:ext cx="9613737" cy="1276350"/>
          </a:xfrm>
        </p:spPr>
        <p:txBody>
          <a:bodyPr anchor="t">
            <a:normAutofit fontScale="90000"/>
          </a:bodyPr>
          <a:lstStyle/>
          <a:p>
            <a:r>
              <a:rPr lang="fr-FR" sz="5300" b="1" dirty="0"/>
              <a:t>CHOIX DES TECHNOLOGIES</a:t>
            </a:r>
            <a:br>
              <a:rPr lang="fr-FR" sz="4800" b="1" dirty="0"/>
            </a:br>
            <a:endParaRPr lang="fr-FR" sz="4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D493FF-A638-307C-630E-029A27EFD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64F48BDB-1A0D-0042-3064-6CDBF2843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6ABCF7-B5E5-65F2-6DD2-DC8590CA1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27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EFB35CFE-77C9-2680-77D3-85C9272E6662}"/>
              </a:ext>
            </a:extLst>
          </p:cNvPr>
          <p:cNvSpPr txBox="1"/>
          <p:nvPr/>
        </p:nvSpPr>
        <p:spPr>
          <a:xfrm>
            <a:off x="670531" y="1102565"/>
            <a:ext cx="10600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le développement </a:t>
            </a:r>
            <a:r>
              <a:rPr lang="fr-FR" sz="2400" b="1" dirty="0">
                <a:solidFill>
                  <a:srgbClr val="C00000"/>
                </a:solidFill>
              </a:rPr>
              <a:t>Frontend</a:t>
            </a:r>
            <a:r>
              <a:rPr lang="fr-FR" dirty="0"/>
              <a:t> du site nous utiliserons 3 technologies fondamentales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2092D9-2998-D9E4-14AD-681D72D337E5}"/>
              </a:ext>
            </a:extLst>
          </p:cNvPr>
          <p:cNvSpPr txBox="1"/>
          <p:nvPr/>
        </p:nvSpPr>
        <p:spPr>
          <a:xfrm>
            <a:off x="1436278" y="1654341"/>
            <a:ext cx="4534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004C22"/>
                </a:solidFill>
              </a:rPr>
              <a:t>HTML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004C22"/>
                </a:solidFill>
              </a:rPr>
              <a:t>CSS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004C22"/>
                </a:solidFill>
              </a:rPr>
              <a:t>JavaScript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46D412F-781C-674D-02FF-709C66990531}"/>
              </a:ext>
            </a:extLst>
          </p:cNvPr>
          <p:cNvSpPr txBox="1"/>
          <p:nvPr/>
        </p:nvSpPr>
        <p:spPr>
          <a:xfrm>
            <a:off x="705750" y="2899943"/>
            <a:ext cx="738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la connexion et l’authentification 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D90B5BF-0B2E-7ED5-343F-46852C449B62}"/>
              </a:ext>
            </a:extLst>
          </p:cNvPr>
          <p:cNvSpPr txBox="1"/>
          <p:nvPr/>
        </p:nvSpPr>
        <p:spPr>
          <a:xfrm>
            <a:off x="1434880" y="3369572"/>
            <a:ext cx="665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004C22"/>
                </a:solidFill>
              </a:rPr>
              <a:t>Passeport JS </a:t>
            </a:r>
            <a:r>
              <a:rPr lang="fr-FR" dirty="0"/>
              <a:t>pour se connecter de manière sécurisée.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6079E3F-760D-0F8A-A454-E10E5797F3CB}"/>
              </a:ext>
            </a:extLst>
          </p:cNvPr>
          <p:cNvSpPr txBox="1"/>
          <p:nvPr/>
        </p:nvSpPr>
        <p:spPr>
          <a:xfrm>
            <a:off x="705750" y="4002642"/>
            <a:ext cx="738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créer et personnaliser le menu :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2D60547-8A1B-3E84-C404-5EBC8171525C}"/>
              </a:ext>
            </a:extLst>
          </p:cNvPr>
          <p:cNvSpPr txBox="1"/>
          <p:nvPr/>
        </p:nvSpPr>
        <p:spPr>
          <a:xfrm>
            <a:off x="1434880" y="4472983"/>
            <a:ext cx="7380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 err="1">
                <a:solidFill>
                  <a:srgbClr val="004C22"/>
                </a:solidFill>
              </a:rPr>
              <a:t>React</a:t>
            </a:r>
            <a:r>
              <a:rPr lang="fr-FR" b="1" dirty="0">
                <a:solidFill>
                  <a:srgbClr val="004C22"/>
                </a:solidFill>
              </a:rPr>
              <a:t>-modal</a:t>
            </a:r>
            <a:r>
              <a:rPr lang="fr-FR" dirty="0"/>
              <a:t> pour que l'ajout d'une catégorie doit pouvoir se faire. directement sur l'écran de création de menu depuis une modale.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 err="1">
                <a:solidFill>
                  <a:srgbClr val="004C22"/>
                </a:solidFill>
              </a:rPr>
              <a:t>Tailwind</a:t>
            </a:r>
            <a:r>
              <a:rPr lang="fr-FR" b="1" dirty="0">
                <a:solidFill>
                  <a:srgbClr val="004C22"/>
                </a:solidFill>
              </a:rPr>
              <a:t> CSS </a:t>
            </a:r>
            <a:r>
              <a:rPr lang="fr-FR" dirty="0"/>
              <a:t>pouvoir changer la police et sa couleur et importer son logo.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7DD9968-7E06-B566-F02D-CBDEC77754BC}"/>
              </a:ext>
            </a:extLst>
          </p:cNvPr>
          <p:cNvSpPr txBox="1"/>
          <p:nvPr/>
        </p:nvSpPr>
        <p:spPr>
          <a:xfrm>
            <a:off x="705751" y="5738603"/>
            <a:ext cx="738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l’exportation en PDF :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6483904-661F-B1EE-E072-11F1368DB860}"/>
              </a:ext>
            </a:extLst>
          </p:cNvPr>
          <p:cNvSpPr txBox="1"/>
          <p:nvPr/>
        </p:nvSpPr>
        <p:spPr>
          <a:xfrm>
            <a:off x="1434881" y="6198046"/>
            <a:ext cx="738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 err="1">
                <a:solidFill>
                  <a:srgbClr val="004C22"/>
                </a:solidFill>
              </a:rPr>
              <a:t>React</a:t>
            </a:r>
            <a:r>
              <a:rPr lang="fr-FR" b="1" dirty="0">
                <a:solidFill>
                  <a:srgbClr val="004C22"/>
                </a:solidFill>
              </a:rPr>
              <a:t>-PDF</a:t>
            </a:r>
            <a:r>
              <a:rPr lang="fr-FR" dirty="0"/>
              <a:t> pour pouvoir exporter son menu au format PDF.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59CB8D45-A757-7FE3-69CE-7E89A5272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385" y="1654674"/>
            <a:ext cx="1106402" cy="950957"/>
          </a:xfrm>
          <a:prstGeom prst="rect">
            <a:avLst/>
          </a:prstGeom>
        </p:spPr>
      </p:pic>
      <p:pic>
        <p:nvPicPr>
          <p:cNvPr id="32" name="Image 31" descr="Une image contenant Bleu électrique, logo, capture d’écran, Rectangle&#10;&#10;Description générée automatiquement">
            <a:extLst>
              <a:ext uri="{FF2B5EF4-FFF2-40B4-BE49-F238E27FC236}">
                <a16:creationId xmlns:a16="http://schemas.microsoft.com/office/drawing/2014/main" id="{6A36DE86-52B2-1767-CDE1-1C0101A3F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929" y="1697463"/>
            <a:ext cx="612571" cy="865378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B1EDE0B4-4FCF-3BAB-1475-8A1143B5F1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864" y="1864081"/>
            <a:ext cx="634995" cy="63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9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12" grpId="0"/>
      <p:bldP spid="14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DF92C-DFBE-23C9-1E1D-B8E3C1FBC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542" y="290622"/>
            <a:ext cx="9613737" cy="1276350"/>
          </a:xfrm>
        </p:spPr>
        <p:txBody>
          <a:bodyPr anchor="t">
            <a:normAutofit fontScale="90000"/>
          </a:bodyPr>
          <a:lstStyle/>
          <a:p>
            <a:r>
              <a:rPr lang="fr-FR" sz="5300" b="1" dirty="0"/>
              <a:t>CHOIX DES TECHNOLOGIES</a:t>
            </a:r>
            <a:br>
              <a:rPr lang="fr-FR" sz="4800" b="1" dirty="0"/>
            </a:br>
            <a:endParaRPr lang="fr-FR" sz="4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D493FF-A638-307C-630E-029A27EFD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64F48BDB-1A0D-0042-3064-6CDBF2843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6ABCF7-B5E5-65F2-6DD2-DC8590CA1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27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EFB35CFE-77C9-2680-77D3-85C9272E6662}"/>
              </a:ext>
            </a:extLst>
          </p:cNvPr>
          <p:cNvSpPr txBox="1"/>
          <p:nvPr/>
        </p:nvSpPr>
        <p:spPr>
          <a:xfrm>
            <a:off x="670531" y="1102565"/>
            <a:ext cx="1060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imprimer le menu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2092D9-2998-D9E4-14AD-681D72D337E5}"/>
              </a:ext>
            </a:extLst>
          </p:cNvPr>
          <p:cNvSpPr txBox="1"/>
          <p:nvPr/>
        </p:nvSpPr>
        <p:spPr>
          <a:xfrm>
            <a:off x="1436278" y="1566972"/>
            <a:ext cx="453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 err="1">
                <a:solidFill>
                  <a:srgbClr val="004C22"/>
                </a:solidFill>
              </a:rPr>
              <a:t>React</a:t>
            </a:r>
            <a:r>
              <a:rPr lang="fr-FR" b="1" dirty="0">
                <a:solidFill>
                  <a:srgbClr val="004C22"/>
                </a:solidFill>
              </a:rPr>
              <a:t>-to-</a:t>
            </a:r>
            <a:r>
              <a:rPr lang="fr-FR" b="1" dirty="0" err="1">
                <a:solidFill>
                  <a:srgbClr val="004C22"/>
                </a:solidFill>
              </a:rPr>
              <a:t>print</a:t>
            </a:r>
            <a:r>
              <a:rPr lang="fr-FR" b="1" dirty="0">
                <a:solidFill>
                  <a:srgbClr val="004C22"/>
                </a:solidFill>
              </a:rPr>
              <a:t> </a:t>
            </a:r>
            <a:r>
              <a:rPr lang="fr-FR" dirty="0"/>
              <a:t>pour pouvoir imprimer le menu en un click. 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46D412F-781C-674D-02FF-709C66990531}"/>
              </a:ext>
            </a:extLst>
          </p:cNvPr>
          <p:cNvSpPr txBox="1"/>
          <p:nvPr/>
        </p:nvSpPr>
        <p:spPr>
          <a:xfrm>
            <a:off x="705751" y="2539580"/>
            <a:ext cx="738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l’exportation vers </a:t>
            </a:r>
            <a:r>
              <a:rPr lang="fr-FR" dirty="0" err="1"/>
              <a:t>Delivroo</a:t>
            </a:r>
            <a:r>
              <a:rPr lang="fr-FR" dirty="0"/>
              <a:t> et le partage sur Instagram 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D90B5BF-0B2E-7ED5-343F-46852C449B62}"/>
              </a:ext>
            </a:extLst>
          </p:cNvPr>
          <p:cNvSpPr txBox="1"/>
          <p:nvPr/>
        </p:nvSpPr>
        <p:spPr>
          <a:xfrm>
            <a:off x="1436278" y="3054474"/>
            <a:ext cx="665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004C22"/>
                </a:solidFill>
              </a:rPr>
              <a:t>API de </a:t>
            </a:r>
            <a:r>
              <a:rPr lang="fr-FR" b="1" dirty="0" err="1">
                <a:solidFill>
                  <a:srgbClr val="004C22"/>
                </a:solidFill>
              </a:rPr>
              <a:t>Delivroo</a:t>
            </a:r>
            <a:r>
              <a:rPr lang="fr-FR" b="1" dirty="0">
                <a:solidFill>
                  <a:srgbClr val="004C22"/>
                </a:solidFill>
              </a:rPr>
              <a:t> et Instagram 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2D60547-8A1B-3E84-C404-5EBC8171525C}"/>
              </a:ext>
            </a:extLst>
          </p:cNvPr>
          <p:cNvSpPr txBox="1"/>
          <p:nvPr/>
        </p:nvSpPr>
        <p:spPr>
          <a:xfrm>
            <a:off x="1983889" y="3514931"/>
            <a:ext cx="73805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L’automatisation du processus de partage.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précision des données.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mise à jour en temps réel.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L’augmentation de la visibilité.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02A82FC-B7BF-9E9D-2453-1A84EEE8A85F}"/>
              </a:ext>
            </a:extLst>
          </p:cNvPr>
          <p:cNvSpPr txBox="1"/>
          <p:nvPr/>
        </p:nvSpPr>
        <p:spPr>
          <a:xfrm>
            <a:off x="670531" y="5278224"/>
            <a:ext cx="7380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le développement </a:t>
            </a:r>
            <a:r>
              <a:rPr lang="fr-FR" sz="2400" b="1" dirty="0">
                <a:solidFill>
                  <a:srgbClr val="C00000"/>
                </a:solidFill>
              </a:rPr>
              <a:t>Backend</a:t>
            </a:r>
            <a:r>
              <a:rPr lang="fr-FR" dirty="0"/>
              <a:t>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395D19-5F32-E786-BF12-74994CD666E6}"/>
              </a:ext>
            </a:extLst>
          </p:cNvPr>
          <p:cNvSpPr txBox="1"/>
          <p:nvPr/>
        </p:nvSpPr>
        <p:spPr>
          <a:xfrm>
            <a:off x="1436278" y="5829109"/>
            <a:ext cx="8202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004C22"/>
                </a:solidFill>
              </a:rPr>
              <a:t>Node JS </a:t>
            </a:r>
            <a:r>
              <a:rPr lang="fr-FR" dirty="0"/>
              <a:t>permet au développeur de créer les applications web rapides et évolutives, a une capacité de gérer de nombreuses connexions simultanées.</a:t>
            </a:r>
          </a:p>
        </p:txBody>
      </p:sp>
      <p:pic>
        <p:nvPicPr>
          <p:cNvPr id="9" name="Image 8" descr="Une image contenant Police, Graphique, logo, graphisme&#10;&#10;Description générée automatiquement">
            <a:extLst>
              <a:ext uri="{FF2B5EF4-FFF2-40B4-BE49-F238E27FC236}">
                <a16:creationId xmlns:a16="http://schemas.microsoft.com/office/drawing/2014/main" id="{7C120890-709C-6A63-6AE4-70402AB52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864" y="2998132"/>
            <a:ext cx="3056238" cy="1023997"/>
          </a:xfrm>
          <a:prstGeom prst="rect">
            <a:avLst/>
          </a:prstGeom>
        </p:spPr>
      </p:pic>
      <p:pic>
        <p:nvPicPr>
          <p:cNvPr id="21" name="Image 20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DB83E5AD-2BD9-EA12-1795-EAA7F8765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95" y="3697250"/>
            <a:ext cx="2847975" cy="16002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69B961A4-DC23-5094-AABF-1AFDDBAEB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102" y="5739889"/>
            <a:ext cx="689999" cy="68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12" grpId="0"/>
      <p:bldP spid="17" grpId="0"/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DF92C-DFBE-23C9-1E1D-B8E3C1FBC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542" y="290622"/>
            <a:ext cx="9613737" cy="757128"/>
          </a:xfrm>
        </p:spPr>
        <p:txBody>
          <a:bodyPr anchor="t">
            <a:normAutofit fontScale="90000"/>
          </a:bodyPr>
          <a:lstStyle/>
          <a:p>
            <a:r>
              <a:rPr lang="fr-FR" sz="5300" b="1" dirty="0"/>
              <a:t>MÉTHODOLOGIE DE DÉVELOPPEMENT</a:t>
            </a:r>
            <a:br>
              <a:rPr lang="fr-FR" sz="4800" b="1" dirty="0"/>
            </a:br>
            <a:endParaRPr lang="fr-FR" sz="4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D493FF-A638-307C-630E-029A27EFD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64F48BDB-1A0D-0042-3064-6CDBF2843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6ABCF7-B5E5-65F2-6DD2-DC8590CA1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27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ous-titre 4">
            <a:extLst>
              <a:ext uri="{FF2B5EF4-FFF2-40B4-BE49-F238E27FC236}">
                <a16:creationId xmlns:a16="http://schemas.microsoft.com/office/drawing/2014/main" id="{D711CEEB-FC60-8447-D91A-F32884283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273" y="2048570"/>
            <a:ext cx="2717002" cy="3839046"/>
          </a:xfrm>
        </p:spPr>
        <p:txBody>
          <a:bodyPr>
            <a:normAutofit/>
          </a:bodyPr>
          <a:lstStyle/>
          <a:p>
            <a:r>
              <a:rPr lang="fr-FR" sz="1800" dirty="0"/>
              <a:t>Nous utilisons </a:t>
            </a:r>
          </a:p>
          <a:p>
            <a:r>
              <a:rPr lang="fr-FR" sz="1800" b="1" dirty="0">
                <a:solidFill>
                  <a:srgbClr val="C00000"/>
                </a:solidFill>
              </a:rPr>
              <a:t>LA MÉTHODE AGILE </a:t>
            </a:r>
          </a:p>
          <a:p>
            <a:r>
              <a:rPr lang="fr-FR" sz="1800" dirty="0"/>
              <a:t>pour permettre à l'équipe de gérer le projet en le décomposant en plusieurs étapes. </a:t>
            </a:r>
          </a:p>
          <a:p>
            <a:r>
              <a:rPr lang="fr-FR" sz="1800" dirty="0"/>
              <a:t>Elle implique une collaboration constante entre les parties prenantes, une amélioration et une itération courtes appelées </a:t>
            </a:r>
            <a:r>
              <a:rPr lang="fr-F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« SPRINTS ». </a:t>
            </a:r>
            <a:endParaRPr lang="fr-FR" sz="1800" dirty="0"/>
          </a:p>
        </p:txBody>
      </p:sp>
      <p:pic>
        <p:nvPicPr>
          <p:cNvPr id="8" name="Espace réservé du contenu 5">
            <a:extLst>
              <a:ext uri="{FF2B5EF4-FFF2-40B4-BE49-F238E27FC236}">
                <a16:creationId xmlns:a16="http://schemas.microsoft.com/office/drawing/2014/main" id="{39EC3222-B15D-BC9A-B35E-AA032B90F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948" y="1530221"/>
            <a:ext cx="7700017" cy="4635941"/>
          </a:xfrm>
          <a:prstGeom prst="rect">
            <a:avLst/>
          </a:prstGeom>
        </p:spPr>
      </p:pic>
      <p:pic>
        <p:nvPicPr>
          <p:cNvPr id="7" name="Image 6" descr="Une image contenant texte, diagramme, capture d’écran, Police&#10;&#10;Description générée automatiquement">
            <a:extLst>
              <a:ext uri="{FF2B5EF4-FFF2-40B4-BE49-F238E27FC236}">
                <a16:creationId xmlns:a16="http://schemas.microsoft.com/office/drawing/2014/main" id="{2FD3A1B3-821C-C420-7BE5-B4F82AD9F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287" y="4182641"/>
            <a:ext cx="2676525" cy="1704975"/>
          </a:xfrm>
          <a:prstGeom prst="rect">
            <a:avLst/>
          </a:prstGeom>
        </p:spPr>
      </p:pic>
      <p:pic>
        <p:nvPicPr>
          <p:cNvPr id="6146" name="Picture 2" descr="Microsoft PowerPoint — Wikipédia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C6DD499C-F825-BC99-4A60-4278E896A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054" y="1360624"/>
            <a:ext cx="403439" cy="37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B087D193-754D-569E-ABCE-118BC0A35EBF}"/>
              </a:ext>
            </a:extLst>
          </p:cNvPr>
          <p:cNvSpPr txBox="1"/>
          <p:nvPr/>
        </p:nvSpPr>
        <p:spPr>
          <a:xfrm>
            <a:off x="1022889" y="1693758"/>
            <a:ext cx="2123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cs typeface="Arial" panose="020B0604020202020204" pitchFamily="34" charset="0"/>
              </a:rPr>
              <a:t>Planification</a:t>
            </a:r>
          </a:p>
        </p:txBody>
      </p:sp>
    </p:spTree>
    <p:extLst>
      <p:ext uri="{BB962C8B-B14F-4D97-AF65-F5344CB8AC3E}">
        <p14:creationId xmlns:p14="http://schemas.microsoft.com/office/powerpoint/2010/main" val="106754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6" grpId="0"/>
    </p:bld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4251</TotalTime>
  <Words>576</Words>
  <Application>Microsoft Office PowerPoint</Application>
  <PresentationFormat>Grand écran</PresentationFormat>
  <Paragraphs>122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Thème Office</vt:lpstr>
      <vt:lpstr>PRÉSENTATION DE LA SOLUTION TECHNIQUE </vt:lpstr>
      <vt:lpstr>Présentation PowerPoint</vt:lpstr>
      <vt:lpstr>PRÉSENTATION DU PRODUIT </vt:lpstr>
      <vt:lpstr>PRÉSENTATION DE l’ÉQUIPE DE WEBGENCIA </vt:lpstr>
      <vt:lpstr>ARBORESCENCE DU SITE </vt:lpstr>
      <vt:lpstr>CHOIX DES TECHNOLOGIES </vt:lpstr>
      <vt:lpstr>CHOIX DES TECHNOLOGIES </vt:lpstr>
      <vt:lpstr>CHOIX DES TECHNOLOGIES </vt:lpstr>
      <vt:lpstr>MÉTHODOLOGIE DE DÉVELOPPEMENT </vt:lpstr>
      <vt:lpstr>COMMUNICATION INTERNE  </vt:lpstr>
      <vt:lpstr>COMMUNICATION AVEC LE CLIENT  </vt:lpstr>
      <vt:lpstr>DOCUMENTS ASSOCIÉS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LA SOLUTION TECHNIQUE </dc:title>
  <dc:creator>RAZAFINDRIANTSOA RACHEL</dc:creator>
  <cp:lastModifiedBy>RAZAFINDRIANTSOA RACHEL</cp:lastModifiedBy>
  <cp:revision>7</cp:revision>
  <dcterms:created xsi:type="dcterms:W3CDTF">2023-08-04T13:37:07Z</dcterms:created>
  <dcterms:modified xsi:type="dcterms:W3CDTF">2023-08-09T21:36:02Z</dcterms:modified>
</cp:coreProperties>
</file>