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LSTM</c:v>
                </c:pt>
                <c:pt idx="1">
                  <c:v>Random Forest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0.98950000000000005</c:v>
                </c:pt>
                <c:pt idx="1">
                  <c:v>0.92500000000000004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1C-4F49-94BD-F2425F73D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6818383"/>
        <c:axId val="606821263"/>
      </c:barChart>
      <c:catAx>
        <c:axId val="606818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821263"/>
        <c:crosses val="autoZero"/>
        <c:auto val="1"/>
        <c:lblAlgn val="ctr"/>
        <c:lblOffset val="100"/>
        <c:noMultiLvlLbl val="0"/>
      </c:catAx>
      <c:valAx>
        <c:axId val="60682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818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33553-4263-43AB-B21F-9C19D4BC114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2CC821-74D8-49F7-938B-49D9EE2ABC27}">
      <dgm:prSet phldrT="[Text]" custT="1"/>
      <dgm:spPr/>
      <dgm:t>
        <a:bodyPr/>
        <a:lstStyle/>
        <a:p>
          <a:r>
            <a:rPr lang="en-US" sz="2800" dirty="0"/>
            <a:t>Multilingual Support</a:t>
          </a:r>
        </a:p>
      </dgm:t>
    </dgm:pt>
    <dgm:pt modelId="{575D1339-8569-4BAE-A65C-C0775E15516A}" type="parTrans" cxnId="{BACDE0F2-86C8-4291-AA45-86D1FF95C084}">
      <dgm:prSet/>
      <dgm:spPr/>
      <dgm:t>
        <a:bodyPr/>
        <a:lstStyle/>
        <a:p>
          <a:endParaRPr lang="en-US"/>
        </a:p>
      </dgm:t>
    </dgm:pt>
    <dgm:pt modelId="{F87DD794-C2F3-45E8-8AFF-FDEDB7650731}" type="sibTrans" cxnId="{BACDE0F2-86C8-4291-AA45-86D1FF95C084}">
      <dgm:prSet/>
      <dgm:spPr/>
      <dgm:t>
        <a:bodyPr/>
        <a:lstStyle/>
        <a:p>
          <a:endParaRPr lang="en-US"/>
        </a:p>
      </dgm:t>
    </dgm:pt>
    <dgm:pt modelId="{EC35E36F-5C38-4B8C-99CE-7C0BAEE0680A}">
      <dgm:prSet phldrT="[Text]" custT="1"/>
      <dgm:spPr/>
      <dgm:t>
        <a:bodyPr/>
        <a:lstStyle/>
        <a:p>
          <a:r>
            <a:rPr lang="en-US" sz="2800" dirty="0"/>
            <a:t>Real-Time Features</a:t>
          </a:r>
        </a:p>
      </dgm:t>
    </dgm:pt>
    <dgm:pt modelId="{9AF8419C-FE7C-4E3A-8EAA-EF3223389A21}" type="parTrans" cxnId="{CFF5C8DC-E435-45E8-813D-C0254CFEE3C2}">
      <dgm:prSet/>
      <dgm:spPr/>
      <dgm:t>
        <a:bodyPr/>
        <a:lstStyle/>
        <a:p>
          <a:endParaRPr lang="en-US"/>
        </a:p>
      </dgm:t>
    </dgm:pt>
    <dgm:pt modelId="{878D7455-BBA7-412A-83EA-D84D9AB2EE44}" type="sibTrans" cxnId="{CFF5C8DC-E435-45E8-813D-C0254CFEE3C2}">
      <dgm:prSet/>
      <dgm:spPr/>
      <dgm:t>
        <a:bodyPr/>
        <a:lstStyle/>
        <a:p>
          <a:endParaRPr lang="en-US"/>
        </a:p>
      </dgm:t>
    </dgm:pt>
    <dgm:pt modelId="{A0248057-488C-4D8C-B9DE-F2ECC3EA1B3C}" type="pres">
      <dgm:prSet presAssocID="{EFD33553-4263-43AB-B21F-9C19D4BC1148}" presName="diagram" presStyleCnt="0">
        <dgm:presLayoutVars>
          <dgm:dir/>
          <dgm:resizeHandles val="exact"/>
        </dgm:presLayoutVars>
      </dgm:prSet>
      <dgm:spPr/>
    </dgm:pt>
    <dgm:pt modelId="{485A4780-3656-4AD9-8DF0-A9DC2144F0DC}" type="pres">
      <dgm:prSet presAssocID="{002CC821-74D8-49F7-938B-49D9EE2ABC27}" presName="node" presStyleLbl="node1" presStyleIdx="0" presStyleCnt="2" custScaleX="177499">
        <dgm:presLayoutVars>
          <dgm:bulletEnabled val="1"/>
        </dgm:presLayoutVars>
      </dgm:prSet>
      <dgm:spPr/>
    </dgm:pt>
    <dgm:pt modelId="{299046F8-B742-45BA-9C7D-BDC20FE54CD1}" type="pres">
      <dgm:prSet presAssocID="{F87DD794-C2F3-45E8-8AFF-FDEDB7650731}" presName="sibTrans" presStyleCnt="0"/>
      <dgm:spPr/>
    </dgm:pt>
    <dgm:pt modelId="{802E9C91-227A-4CC0-ADAF-9F9AB213DD46}" type="pres">
      <dgm:prSet presAssocID="{EC35E36F-5C38-4B8C-99CE-7C0BAEE0680A}" presName="node" presStyleLbl="node1" presStyleIdx="1" presStyleCnt="2" custScaleX="163557" custLinFactNeighborX="-1821" custLinFactNeighborY="650">
        <dgm:presLayoutVars>
          <dgm:bulletEnabled val="1"/>
        </dgm:presLayoutVars>
      </dgm:prSet>
      <dgm:spPr/>
    </dgm:pt>
  </dgm:ptLst>
  <dgm:cxnLst>
    <dgm:cxn modelId="{A6708448-3749-41C3-86C3-FAF108DE4E46}" type="presOf" srcId="{002CC821-74D8-49F7-938B-49D9EE2ABC27}" destId="{485A4780-3656-4AD9-8DF0-A9DC2144F0DC}" srcOrd="0" destOrd="0" presId="urn:microsoft.com/office/officeart/2005/8/layout/default"/>
    <dgm:cxn modelId="{D18DA3A7-90AE-4B3F-ACA3-93ED4D65867E}" type="presOf" srcId="{EFD33553-4263-43AB-B21F-9C19D4BC1148}" destId="{A0248057-488C-4D8C-B9DE-F2ECC3EA1B3C}" srcOrd="0" destOrd="0" presId="urn:microsoft.com/office/officeart/2005/8/layout/default"/>
    <dgm:cxn modelId="{22AC4FAF-C9C8-44E4-BCD0-767FB440A18E}" type="presOf" srcId="{EC35E36F-5C38-4B8C-99CE-7C0BAEE0680A}" destId="{802E9C91-227A-4CC0-ADAF-9F9AB213DD46}" srcOrd="0" destOrd="0" presId="urn:microsoft.com/office/officeart/2005/8/layout/default"/>
    <dgm:cxn modelId="{CFF5C8DC-E435-45E8-813D-C0254CFEE3C2}" srcId="{EFD33553-4263-43AB-B21F-9C19D4BC1148}" destId="{EC35E36F-5C38-4B8C-99CE-7C0BAEE0680A}" srcOrd="1" destOrd="0" parTransId="{9AF8419C-FE7C-4E3A-8EAA-EF3223389A21}" sibTransId="{878D7455-BBA7-412A-83EA-D84D9AB2EE44}"/>
    <dgm:cxn modelId="{BACDE0F2-86C8-4291-AA45-86D1FF95C084}" srcId="{EFD33553-4263-43AB-B21F-9C19D4BC1148}" destId="{002CC821-74D8-49F7-938B-49D9EE2ABC27}" srcOrd="0" destOrd="0" parTransId="{575D1339-8569-4BAE-A65C-C0775E15516A}" sibTransId="{F87DD794-C2F3-45E8-8AFF-FDEDB7650731}"/>
    <dgm:cxn modelId="{A5B1D6EA-764E-491C-B7BC-F550D7B95E34}" type="presParOf" srcId="{A0248057-488C-4D8C-B9DE-F2ECC3EA1B3C}" destId="{485A4780-3656-4AD9-8DF0-A9DC2144F0DC}" srcOrd="0" destOrd="0" presId="urn:microsoft.com/office/officeart/2005/8/layout/default"/>
    <dgm:cxn modelId="{CC318089-8B29-483C-B55C-21E707F21F25}" type="presParOf" srcId="{A0248057-488C-4D8C-B9DE-F2ECC3EA1B3C}" destId="{299046F8-B742-45BA-9C7D-BDC20FE54CD1}" srcOrd="1" destOrd="0" presId="urn:microsoft.com/office/officeart/2005/8/layout/default"/>
    <dgm:cxn modelId="{0CD20C87-2526-4A12-B2EC-277D3E965933}" type="presParOf" srcId="{A0248057-488C-4D8C-B9DE-F2ECC3EA1B3C}" destId="{802E9C91-227A-4CC0-ADAF-9F9AB213DD4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A4780-3656-4AD9-8DF0-A9DC2144F0DC}">
      <dsp:nvSpPr>
        <dsp:cNvPr id="0" name=""/>
        <dsp:cNvSpPr/>
      </dsp:nvSpPr>
      <dsp:spPr>
        <a:xfrm>
          <a:off x="2005" y="163572"/>
          <a:ext cx="3089829" cy="1044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Multilingual Support</a:t>
          </a:r>
        </a:p>
      </dsp:txBody>
      <dsp:txXfrm>
        <a:off x="2005" y="163572"/>
        <a:ext cx="3089829" cy="1044455"/>
      </dsp:txXfrm>
    </dsp:sp>
    <dsp:sp modelId="{802E9C91-227A-4CC0-ADAF-9F9AB213DD46}">
      <dsp:nvSpPr>
        <dsp:cNvPr id="0" name=""/>
        <dsp:cNvSpPr/>
      </dsp:nvSpPr>
      <dsp:spPr>
        <a:xfrm>
          <a:off x="3234212" y="170361"/>
          <a:ext cx="2847132" cy="1044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Real-Time Features</a:t>
          </a:r>
        </a:p>
      </dsp:txBody>
      <dsp:txXfrm>
        <a:off x="3234212" y="170361"/>
        <a:ext cx="2847132" cy="1044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7AEB2-CF99-4525-BB89-803CADFDF697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57229-8449-40B7-840A-AC7BFFE6B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8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57229-8449-40B7-840A-AC7BFFE6B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8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5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1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1846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82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20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5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6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9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8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9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7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2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12C94-3065-4569-9717-3719DCF8FC1C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2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jadehefestos.blogspot.com/2023/06/jornalismo-fatos-sobre-as-fake-news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01DB-1EDB-3A21-C10D-35E0B8EEF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FAKE NEWS DETECTION AI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30852-7FAA-364A-1697-6E78E9029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/>
              <a:t>ERIC LUMUMBA</a:t>
            </a:r>
            <a:br>
              <a:rPr lang="en-US" sz="2800" dirty="0"/>
            </a:br>
            <a:r>
              <a:rPr lang="en-US" sz="2800" dirty="0"/>
              <a:t>P101/1797G/21</a:t>
            </a:r>
          </a:p>
          <a:p>
            <a:pPr algn="l"/>
            <a:r>
              <a:rPr lang="en-US" sz="2800" dirty="0"/>
              <a:t>KARATINA UNIVERSITY</a:t>
            </a:r>
            <a:br>
              <a:rPr lang="en-US" sz="2800" dirty="0"/>
            </a:br>
            <a:r>
              <a:rPr lang="en-US" sz="2800" dirty="0"/>
              <a:t>MAY 2025</a:t>
            </a:r>
            <a:br>
              <a:rPr lang="en-US" sz="2800" dirty="0"/>
            </a:br>
            <a:r>
              <a:rPr lang="en-US" sz="2800" dirty="0"/>
              <a:t>SUPERVISOR: MR. THOMAS NJOROGE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CB458-11C3-2DB0-33BD-6DDE5F902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278924"/>
            <a:ext cx="1435417" cy="143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3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44"/>
    </mc:Choice>
    <mc:Fallback xmlns="">
      <p:transition spd="slow" advTm="222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D62D-62C4-F079-D08D-0A93BDF3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RECOMMENDATION AND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8EFF-3234-B773-F0DC-063879F45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Use of larger, diverse datasets.</a:t>
            </a:r>
          </a:p>
          <a:p>
            <a:r>
              <a:rPr lang="en-US" dirty="0">
                <a:effectLst/>
              </a:rPr>
              <a:t>Add multilingual support.</a:t>
            </a:r>
          </a:p>
          <a:p>
            <a:r>
              <a:rPr lang="en-US" dirty="0">
                <a:effectLst/>
              </a:rPr>
              <a:t>References: Allcott &amp; Gentzkow (2017).</a:t>
            </a:r>
          </a:p>
          <a:p>
            <a:r>
              <a:rPr lang="en-US" dirty="0">
                <a:effectLst/>
              </a:rPr>
              <a:t>Questions?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533CD47-428C-4E56-DEA9-336623109D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7849703"/>
              </p:ext>
            </p:extLst>
          </p:nvPr>
        </p:nvGraphicFramePr>
        <p:xfrm>
          <a:off x="838200" y="4001294"/>
          <a:ext cx="611505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527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84"/>
    </mc:Choice>
    <mc:Fallback xmlns="">
      <p:transition spd="slow" advTm="212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0F6F-D115-225D-5333-F9F64C1A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93BC5-87E1-F982-0946-8441C39C0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Fake news erodes trust, impacts society.</a:t>
            </a:r>
          </a:p>
          <a:p>
            <a:r>
              <a:rPr lang="en-US" dirty="0">
                <a:effectLst/>
              </a:rPr>
              <a:t>LSTM-based AI classifies real/fake news.</a:t>
            </a:r>
          </a:p>
          <a:p>
            <a:r>
              <a:rPr lang="en-US" dirty="0">
                <a:effectLst/>
              </a:rPr>
              <a:t>Focus: Kenya’s digital media landscape</a:t>
            </a:r>
            <a:r>
              <a:rPr lang="en-US" sz="2000" dirty="0">
                <a:solidFill>
                  <a:schemeClr val="accent4"/>
                </a:solidFill>
                <a:effectLst/>
              </a:rPr>
              <a:t>.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7EECCB-4726-D757-6935-F54F4EB8E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28" y="217699"/>
            <a:ext cx="3370996" cy="64226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9675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11"/>
    </mc:Choice>
    <mc:Fallback xmlns="">
      <p:transition spd="slow" advTm="170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5D9-AF99-8088-1731-B97037F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D5E04-80C7-7C10-657B-CCC17F8F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Manual fact-checking: Slow, not scalable.</a:t>
            </a:r>
          </a:p>
          <a:p>
            <a:r>
              <a:rPr lang="en-US" dirty="0">
                <a:effectLst/>
              </a:rPr>
              <a:t>Automated tools: Lack nuance (Shu et al., 2017).</a:t>
            </a:r>
          </a:p>
          <a:p>
            <a:r>
              <a:rPr lang="en-US" dirty="0">
                <a:effectLst/>
              </a:rPr>
              <a:t>Impact of fake news: Erodes trust, harms society.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756924-30CE-1197-8732-346439EC2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22258" y="2859732"/>
            <a:ext cx="4243388" cy="2809875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8C0EAD-657D-CF40-E545-274B4D045DE3}"/>
              </a:ext>
            </a:extLst>
          </p:cNvPr>
          <p:cNvSpPr txBox="1"/>
          <p:nvPr/>
        </p:nvSpPr>
        <p:spPr>
          <a:xfrm>
            <a:off x="6657975" y="5438775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orjadehefestos.blogspot.com/2023/06/jornalismo-fatos-sobre-as-fake-new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9900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97"/>
    </mc:Choice>
    <mc:Fallback xmlns="">
      <p:transition spd="slow" advTm="22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AB414-F738-21A9-AE31-955DE05E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FC0A-9D60-60DE-17F1-C84A25C30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Build 25,000-article dataset from Kaggle(fake and true csv files).</a:t>
            </a:r>
          </a:p>
          <a:p>
            <a:r>
              <a:rPr lang="en-US" dirty="0">
                <a:effectLst/>
              </a:rPr>
              <a:t>Develop LSTM model (98.95% accuracy).</a:t>
            </a:r>
          </a:p>
          <a:p>
            <a:r>
              <a:rPr lang="en-US" dirty="0">
                <a:effectLst/>
              </a:rPr>
              <a:t>Create React + Flask web app.</a:t>
            </a:r>
          </a:p>
          <a:p>
            <a:r>
              <a:rPr lang="en-US" dirty="0">
                <a:effectLst/>
              </a:rPr>
              <a:t>Evaluate performance metrics.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6F5A3F-8860-11C9-DFAB-78A304257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53133"/>
            <a:ext cx="10162676" cy="286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7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80"/>
    </mc:Choice>
    <mc:Fallback xmlns="">
      <p:transition spd="slow" advTm="129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65C8-D441-4D7E-96AC-9553B9A7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517C3-BE41-05C2-A91B-B2FC4367D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Data: 25,000 news articles (Kaggle, Snopes).</a:t>
            </a:r>
          </a:p>
          <a:p>
            <a:r>
              <a:rPr lang="en-US" dirty="0">
                <a:effectLst/>
              </a:rPr>
              <a:t>Preprocessing: TF-IDF, NER, sentiment.</a:t>
            </a:r>
          </a:p>
          <a:p>
            <a:r>
              <a:rPr lang="en-US" dirty="0">
                <a:effectLst/>
              </a:rPr>
              <a:t>Model: Training using LSTM with SMOTE .</a:t>
            </a:r>
          </a:p>
          <a:p>
            <a:r>
              <a:rPr lang="en-US" dirty="0">
                <a:effectLst/>
              </a:rPr>
              <a:t>Tools: Python, TensorFlow, React, Flask.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2EAE5-A5E7-8605-C782-7EBB89204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80" y="3801116"/>
            <a:ext cx="7589519" cy="26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3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12"/>
    </mc:Choice>
    <mc:Fallback xmlns="">
      <p:transition spd="slow" advTm="122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B1CE-66E3-F786-0879-4A2E9911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9F7D-C9DD-85A0-B3B7-086662F7A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Architecture: Data, preprocessing, LSTM, UI.</a:t>
            </a:r>
          </a:p>
          <a:p>
            <a:r>
              <a:rPr lang="en-US" dirty="0">
                <a:effectLst/>
              </a:rPr>
              <a:t>Frontend: React framework for handling text/file/URL inputs.</a:t>
            </a:r>
          </a:p>
          <a:p>
            <a:r>
              <a:rPr lang="en-US" dirty="0">
                <a:effectLst/>
              </a:rPr>
              <a:t>Backend: Flask framework to connect model with frontend </a:t>
            </a:r>
            <a:r>
              <a:rPr lang="en-US" dirty="0"/>
              <a:t>to </a:t>
            </a:r>
            <a:r>
              <a:rPr lang="en-US" dirty="0">
                <a:effectLst/>
              </a:rPr>
              <a:t>predict</a:t>
            </a:r>
            <a:r>
              <a:rPr lang="en-US" dirty="0"/>
              <a:t> and </a:t>
            </a:r>
            <a:r>
              <a:rPr lang="en-US" dirty="0">
                <a:effectLst/>
              </a:rPr>
              <a:t> MySQL for database.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53DAD4-D49B-7C6B-276E-DE2E77F2A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64" y="3753134"/>
            <a:ext cx="6243639" cy="287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41"/>
    </mc:Choice>
    <mc:Fallback xmlns="">
      <p:transition spd="slow" advTm="126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4365-DB9F-8B24-C9F8-970D8C47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14958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01E8B-A1C3-7187-7732-224C6C39C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980" y="1418490"/>
            <a:ext cx="10302922" cy="1149588"/>
          </a:xfrm>
        </p:spPr>
        <p:txBody>
          <a:bodyPr>
            <a:noAutofit/>
          </a:bodyPr>
          <a:lstStyle/>
          <a:p>
            <a:r>
              <a:rPr lang="en-US" dirty="0">
                <a:effectLst/>
              </a:rPr>
              <a:t>Backend: Flask /predict, LSTM integration.</a:t>
            </a:r>
          </a:p>
          <a:p>
            <a:r>
              <a:rPr lang="en-US" dirty="0">
                <a:effectLst/>
              </a:rPr>
              <a:t>Frontend: Content Verification portal, </a:t>
            </a:r>
            <a:r>
              <a:rPr lang="en-US" dirty="0" err="1">
                <a:effectLst/>
              </a:rPr>
              <a:t>ContentAuthentication.tsx</a:t>
            </a:r>
            <a:r>
              <a:rPr lang="en-US" dirty="0"/>
              <a:t> screenshots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4249B-B4BB-7A49-107F-B10DB5E33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4" t="16392" r="13347"/>
          <a:stretch/>
        </p:blipFill>
        <p:spPr>
          <a:xfrm>
            <a:off x="1569620" y="2510572"/>
            <a:ext cx="7115174" cy="29289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EE3C1A-EBD5-4266-9C1B-FB5DEB998A16}"/>
              </a:ext>
            </a:extLst>
          </p:cNvPr>
          <p:cNvSpPr txBox="1"/>
          <p:nvPr/>
        </p:nvSpPr>
        <p:spPr>
          <a:xfrm>
            <a:off x="2037347" y="5712471"/>
            <a:ext cx="646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  <a:r>
              <a:rPr lang="en-US" sz="1600" dirty="0" err="1"/>
              <a:t>motion.button</a:t>
            </a:r>
            <a:r>
              <a:rPr lang="en-US" sz="1600" dirty="0"/>
              <a:t> type="submit" </a:t>
            </a:r>
            <a:r>
              <a:rPr lang="en-US" sz="1600" dirty="0" err="1"/>
              <a:t>className</a:t>
            </a:r>
            <a:r>
              <a:rPr lang="en-US" sz="1600" dirty="0"/>
              <a:t>={</a:t>
            </a:r>
            <a:r>
              <a:rPr lang="en-US" sz="1600" dirty="0" err="1"/>
              <a:t>styles.analyzeButton</a:t>
            </a:r>
            <a:r>
              <a:rPr lang="en-US" sz="1600" dirty="0"/>
              <a:t>}&gt;</a:t>
            </a:r>
          </a:p>
          <a:p>
            <a:r>
              <a:rPr lang="en-US" sz="1600" dirty="0"/>
              <a:t>  Verify Content</a:t>
            </a:r>
          </a:p>
          <a:p>
            <a:r>
              <a:rPr lang="en-US" sz="1600" dirty="0"/>
              <a:t>&lt;/</a:t>
            </a:r>
            <a:r>
              <a:rPr lang="en-US" sz="1600" dirty="0" err="1"/>
              <a:t>motion.button</a:t>
            </a:r>
            <a:r>
              <a:rPr lang="en-US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4765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94"/>
    </mc:Choice>
    <mc:Fallback xmlns="">
      <p:transition spd="slow" advTm="99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A7E1-DA96-2A87-C469-2E962018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A86A-CF32-67C8-D3FC-40D2E6D1A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LSTM: 98.95% accuracy, high F1-score.</a:t>
            </a:r>
          </a:p>
          <a:p>
            <a:r>
              <a:rPr lang="en-US" dirty="0">
                <a:effectLst/>
              </a:rPr>
              <a:t>Outperforms Random Forest (92.5%).</a:t>
            </a:r>
          </a:p>
          <a:p>
            <a:r>
              <a:rPr lang="en-US" dirty="0">
                <a:effectLst/>
              </a:rPr>
              <a:t>UI: Real-time, user-friendly.</a:t>
            </a:r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499F5EC-14A0-8360-9B5E-EEFEAFCE9A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883814"/>
              </p:ext>
            </p:extLst>
          </p:nvPr>
        </p:nvGraphicFramePr>
        <p:xfrm>
          <a:off x="955343" y="3193576"/>
          <a:ext cx="7672516" cy="3532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934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29"/>
    </mc:Choice>
    <mc:Fallback xmlns="">
      <p:transition spd="slow" advTm="119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6992-05E7-7E67-4A08-811F6ED6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LIMITATIONS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9356B-5AB1-4077-546D-7A538FBAE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Limitations: Dataset biasness, time constraints.</a:t>
            </a:r>
          </a:p>
          <a:p>
            <a:r>
              <a:rPr lang="en-US" dirty="0">
                <a:effectLst/>
              </a:rPr>
              <a:t>Conclusion: High-accuracy system by LSTM algorithm would work well for news content filtering in Kenya and world wide.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324E2-A56F-B5F5-8A44-E349385262A7}"/>
              </a:ext>
            </a:extLst>
          </p:cNvPr>
          <p:cNvSpPr txBox="1"/>
          <p:nvPr/>
        </p:nvSpPr>
        <p:spPr>
          <a:xfrm>
            <a:off x="1038224" y="3532257"/>
            <a:ext cx="505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Pros: High accuracy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Cons: Biasness in datasets and time constraints</a:t>
            </a:r>
          </a:p>
        </p:txBody>
      </p:sp>
    </p:spTree>
    <p:extLst>
      <p:ext uri="{BB962C8B-B14F-4D97-AF65-F5344CB8AC3E}">
        <p14:creationId xmlns:p14="http://schemas.microsoft.com/office/powerpoint/2010/main" val="420121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58"/>
    </mc:Choice>
    <mc:Fallback xmlns="">
      <p:transition spd="slow" advTm="114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</TotalTime>
  <Words>341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FAKE NEWS DETECTION AI SYSTEM</vt:lpstr>
      <vt:lpstr>INTRODUCTION</vt:lpstr>
      <vt:lpstr>PROBLEM STATEMENT</vt:lpstr>
      <vt:lpstr>OBJECTIVES</vt:lpstr>
      <vt:lpstr>METHODOLOGY</vt:lpstr>
      <vt:lpstr>SYSTEM DESIGN</vt:lpstr>
      <vt:lpstr>IMPLEMENTATION</vt:lpstr>
      <vt:lpstr>RESULTS</vt:lpstr>
      <vt:lpstr>LIMITATIONS &amp; CONCLUSION</vt:lpstr>
      <vt:lpstr>RECOMMENDATION AND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Adesh</dc:creator>
  <cp:lastModifiedBy>Eric Adesh</cp:lastModifiedBy>
  <cp:revision>25</cp:revision>
  <dcterms:created xsi:type="dcterms:W3CDTF">2025-05-06T13:47:43Z</dcterms:created>
  <dcterms:modified xsi:type="dcterms:W3CDTF">2025-05-09T06:35:18Z</dcterms:modified>
</cp:coreProperties>
</file>