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8404800" cy="32918400"/>
  <p:notesSz cx="6858000" cy="9144000"/>
  <p:defaultTextStyle>
    <a:defPPr>
      <a:defRPr lang="en-US"/>
    </a:defPPr>
    <a:lvl1pPr marL="0" algn="l" defTabSz="4075572" rtl="0" eaLnBrk="1" latinLnBrk="0" hangingPunct="1">
      <a:defRPr sz="8023" kern="1200">
        <a:solidFill>
          <a:schemeClr val="tx1"/>
        </a:solidFill>
        <a:latin typeface="+mn-lt"/>
        <a:ea typeface="+mn-ea"/>
        <a:cs typeface="+mn-cs"/>
      </a:defRPr>
    </a:lvl1pPr>
    <a:lvl2pPr marL="2037786" algn="l" defTabSz="4075572" rtl="0" eaLnBrk="1" latinLnBrk="0" hangingPunct="1">
      <a:defRPr sz="8023" kern="1200">
        <a:solidFill>
          <a:schemeClr val="tx1"/>
        </a:solidFill>
        <a:latin typeface="+mn-lt"/>
        <a:ea typeface="+mn-ea"/>
        <a:cs typeface="+mn-cs"/>
      </a:defRPr>
    </a:lvl2pPr>
    <a:lvl3pPr marL="4075572" algn="l" defTabSz="4075572" rtl="0" eaLnBrk="1" latinLnBrk="0" hangingPunct="1">
      <a:defRPr sz="8023" kern="1200">
        <a:solidFill>
          <a:schemeClr val="tx1"/>
        </a:solidFill>
        <a:latin typeface="+mn-lt"/>
        <a:ea typeface="+mn-ea"/>
        <a:cs typeface="+mn-cs"/>
      </a:defRPr>
    </a:lvl3pPr>
    <a:lvl4pPr marL="6113358" algn="l" defTabSz="4075572" rtl="0" eaLnBrk="1" latinLnBrk="0" hangingPunct="1">
      <a:defRPr sz="8023" kern="1200">
        <a:solidFill>
          <a:schemeClr val="tx1"/>
        </a:solidFill>
        <a:latin typeface="+mn-lt"/>
        <a:ea typeface="+mn-ea"/>
        <a:cs typeface="+mn-cs"/>
      </a:defRPr>
    </a:lvl4pPr>
    <a:lvl5pPr marL="8151144" algn="l" defTabSz="4075572" rtl="0" eaLnBrk="1" latinLnBrk="0" hangingPunct="1">
      <a:defRPr sz="8023" kern="1200">
        <a:solidFill>
          <a:schemeClr val="tx1"/>
        </a:solidFill>
        <a:latin typeface="+mn-lt"/>
        <a:ea typeface="+mn-ea"/>
        <a:cs typeface="+mn-cs"/>
      </a:defRPr>
    </a:lvl5pPr>
    <a:lvl6pPr marL="10188931" algn="l" defTabSz="4075572" rtl="0" eaLnBrk="1" latinLnBrk="0" hangingPunct="1">
      <a:defRPr sz="8023" kern="1200">
        <a:solidFill>
          <a:schemeClr val="tx1"/>
        </a:solidFill>
        <a:latin typeface="+mn-lt"/>
        <a:ea typeface="+mn-ea"/>
        <a:cs typeface="+mn-cs"/>
      </a:defRPr>
    </a:lvl6pPr>
    <a:lvl7pPr marL="12226717" algn="l" defTabSz="4075572" rtl="0" eaLnBrk="1" latinLnBrk="0" hangingPunct="1">
      <a:defRPr sz="8023" kern="1200">
        <a:solidFill>
          <a:schemeClr val="tx1"/>
        </a:solidFill>
        <a:latin typeface="+mn-lt"/>
        <a:ea typeface="+mn-ea"/>
        <a:cs typeface="+mn-cs"/>
      </a:defRPr>
    </a:lvl7pPr>
    <a:lvl8pPr marL="14264503" algn="l" defTabSz="4075572" rtl="0" eaLnBrk="1" latinLnBrk="0" hangingPunct="1">
      <a:defRPr sz="8023" kern="1200">
        <a:solidFill>
          <a:schemeClr val="tx1"/>
        </a:solidFill>
        <a:latin typeface="+mn-lt"/>
        <a:ea typeface="+mn-ea"/>
        <a:cs typeface="+mn-cs"/>
      </a:defRPr>
    </a:lvl8pPr>
    <a:lvl9pPr marL="16302289" algn="l" defTabSz="4075572" rtl="0" eaLnBrk="1" latinLnBrk="0" hangingPunct="1">
      <a:defRPr sz="8023"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2628" y="-6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76E93B-77A3-4185-83E5-1B61BBF1D03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88545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E93B-77A3-4185-83E5-1B61BBF1D03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316711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E93B-77A3-4185-83E5-1B61BBF1D03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09741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E93B-77A3-4185-83E5-1B61BBF1D03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66642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E93B-77A3-4185-83E5-1B61BBF1D030}"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60362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76E93B-77A3-4185-83E5-1B61BBF1D03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8640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76E93B-77A3-4185-83E5-1B61BBF1D030}"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14182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76E93B-77A3-4185-83E5-1B61BBF1D030}"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146008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6E93B-77A3-4185-83E5-1B61BBF1D030}"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258525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6E93B-77A3-4185-83E5-1B61BBF1D03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330220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6E93B-77A3-4185-83E5-1B61BBF1D030}"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A7CAD-AA25-4490-9617-8AFE60A72BAC}" type="slidenum">
              <a:rPr lang="en-US" smtClean="0"/>
              <a:t>‹#›</a:t>
            </a:fld>
            <a:endParaRPr lang="en-US"/>
          </a:p>
        </p:txBody>
      </p:sp>
    </p:spTree>
    <p:extLst>
      <p:ext uri="{BB962C8B-B14F-4D97-AF65-F5344CB8AC3E}">
        <p14:creationId xmlns:p14="http://schemas.microsoft.com/office/powerpoint/2010/main" val="367099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B176E93B-77A3-4185-83E5-1B61BBF1D030}" type="datetimeFigureOut">
              <a:rPr lang="en-US" smtClean="0"/>
              <a:t>4/2/2017</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9C0A7CAD-AA25-4490-9617-8AFE60A72BAC}" type="slidenum">
              <a:rPr lang="en-US" smtClean="0"/>
              <a:t>‹#›</a:t>
            </a:fld>
            <a:endParaRPr lang="en-US"/>
          </a:p>
        </p:txBody>
      </p:sp>
    </p:spTree>
    <p:extLst>
      <p:ext uri="{BB962C8B-B14F-4D97-AF65-F5344CB8AC3E}">
        <p14:creationId xmlns:p14="http://schemas.microsoft.com/office/powerpoint/2010/main" val="19080481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1000">
              <a:schemeClr val="accent1">
                <a:lumMod val="5000"/>
                <a:lumOff val="95000"/>
              </a:schemeClr>
            </a:gs>
            <a:gs pos="95000">
              <a:schemeClr val="accent1">
                <a:lumMod val="60000"/>
                <a:lumOff val="40000"/>
              </a:schemeClr>
            </a:gs>
            <a:gs pos="100000">
              <a:schemeClr val="accent1"/>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0" y="742950"/>
            <a:ext cx="38404800" cy="2616101"/>
          </a:xfrm>
          <a:prstGeom prst="rect">
            <a:avLst/>
          </a:prstGeom>
          <a:noFill/>
        </p:spPr>
        <p:txBody>
          <a:bodyPr wrap="square" rtlCol="0">
            <a:spAutoFit/>
          </a:bodyPr>
          <a:lstStyle/>
          <a:p>
            <a:pPr algn="ctr"/>
            <a:r>
              <a:rPr lang="en-US" sz="7000" dirty="0" smtClean="0">
                <a:latin typeface="Cambria" panose="02040503050406030204" pitchFamily="18" charset="0"/>
              </a:rPr>
              <a:t>Role of Faculty Support in the College Adjustment of Underrepresented Students: A Climate Study</a:t>
            </a:r>
          </a:p>
          <a:p>
            <a:pPr algn="ctr"/>
            <a:r>
              <a:rPr lang="en-US" sz="5400" dirty="0" smtClean="0">
                <a:latin typeface="Cambria" panose="02040503050406030204" pitchFamily="18" charset="0"/>
              </a:rPr>
              <a:t>Monica Schneider, Gavin Raffloer, Yvette Williams, Erica Kane, </a:t>
            </a:r>
            <a:r>
              <a:rPr lang="en-US" sz="5400" dirty="0" err="1" smtClean="0">
                <a:latin typeface="Cambria" panose="02040503050406030204" pitchFamily="18" charset="0"/>
              </a:rPr>
              <a:t>Dinetra</a:t>
            </a:r>
            <a:r>
              <a:rPr lang="en-US" sz="5400" dirty="0" smtClean="0">
                <a:latin typeface="Cambria" panose="02040503050406030204" pitchFamily="18" charset="0"/>
              </a:rPr>
              <a:t> </a:t>
            </a:r>
            <a:r>
              <a:rPr lang="en-US" sz="5400" dirty="0" err="1" smtClean="0">
                <a:latin typeface="Cambria" panose="02040503050406030204" pitchFamily="18" charset="0"/>
              </a:rPr>
              <a:t>Gowdie</a:t>
            </a:r>
            <a:r>
              <a:rPr lang="en-US" sz="5400" dirty="0" smtClean="0">
                <a:latin typeface="Cambria" panose="02040503050406030204" pitchFamily="18" charset="0"/>
              </a:rPr>
              <a:t>, Leslie </a:t>
            </a:r>
            <a:r>
              <a:rPr lang="en-US" sz="5400" dirty="0" err="1" smtClean="0">
                <a:latin typeface="Cambria" panose="02040503050406030204" pitchFamily="18" charset="0"/>
              </a:rPr>
              <a:t>Tetteh</a:t>
            </a:r>
            <a:endParaRPr lang="en-US" sz="5400" dirty="0" smtClean="0">
              <a:latin typeface="Cambria" panose="02040503050406030204" pitchFamily="18" charset="0"/>
            </a:endParaRPr>
          </a:p>
          <a:p>
            <a:pPr algn="ctr"/>
            <a:r>
              <a:rPr lang="en-US" sz="4000" dirty="0" smtClean="0">
                <a:latin typeface="Cambria" panose="02040503050406030204" pitchFamily="18" charset="0"/>
              </a:rPr>
              <a:t>Department of Psychology, SUNY Geneseo</a:t>
            </a:r>
            <a:endParaRPr lang="en-US" sz="4000" dirty="0">
              <a:latin typeface="Cambria" panose="02040503050406030204" pitchFamily="18" charset="0"/>
            </a:endParaRPr>
          </a:p>
        </p:txBody>
      </p:sp>
      <p:sp>
        <p:nvSpPr>
          <p:cNvPr id="6" name="TextBox 5"/>
          <p:cNvSpPr txBox="1"/>
          <p:nvPr/>
        </p:nvSpPr>
        <p:spPr>
          <a:xfrm>
            <a:off x="723900" y="4515864"/>
            <a:ext cx="14085570" cy="7663636"/>
          </a:xfrm>
          <a:prstGeom prst="rect">
            <a:avLst/>
          </a:prstGeom>
          <a:noFill/>
        </p:spPr>
        <p:txBody>
          <a:bodyPr wrap="square" rtlCol="0">
            <a:spAutoFit/>
          </a:bodyPr>
          <a:lstStyle/>
          <a:p>
            <a:pPr algn="ctr"/>
            <a:r>
              <a:rPr lang="en-US" sz="4400" b="1" dirty="0" smtClean="0">
                <a:latin typeface="Cambria" panose="02040503050406030204" pitchFamily="18" charset="0"/>
              </a:rPr>
              <a:t>INTRODUCTION</a:t>
            </a:r>
          </a:p>
          <a:p>
            <a:pPr marL="457200" indent="-457200" fontAlgn="base">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Research has consistently shown that positive campus climate is associated with better college adjustment, commitment, and satisfaction, especially for racial/ethnic minorities (e.g., Reid &amp; </a:t>
            </a:r>
            <a:r>
              <a:rPr lang="en-US" sz="2800" b="0" i="0" u="none" strike="noStrike" dirty="0" err="1" smtClean="0">
                <a:solidFill>
                  <a:srgbClr val="000000"/>
                </a:solidFill>
                <a:effectLst/>
                <a:latin typeface="Cambria" panose="02040503050406030204" pitchFamily="18" charset="0"/>
              </a:rPr>
              <a:t>Radhakrishnan</a:t>
            </a:r>
            <a:r>
              <a:rPr lang="en-US" sz="2800" b="0" i="0" u="none" strike="noStrike" dirty="0" smtClean="0">
                <a:solidFill>
                  <a:srgbClr val="000000"/>
                </a:solidFill>
                <a:effectLst/>
                <a:latin typeface="Cambria" panose="02040503050406030204" pitchFamily="18" charset="0"/>
              </a:rPr>
              <a:t>, 2003) and sexual orientation minorities (e.g., Woodford &amp; </a:t>
            </a:r>
            <a:r>
              <a:rPr lang="en-US" sz="2800" b="0" i="0" u="none" strike="noStrike" dirty="0" err="1" smtClean="0">
                <a:solidFill>
                  <a:srgbClr val="000000"/>
                </a:solidFill>
                <a:effectLst/>
                <a:latin typeface="Cambria" panose="02040503050406030204" pitchFamily="18" charset="0"/>
              </a:rPr>
              <a:t>Kulick</a:t>
            </a:r>
            <a:r>
              <a:rPr lang="en-US" sz="2800" b="0" i="0" u="none" strike="noStrike" dirty="0" smtClean="0">
                <a:solidFill>
                  <a:srgbClr val="000000"/>
                </a:solidFill>
                <a:effectLst/>
                <a:latin typeface="Cambria" panose="02040503050406030204" pitchFamily="18" charset="0"/>
              </a:rPr>
              <a:t>, 2015). </a:t>
            </a:r>
          </a:p>
          <a:p>
            <a:pPr fontAlgn="base"/>
            <a:endParaRPr lang="en-US" sz="2000" b="0" i="0" u="none" strike="noStrike" dirty="0" smtClean="0">
              <a:solidFill>
                <a:srgbClr val="000000"/>
              </a:solidFill>
              <a:effectLst/>
              <a:latin typeface="Cambria" panose="02040503050406030204" pitchFamily="18" charset="0"/>
            </a:endParaRPr>
          </a:p>
          <a:p>
            <a:pPr marL="457200" indent="-457200" fontAlgn="base">
              <a:buFont typeface="Arial" panose="020B0604020202020204" pitchFamily="34" charset="0"/>
              <a:buChar char="•"/>
            </a:pPr>
            <a:r>
              <a:rPr lang="en-US" sz="2800" dirty="0">
                <a:latin typeface="Cambria" panose="02040503050406030204" pitchFamily="18" charset="0"/>
              </a:rPr>
              <a:t> </a:t>
            </a:r>
            <a:r>
              <a:rPr lang="en-US" sz="2800" b="0" i="0" u="none" strike="noStrike" dirty="0" smtClean="0">
                <a:solidFill>
                  <a:srgbClr val="000000"/>
                </a:solidFill>
                <a:effectLst/>
                <a:latin typeface="Cambria" panose="02040503050406030204" pitchFamily="18" charset="0"/>
              </a:rPr>
              <a:t>Perceived faculty support has been associated with student retention, academic adjustment, and institutional commitment for the general student population (Shelton, 2003), as well as racial/ethnic (e.g., Baker, 2013) and sexual orientation (e.g., Woodford &amp; </a:t>
            </a:r>
            <a:r>
              <a:rPr lang="en-US" sz="2800" b="0" i="0" u="none" strike="noStrike" dirty="0" err="1" smtClean="0">
                <a:solidFill>
                  <a:srgbClr val="000000"/>
                </a:solidFill>
                <a:effectLst/>
                <a:latin typeface="Cambria" panose="02040503050406030204" pitchFamily="18" charset="0"/>
              </a:rPr>
              <a:t>Kulick</a:t>
            </a:r>
            <a:r>
              <a:rPr lang="en-US" sz="2800" b="0" i="0" u="none" strike="noStrike" dirty="0" smtClean="0">
                <a:solidFill>
                  <a:srgbClr val="000000"/>
                </a:solidFill>
                <a:effectLst/>
                <a:latin typeface="Cambria" panose="02040503050406030204" pitchFamily="18" charset="0"/>
              </a:rPr>
              <a:t>, 2015) minority students. Therefore, it is important to identify faculty factors and behaviors that contribute to students’ perceptions of faculty support across diverse groups.   </a:t>
            </a:r>
          </a:p>
          <a:p>
            <a:pPr fontAlgn="base"/>
            <a:endParaRPr lang="en-US" sz="2000" b="0" i="0" u="none" strike="noStrike" dirty="0" smtClean="0">
              <a:solidFill>
                <a:srgbClr val="000000"/>
              </a:solidFill>
              <a:effectLst/>
              <a:latin typeface="Cambria" panose="02040503050406030204" pitchFamily="18" charset="0"/>
            </a:endParaRPr>
          </a:p>
          <a:p>
            <a:pPr marL="457200" indent="-457200" fontAlgn="base">
              <a:buFont typeface="Arial" panose="020B0604020202020204" pitchFamily="34" charset="0"/>
              <a:buChar char="•"/>
            </a:pPr>
            <a:r>
              <a:rPr lang="en-US" sz="2800" dirty="0">
                <a:latin typeface="Cambria" panose="02040503050406030204" pitchFamily="18" charset="0"/>
              </a:rPr>
              <a:t> </a:t>
            </a:r>
            <a:r>
              <a:rPr lang="en-US" sz="2800" b="0" i="0" u="none" strike="noStrike" dirty="0" smtClean="0">
                <a:solidFill>
                  <a:srgbClr val="000000"/>
                </a:solidFill>
                <a:effectLst/>
                <a:latin typeface="Cambria" panose="02040503050406030204" pitchFamily="18" charset="0"/>
              </a:rPr>
              <a:t>This project is part of a larger campus climate study identifying which faculty factors students consider the most supportive, their experiences with these factors, and the implications of these factors on their college adjustment, focusing on differences that emerged as a function of race/ethnicity and sexual orientation.</a:t>
            </a:r>
          </a:p>
        </p:txBody>
      </p:sp>
      <p:sp>
        <p:nvSpPr>
          <p:cNvPr id="7" name="TextBox 6"/>
          <p:cNvSpPr txBox="1"/>
          <p:nvPr/>
        </p:nvSpPr>
        <p:spPr>
          <a:xfrm>
            <a:off x="15030450" y="4457699"/>
            <a:ext cx="11233784" cy="20467141"/>
          </a:xfrm>
          <a:prstGeom prst="rect">
            <a:avLst/>
          </a:prstGeom>
          <a:noFill/>
        </p:spPr>
        <p:txBody>
          <a:bodyPr wrap="square" rtlCol="0">
            <a:spAutoFit/>
          </a:bodyPr>
          <a:lstStyle/>
          <a:p>
            <a:pPr algn="ctr"/>
            <a:r>
              <a:rPr lang="en-US" sz="4400" b="1" dirty="0" smtClean="0">
                <a:latin typeface="Cambria" panose="02040503050406030204" pitchFamily="18" charset="0"/>
              </a:rPr>
              <a:t>METHODS</a:t>
            </a:r>
          </a:p>
          <a:p>
            <a:pPr indent="114300" algn="ctr"/>
            <a:r>
              <a:rPr lang="en-US" sz="2800" b="1" i="0" u="none" strike="noStrike" dirty="0" smtClean="0">
                <a:solidFill>
                  <a:srgbClr val="000000"/>
                </a:solidFill>
                <a:effectLst/>
                <a:latin typeface="Cambria" panose="02040503050406030204" pitchFamily="18" charset="0"/>
              </a:rPr>
              <a:t>Participants</a:t>
            </a:r>
            <a:endParaRPr lang="en-US" sz="2800" b="0" dirty="0" smtClean="0">
              <a:effectLst/>
              <a:latin typeface="Cambria" panose="02040503050406030204" pitchFamily="18" charset="0"/>
            </a:endParaRPr>
          </a:p>
          <a:p>
            <a:pPr fontAlgn="base"/>
            <a:r>
              <a:rPr lang="en-US" sz="2800" b="0" i="0" u="none" strike="noStrike" dirty="0" smtClean="0">
                <a:solidFill>
                  <a:srgbClr val="000000"/>
                </a:solidFill>
                <a:effectLst/>
                <a:latin typeface="Cambria" panose="02040503050406030204" pitchFamily="18" charset="0"/>
              </a:rPr>
              <a:t>532 undergraduate students at SUNY Geneseo</a:t>
            </a:r>
          </a:p>
          <a:p>
            <a:pPr marL="457200" indent="-457200" fontAlgn="base">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311 women, 86 men (140 cisgender, 6 transgender, 21 </a:t>
            </a:r>
            <a:r>
              <a:rPr lang="en-US" sz="2800" b="0" i="0" u="none" strike="noStrike" dirty="0" err="1" smtClean="0">
                <a:solidFill>
                  <a:srgbClr val="000000"/>
                </a:solidFill>
                <a:effectLst/>
                <a:latin typeface="Cambria" panose="02040503050406030204" pitchFamily="18" charset="0"/>
              </a:rPr>
              <a:t>agender</a:t>
            </a:r>
            <a:r>
              <a:rPr lang="en-US" sz="2800" b="0" i="0" u="none" strike="noStrike" dirty="0" smtClean="0">
                <a:solidFill>
                  <a:srgbClr val="000000"/>
                </a:solidFill>
                <a:effectLst/>
                <a:latin typeface="Cambria" panose="02040503050406030204" pitchFamily="18" charset="0"/>
              </a:rPr>
              <a:t>/</a:t>
            </a:r>
            <a:r>
              <a:rPr lang="en-US" sz="2800" b="0" i="0" u="none" strike="noStrike" dirty="0" err="1" smtClean="0">
                <a:solidFill>
                  <a:srgbClr val="000000"/>
                </a:solidFill>
                <a:effectLst/>
                <a:latin typeface="Cambria" panose="02040503050406030204" pitchFamily="18" charset="0"/>
              </a:rPr>
              <a:t>genderfluid</a:t>
            </a:r>
            <a:r>
              <a:rPr lang="en-US" sz="2800" b="0" i="0" u="none" strike="noStrike" dirty="0" smtClean="0">
                <a:solidFill>
                  <a:srgbClr val="000000"/>
                </a:solidFill>
                <a:effectLst/>
                <a:latin typeface="Cambria" panose="02040503050406030204" pitchFamily="18" charset="0"/>
              </a:rPr>
              <a:t>, 2 prefer not to say) </a:t>
            </a:r>
          </a:p>
          <a:p>
            <a:pPr fontAlgn="base"/>
            <a:r>
              <a:rPr lang="en-US" sz="2800" b="0" i="0" u="none" strike="noStrike" dirty="0" smtClean="0">
                <a:solidFill>
                  <a:srgbClr val="000000"/>
                </a:solidFill>
                <a:effectLst/>
                <a:latin typeface="Cambria" panose="02040503050406030204" pitchFamily="18" charset="0"/>
              </a:rPr>
              <a:t>Racial/ Ethnic group membership: </a:t>
            </a:r>
          </a:p>
          <a:p>
            <a:pPr marL="457200" indent="-457200">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Majority: 318 White</a:t>
            </a:r>
            <a:endParaRPr lang="en-US" sz="2800" b="0" dirty="0" smtClean="0">
              <a:effectLst/>
              <a:latin typeface="Cambria" panose="02040503050406030204" pitchFamily="18" charset="0"/>
            </a:endParaRPr>
          </a:p>
          <a:p>
            <a:pPr marL="457200" indent="-457200">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Minority: 211 (65 Asian, 54 Latino/a, 47 Black, 26        Multiracial, 12 Native American, 7 Middle Eastern/ Arab, 5 other/not listed)</a:t>
            </a:r>
            <a:endParaRPr lang="en-US" sz="2800" b="0" dirty="0" smtClean="0">
              <a:effectLst/>
              <a:latin typeface="Cambria" panose="02040503050406030204" pitchFamily="18" charset="0"/>
            </a:endParaRPr>
          </a:p>
          <a:p>
            <a:pPr fontAlgn="base"/>
            <a:r>
              <a:rPr lang="en-US" sz="2800" b="0" i="0" u="none" strike="noStrike" dirty="0" smtClean="0">
                <a:solidFill>
                  <a:srgbClr val="000000"/>
                </a:solidFill>
                <a:effectLst/>
                <a:latin typeface="Cambria" panose="02040503050406030204" pitchFamily="18" charset="0"/>
              </a:rPr>
              <a:t>Sexual Orientation: </a:t>
            </a:r>
          </a:p>
          <a:p>
            <a:pPr marL="457200" indent="-457200">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 Majority: 357 Heterosexual/Straight, </a:t>
            </a:r>
            <a:endParaRPr lang="en-US" sz="2800" b="0" dirty="0" smtClean="0">
              <a:effectLst/>
              <a:latin typeface="Cambria" panose="02040503050406030204" pitchFamily="18" charset="0"/>
            </a:endParaRPr>
          </a:p>
          <a:p>
            <a:pPr marL="457200" indent="-457200">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 Minority: 145 (49 Bisexual, 18 Gay, 14 Lesbian, 19 Questioning, 21 Asexual, 18 Pansexual, 5 </a:t>
            </a:r>
            <a:r>
              <a:rPr lang="en-US" sz="2800" b="0" i="0" u="none" strike="noStrike" dirty="0" err="1" smtClean="0">
                <a:solidFill>
                  <a:srgbClr val="000000"/>
                </a:solidFill>
                <a:effectLst/>
                <a:latin typeface="Cambria" panose="02040503050406030204" pitchFamily="18" charset="0"/>
              </a:rPr>
              <a:t>Aromantic</a:t>
            </a:r>
            <a:r>
              <a:rPr lang="en-US" sz="2800" b="0" i="0" u="none" strike="noStrike" dirty="0" smtClean="0">
                <a:solidFill>
                  <a:srgbClr val="000000"/>
                </a:solidFill>
                <a:effectLst/>
                <a:latin typeface="Cambria" panose="02040503050406030204" pitchFamily="18" charset="0"/>
              </a:rPr>
              <a:t>, 1 Same-Gender Loving, 12 prefer not to say)</a:t>
            </a:r>
            <a:endParaRPr lang="en-US" dirty="0">
              <a:latin typeface="Cambria" panose="02040503050406030204" pitchFamily="18" charset="0"/>
            </a:endParaRPr>
          </a:p>
          <a:p>
            <a:pPr indent="114300" algn="ctr"/>
            <a:r>
              <a:rPr lang="en-US" sz="2800" b="1" i="0" u="none" strike="noStrike" dirty="0" smtClean="0">
                <a:solidFill>
                  <a:srgbClr val="000000"/>
                </a:solidFill>
                <a:effectLst/>
                <a:latin typeface="Cambria" panose="02040503050406030204" pitchFamily="18" charset="0"/>
              </a:rPr>
              <a:t>Measures</a:t>
            </a:r>
            <a:endParaRPr lang="en-US" sz="2800" dirty="0">
              <a:latin typeface="Cambria" panose="02040503050406030204" pitchFamily="18" charset="0"/>
            </a:endParaRPr>
          </a:p>
          <a:p>
            <a:pPr indent="114300"/>
            <a:r>
              <a:rPr lang="en-US" sz="2800" b="1" i="0" u="none" strike="noStrike" dirty="0" smtClean="0">
                <a:solidFill>
                  <a:srgbClr val="000000"/>
                </a:solidFill>
                <a:effectLst/>
                <a:latin typeface="Cambria" panose="02040503050406030204" pitchFamily="18" charset="0"/>
              </a:rPr>
              <a:t>Importance/Experience Faculty Support Factors</a:t>
            </a:r>
            <a:endParaRPr lang="en-US" sz="2800" b="0" dirty="0" smtClean="0">
              <a:effectLst/>
              <a:latin typeface="Cambria" panose="02040503050406030204" pitchFamily="18" charset="0"/>
            </a:endParaRPr>
          </a:p>
          <a:p>
            <a:pPr indent="114300"/>
            <a:r>
              <a:rPr lang="en-US" sz="2800" b="0" i="0" u="sng" dirty="0" smtClean="0">
                <a:solidFill>
                  <a:srgbClr val="000000"/>
                </a:solidFill>
                <a:effectLst/>
                <a:latin typeface="Cambria" panose="02040503050406030204" pitchFamily="18" charset="0"/>
              </a:rPr>
              <a:t>Student Engagement</a:t>
            </a:r>
            <a:endParaRPr lang="en-US" sz="2800" b="0" dirty="0" smtClean="0">
              <a:effectLst/>
              <a:latin typeface="Cambria" panose="02040503050406030204" pitchFamily="18" charset="0"/>
            </a:endParaRPr>
          </a:p>
          <a:p>
            <a:pPr indent="114300"/>
            <a:r>
              <a:rPr lang="en-US" sz="2800" b="0" i="0" u="none" strike="noStrike" dirty="0" smtClean="0">
                <a:solidFill>
                  <a:srgbClr val="000000"/>
                </a:solidFill>
                <a:effectLst/>
                <a:latin typeface="Cambria" panose="02040503050406030204" pitchFamily="18" charset="0"/>
              </a:rPr>
              <a:t>When faculty...</a:t>
            </a:r>
            <a:endParaRPr lang="en-US" sz="2800" b="0" dirty="0" smtClean="0">
              <a:effectLst/>
              <a:latin typeface="Cambria" panose="02040503050406030204" pitchFamily="18" charset="0"/>
            </a:endParaRP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Listen to my opinions in class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Do not tell inappropriate jokes, but still have a sense of humor</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Convey confidence in my potential</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Have a friendly, welcoming, open personality</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Do not act awkward or uncomfortable around me</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Respect my preferred pronouns and name</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Pronounce my name correctly/show a good faith effort to do so</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Take time out of class to answer my questions or meet with me</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Attend the student-oriented programs and events that I attend</a:t>
            </a:r>
          </a:p>
          <a:p>
            <a:pPr indent="114300"/>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0" u="sng" dirty="0" smtClean="0">
                <a:solidFill>
                  <a:srgbClr val="000000"/>
                </a:solidFill>
                <a:effectLst/>
                <a:latin typeface="Cambria" panose="02040503050406030204" pitchFamily="18" charset="0"/>
              </a:rPr>
              <a:t>Understanding/Appreciation of Diversity and Identities</a:t>
            </a:r>
            <a:endParaRPr lang="en-US" sz="2800" b="0" dirty="0" smtClean="0">
              <a:effectLst/>
              <a:latin typeface="Cambria" panose="02040503050406030204" pitchFamily="18" charset="0"/>
            </a:endParaRPr>
          </a:p>
          <a:p>
            <a:pPr indent="114300"/>
            <a:r>
              <a:rPr lang="en-US" sz="2800" b="0" i="0" u="none" strike="noStrike" dirty="0" smtClean="0">
                <a:solidFill>
                  <a:srgbClr val="000000"/>
                </a:solidFill>
                <a:effectLst/>
                <a:latin typeface="Cambria" panose="02040503050406030204" pitchFamily="18" charset="0"/>
              </a:rPr>
              <a:t>When faculty...</a:t>
            </a:r>
            <a:endParaRPr lang="en-US" sz="2800" b="0" dirty="0" smtClean="0">
              <a:effectLst/>
              <a:latin typeface="Cambria" panose="02040503050406030204" pitchFamily="18" charset="0"/>
            </a:endParaRP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Grade in ways that are open to unique perspectives beyond their own</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Do not use me as an example/representative of my group</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Include presentations, materials, examples that are representative of many groups/identities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Have a safe zone sticker in their office</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Are representative of diverse racial and ethnic backgrounds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Understand/appreciate the perspectives of racially/ethnically underrepresented students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Understand/appreciate the perspectives of diverse sexual orientations and gender identities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Understand/appreciate perspectives of students with diverse sexual orientations</a:t>
            </a:r>
          </a:p>
          <a:p>
            <a:pPr marL="457200" indent="-457200" fontAlgn="base">
              <a:buFont typeface="Wingdings" panose="05000000000000000000" pitchFamily="2" charset="2"/>
              <a:buChar char="v"/>
            </a:pPr>
            <a:r>
              <a:rPr lang="en-US" sz="2400" b="0" i="0" u="none" strike="noStrike" dirty="0" smtClean="0">
                <a:solidFill>
                  <a:srgbClr val="000000"/>
                </a:solidFill>
                <a:effectLst/>
                <a:latin typeface="Cambria" panose="02040503050406030204" pitchFamily="18" charset="0"/>
              </a:rPr>
              <a:t>Understand/appreciate perspectives of students with diverse gender identities</a:t>
            </a:r>
          </a:p>
          <a:p>
            <a:r>
              <a:rPr lang="en-US" sz="2000" b="0" i="1" u="none" strike="noStrike" dirty="0" smtClean="0">
                <a:solidFill>
                  <a:srgbClr val="000000"/>
                </a:solidFill>
                <a:effectLst/>
                <a:latin typeface="Cambria" panose="02040503050406030204" pitchFamily="18" charset="0"/>
              </a:rPr>
              <a:t>Note: 5pt Likert scale: 1-not at all to 5-a very high degree</a:t>
            </a:r>
          </a:p>
          <a:p>
            <a:endParaRPr lang="en-US" sz="2000" b="1" i="0" u="none" strike="noStrike" dirty="0" smtClean="0">
              <a:solidFill>
                <a:srgbClr val="000000"/>
              </a:solidFill>
              <a:effectLst/>
              <a:latin typeface="Cambria" panose="02040503050406030204" pitchFamily="18" charset="0"/>
            </a:endParaRPr>
          </a:p>
          <a:p>
            <a:r>
              <a:rPr lang="en-US" sz="2800" b="1" i="0" u="none" strike="noStrike" dirty="0" smtClean="0">
                <a:solidFill>
                  <a:srgbClr val="000000"/>
                </a:solidFill>
                <a:effectLst/>
                <a:latin typeface="Cambria" panose="02040503050406030204" pitchFamily="18" charset="0"/>
              </a:rPr>
              <a:t>College Outcomes</a:t>
            </a:r>
            <a:r>
              <a:rPr lang="en-US" sz="2800" b="0" i="0" u="none" strike="noStrike" dirty="0" smtClean="0">
                <a:solidFill>
                  <a:srgbClr val="000000"/>
                </a:solidFill>
                <a:effectLst/>
                <a:latin typeface="Cambria" panose="02040503050406030204" pitchFamily="18" charset="0"/>
              </a:rPr>
              <a:t> </a:t>
            </a:r>
            <a:endParaRPr lang="en-US" sz="2800" b="0" dirty="0" smtClean="0">
              <a:effectLst/>
              <a:latin typeface="Cambria" panose="02040503050406030204" pitchFamily="18" charset="0"/>
            </a:endParaRPr>
          </a:p>
          <a:p>
            <a:r>
              <a:rPr lang="en-US" sz="2800" b="0" i="0" u="sng" dirty="0" smtClean="0">
                <a:solidFill>
                  <a:srgbClr val="000000"/>
                </a:solidFill>
                <a:effectLst/>
                <a:latin typeface="Cambria" panose="02040503050406030204" pitchFamily="18" charset="0"/>
              </a:rPr>
              <a:t>Academic Adjustment </a:t>
            </a:r>
            <a:r>
              <a:rPr lang="en-US" sz="2800" b="0" i="0" u="none" strike="noStrike" dirty="0" smtClean="0">
                <a:solidFill>
                  <a:srgbClr val="000000"/>
                </a:solidFill>
                <a:effectLst/>
                <a:latin typeface="Cambria" panose="02040503050406030204" pitchFamily="18" charset="0"/>
              </a:rPr>
              <a:t>- 9 items (Alpha = .76)</a:t>
            </a:r>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0" u="sng" dirty="0" smtClean="0">
                <a:solidFill>
                  <a:srgbClr val="000000"/>
                </a:solidFill>
                <a:effectLst/>
                <a:latin typeface="Cambria" panose="02040503050406030204" pitchFamily="18" charset="0"/>
              </a:rPr>
              <a:t>Academic Efficacy</a:t>
            </a:r>
            <a:r>
              <a:rPr lang="en-US" sz="2800" b="0" i="0" u="none" strike="noStrike" dirty="0" smtClean="0">
                <a:solidFill>
                  <a:srgbClr val="000000"/>
                </a:solidFill>
                <a:effectLst/>
                <a:latin typeface="Cambria" panose="02040503050406030204" pitchFamily="18" charset="0"/>
              </a:rPr>
              <a:t>- 8 items (Alpha = .87)</a:t>
            </a:r>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0" u="sng" dirty="0" smtClean="0">
                <a:solidFill>
                  <a:srgbClr val="000000"/>
                </a:solidFill>
                <a:effectLst/>
                <a:latin typeface="Cambria" panose="02040503050406030204" pitchFamily="18" charset="0"/>
              </a:rPr>
              <a:t>Institutional Commitment </a:t>
            </a:r>
            <a:r>
              <a:rPr lang="en-US" sz="2800" b="0" i="0" u="none" strike="noStrike" dirty="0" smtClean="0">
                <a:solidFill>
                  <a:srgbClr val="000000"/>
                </a:solidFill>
                <a:effectLst/>
                <a:latin typeface="Cambria" panose="02040503050406030204" pitchFamily="18" charset="0"/>
              </a:rPr>
              <a:t>- 8 items (Alpha = .79)</a:t>
            </a:r>
            <a:endParaRPr lang="en-US" sz="2800" b="0" dirty="0" smtClean="0">
              <a:effectLst/>
              <a:latin typeface="Cambria" panose="02040503050406030204" pitchFamily="18" charset="0"/>
            </a:endParaRPr>
          </a:p>
          <a:p>
            <a:endParaRPr lang="en-US" sz="2800" dirty="0"/>
          </a:p>
        </p:txBody>
      </p:sp>
      <p:sp>
        <p:nvSpPr>
          <p:cNvPr id="8" name="TextBox 7"/>
          <p:cNvSpPr txBox="1"/>
          <p:nvPr/>
        </p:nvSpPr>
        <p:spPr>
          <a:xfrm>
            <a:off x="26403299" y="4457699"/>
            <a:ext cx="11209021" cy="27751187"/>
          </a:xfrm>
          <a:prstGeom prst="rect">
            <a:avLst/>
          </a:prstGeom>
          <a:noFill/>
        </p:spPr>
        <p:txBody>
          <a:bodyPr wrap="square" rtlCol="0">
            <a:spAutoFit/>
          </a:bodyPr>
          <a:lstStyle/>
          <a:p>
            <a:pPr algn="ctr"/>
            <a:r>
              <a:rPr lang="en-US" sz="4400" b="1" dirty="0" smtClean="0">
                <a:latin typeface="Cambria" panose="02040503050406030204" pitchFamily="18" charset="0"/>
              </a:rPr>
              <a:t>RESULTS &amp; DISCUSSION</a:t>
            </a:r>
          </a:p>
          <a:p>
            <a:r>
              <a:rPr lang="en-US" sz="2800" b="1" i="1" u="none" strike="noStrike" dirty="0" smtClean="0">
                <a:solidFill>
                  <a:srgbClr val="000000"/>
                </a:solidFill>
                <a:effectLst/>
                <a:latin typeface="Cambria" panose="02040503050406030204" pitchFamily="18" charset="0"/>
              </a:rPr>
              <a:t>Importance of Faculty Support Factors </a:t>
            </a:r>
            <a:endParaRPr lang="en-US" sz="2800" b="0" dirty="0" smtClean="0">
              <a:effectLst/>
              <a:latin typeface="Cambria" panose="02040503050406030204" pitchFamily="18" charset="0"/>
            </a:endParaRPr>
          </a:p>
          <a:p>
            <a:pPr marL="457200" indent="-457200" fontAlgn="base">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2 (Group Membership: Maj, Min) X 18 (Importance) Mixed ANOVA: Significant main effect of faculty factors,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(17, 6052) = 43.58***. Post-hoc tests revealed:</a:t>
            </a:r>
          </a:p>
          <a:p>
            <a:endParaRPr lang="en-US" sz="2000" dirty="0">
              <a:latin typeface="Cambria" panose="02040503050406030204" pitchFamily="18" charset="0"/>
            </a:endParaRPr>
          </a:p>
          <a:p>
            <a:r>
              <a:rPr lang="en-US" sz="2800" b="0" i="1" u="none" strike="noStrike" dirty="0" smtClean="0">
                <a:solidFill>
                  <a:srgbClr val="000000"/>
                </a:solidFill>
                <a:effectLst/>
                <a:latin typeface="Cambria" panose="02040503050406030204" pitchFamily="18" charset="0"/>
              </a:rPr>
              <a:t>Most important cluster (believe in me, be open, be available)</a:t>
            </a:r>
            <a:r>
              <a:rPr lang="en-US" sz="2800" b="0" i="0" u="none" strike="noStrike" dirty="0" smtClean="0">
                <a:solidFill>
                  <a:srgbClr val="000000"/>
                </a:solidFill>
                <a:effectLst/>
                <a:latin typeface="Cambria" panose="02040503050406030204" pitchFamily="18" charset="0"/>
              </a:rPr>
              <a:t>: When faculty... have friendly, welcoming, open personality: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=4.36; convey confidence in my potential: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=4.30; take time outside class to meet with me: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=4.30. </a:t>
            </a:r>
            <a:endParaRPr lang="en-US" sz="2800" b="0" dirty="0" smtClean="0">
              <a:effectLst/>
              <a:latin typeface="Cambria" panose="02040503050406030204" pitchFamily="18" charset="0"/>
            </a:endParaRPr>
          </a:p>
          <a:p>
            <a:pPr indent="457200"/>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1" u="none" strike="noStrike" dirty="0" smtClean="0">
                <a:solidFill>
                  <a:srgbClr val="000000"/>
                </a:solidFill>
                <a:effectLst/>
                <a:latin typeface="Cambria" panose="02040503050406030204" pitchFamily="18" charset="0"/>
              </a:rPr>
              <a:t>Second cluster (respect my uniqueness, understand/ appreciate the perspectives of diverse students)</a:t>
            </a:r>
            <a:r>
              <a:rPr lang="en-US" sz="2800" b="0" i="0" u="none" strike="noStrike" dirty="0" smtClean="0">
                <a:solidFill>
                  <a:srgbClr val="000000"/>
                </a:solidFill>
                <a:effectLst/>
                <a:latin typeface="Cambria" panose="02040503050406030204" pitchFamily="18" charset="0"/>
              </a:rPr>
              <a:t>: When faculty... do not act awkward or uncomfortable around me: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=4.03; pronounce my name correctly/show good faith effort: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=4.01; understand and appreciate the perspectives of racially/ethnically diverse students: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=4.00, students with diverse sexual orientations: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=3.99, students with diverse gender identities: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=3.97; respect my preferred pronouns and name: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=3.97.</a:t>
            </a:r>
            <a:endParaRPr lang="en-US" sz="2800" b="0" dirty="0" smtClean="0">
              <a:effectLst/>
              <a:latin typeface="Cambria" panose="02040503050406030204" pitchFamily="18" charset="0"/>
            </a:endParaRPr>
          </a:p>
          <a:p>
            <a:pPr marL="457200" indent="-457200" fontAlgn="base">
              <a:spcBef>
                <a:spcPts val="1200"/>
              </a:spcBef>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Significant Group Membership X Importance interaction for both race/ethnicity,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(17, 6052) = 4.86***, and sexual orientation,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(17, 6154) = 6.13***. Post-hoc tests revealed significant differences between majority and minority students on the importance of several faculty support factors (see Table 1). Both racial/ethnic and sexual minority students reported diversity-related factors to be more important than did white and heterosexual students.</a:t>
            </a:r>
          </a:p>
          <a:p>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1" i="1" u="none" strike="noStrike" dirty="0" smtClean="0">
                <a:solidFill>
                  <a:srgbClr val="000000"/>
                </a:solidFill>
                <a:effectLst/>
                <a:latin typeface="Cambria" panose="02040503050406030204" pitchFamily="18" charset="0"/>
              </a:rPr>
              <a:t>Experience with Faculty Support Factors </a:t>
            </a:r>
            <a:endParaRPr lang="en-US" sz="2800" b="0" dirty="0" smtClean="0">
              <a:effectLst/>
              <a:latin typeface="Cambria" panose="02040503050406030204" pitchFamily="18" charset="0"/>
            </a:endParaRPr>
          </a:p>
          <a:p>
            <a:pPr marL="457200" indent="-457200" fontAlgn="base">
              <a:spcBef>
                <a:spcPts val="1200"/>
              </a:spcBef>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2 (Group Membership: Maj, Min) X 16 (Experience) Mixed ANOVA: Significant main effect of faculty factors,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(15, 4110) = 146.31***. Post-hoc tests revealed:</a:t>
            </a:r>
          </a:p>
          <a:p>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1" u="none" strike="noStrike" dirty="0" smtClean="0">
                <a:solidFill>
                  <a:srgbClr val="000000"/>
                </a:solidFill>
                <a:effectLst/>
                <a:latin typeface="Cambria" panose="02040503050406030204" pitchFamily="18" charset="0"/>
              </a:rPr>
              <a:t>       Most important cluster</a:t>
            </a:r>
            <a:r>
              <a:rPr lang="en-US" sz="2800" b="0" i="0" u="none" strike="noStrike" dirty="0" smtClean="0">
                <a:solidFill>
                  <a:srgbClr val="000000"/>
                </a:solidFill>
                <a:effectLst/>
                <a:latin typeface="Cambria" panose="02040503050406030204" pitchFamily="18" charset="0"/>
              </a:rPr>
              <a:t>: Pronounce my name correctly/show good faith effort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=4.04); Respect my preferred pronoun and name (</a:t>
            </a:r>
            <a:r>
              <a:rPr lang="en-US" sz="2800" b="0" i="1" u="none" strike="noStrike" dirty="0" smtClean="0">
                <a:solidFill>
                  <a:srgbClr val="000000"/>
                </a:solidFill>
                <a:effectLst/>
                <a:latin typeface="Cambria" panose="02040503050406030204" pitchFamily="18" charset="0"/>
              </a:rPr>
              <a:t>M</a:t>
            </a:r>
            <a:r>
              <a:rPr lang="en-US" sz="2800" b="0" i="0" u="none" strike="noStrike" dirty="0" smtClean="0">
                <a:solidFill>
                  <a:srgbClr val="000000"/>
                </a:solidFill>
                <a:effectLst/>
                <a:latin typeface="Cambria" panose="02040503050406030204" pitchFamily="18" charset="0"/>
              </a:rPr>
              <a:t>=4.01); Take time outside of class to meet with me (M=3.89)</a:t>
            </a:r>
            <a:endParaRPr lang="en-US" sz="2800" b="0" dirty="0" smtClean="0">
              <a:effectLst/>
              <a:latin typeface="Cambria" panose="02040503050406030204" pitchFamily="18" charset="0"/>
            </a:endParaRPr>
          </a:p>
          <a:p>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0" i="1" u="none" strike="noStrike" dirty="0" smtClean="0">
                <a:solidFill>
                  <a:srgbClr val="000000"/>
                </a:solidFill>
                <a:effectLst/>
                <a:latin typeface="Cambria" panose="02040503050406030204" pitchFamily="18" charset="0"/>
              </a:rPr>
              <a:t>      Second cluster</a:t>
            </a:r>
            <a:r>
              <a:rPr lang="en-US" sz="2800" b="0" i="0" u="none" strike="noStrike" dirty="0" smtClean="0">
                <a:solidFill>
                  <a:srgbClr val="000000"/>
                </a:solidFill>
                <a:effectLst/>
                <a:latin typeface="Cambria" panose="02040503050406030204" pitchFamily="18" charset="0"/>
              </a:rPr>
              <a:t>: Have a friendly, welcoming and open personality (M=3.72); Listen to my opinions in class (M= 3.63) </a:t>
            </a:r>
            <a:endParaRPr lang="en-US" sz="2800" b="0" dirty="0" smtClean="0">
              <a:effectLst/>
              <a:latin typeface="Cambria" panose="02040503050406030204" pitchFamily="18" charset="0"/>
            </a:endParaRPr>
          </a:p>
          <a:p>
            <a:pPr marL="457200" indent="-457200" fontAlgn="base">
              <a:spcBef>
                <a:spcPts val="1200"/>
              </a:spcBef>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Significant Group Membership X Experience interaction for both race/ethnicity,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(15, 4110) = 2.23**, and sexual orientation, </a:t>
            </a:r>
            <a:r>
              <a:rPr lang="en-US" sz="2800" b="0" i="1" u="none" strike="noStrike" dirty="0" smtClean="0">
                <a:solidFill>
                  <a:srgbClr val="000000"/>
                </a:solidFill>
                <a:effectLst/>
                <a:latin typeface="Cambria" panose="02040503050406030204" pitchFamily="18" charset="0"/>
              </a:rPr>
              <a:t>F</a:t>
            </a:r>
            <a:r>
              <a:rPr lang="en-US" sz="2800" b="0" i="0" u="none" strike="noStrike" dirty="0" smtClean="0">
                <a:solidFill>
                  <a:srgbClr val="000000"/>
                </a:solidFill>
                <a:effectLst/>
                <a:latin typeface="Cambria" panose="02040503050406030204" pitchFamily="18" charset="0"/>
              </a:rPr>
              <a:t>(15, 4140) = 4.99***. Post-hoc tests revealed significant differences between majority and minority students, with minority students reporting fewer experiences with faculty being welcoming and open and with faculty understanding and appreciating the perspectives of diverse groups (see Table 2). </a:t>
            </a:r>
          </a:p>
          <a:p>
            <a:pPr marL="457200" indent="-457200" fontAlgn="base">
              <a:spcBef>
                <a:spcPts val="1200"/>
              </a:spcBef>
              <a:buFont typeface="Arial" panose="020B0604020202020204" pitchFamily="34" charset="0"/>
              <a:buChar char="•"/>
            </a:pPr>
            <a:endParaRPr lang="en-US" sz="2000" b="0" i="0" u="none" strike="noStrike" dirty="0" smtClean="0">
              <a:solidFill>
                <a:srgbClr val="000000"/>
              </a:solidFill>
              <a:effectLst/>
              <a:latin typeface="Cambria" panose="02040503050406030204" pitchFamily="18" charset="0"/>
            </a:endParaRPr>
          </a:p>
          <a:p>
            <a:pPr marL="457200" indent="-457200" fontAlgn="base">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There is a disconnect between what students rate as most important and what students report experiencing with faculty (e.g., conveys confidence in my potential). Diversity factors were rated as important (especially for underrepresented students), yet underrepresented students report experiencing those factors less frequently than majority students. </a:t>
            </a:r>
          </a:p>
          <a:p>
            <a:r>
              <a:rPr lang="en-US" sz="2800" b="0" dirty="0" smtClean="0">
                <a:effectLst/>
                <a:latin typeface="Cambria" panose="02040503050406030204" pitchFamily="18" charset="0"/>
              </a:rPr>
              <a:t/>
            </a:r>
            <a:br>
              <a:rPr lang="en-US" sz="2800" b="0" dirty="0" smtClean="0">
                <a:effectLst/>
                <a:latin typeface="Cambria" panose="02040503050406030204" pitchFamily="18" charset="0"/>
              </a:rPr>
            </a:br>
            <a:r>
              <a:rPr lang="en-US" sz="2800" b="1" i="1" u="none" strike="noStrike" dirty="0" smtClean="0">
                <a:solidFill>
                  <a:srgbClr val="000000"/>
                </a:solidFill>
                <a:effectLst/>
                <a:latin typeface="Cambria" panose="02040503050406030204" pitchFamily="18" charset="0"/>
              </a:rPr>
              <a:t>Experience with Faculty Factors &amp; College Outcomes </a:t>
            </a:r>
            <a:endParaRPr lang="en-US" sz="2800" b="0" dirty="0" smtClean="0">
              <a:effectLst/>
              <a:latin typeface="Cambria" panose="02040503050406030204" pitchFamily="18" charset="0"/>
            </a:endParaRPr>
          </a:p>
          <a:p>
            <a:pPr marL="457200" indent="-457200" fontAlgn="base">
              <a:spcBef>
                <a:spcPts val="1600"/>
              </a:spcBef>
              <a:buFont typeface="Arial" panose="020B0604020202020204" pitchFamily="34" charset="0"/>
              <a:buChar char="•"/>
            </a:pPr>
            <a:r>
              <a:rPr lang="en-US" sz="2800" b="0" i="0" u="none" strike="noStrike" dirty="0" smtClean="0">
                <a:solidFill>
                  <a:srgbClr val="000000"/>
                </a:solidFill>
                <a:effectLst/>
                <a:latin typeface="Cambria" panose="02040503050406030204" pitchFamily="18" charset="0"/>
              </a:rPr>
              <a:t>As shown in Table 3, correlations revealed that students who report experiencing faculty factors that they consider to be important have higher academic self-efficacy, academic adjustment, and attachment to the institution. These patterns emerged for racial/ethnic and sexual minority students, as well as white, heterosexual students. Interacting with faculty who demonstrate cultural competency and appreciation/understanding of diversity benefits college outcomes for ALL of our students. </a:t>
            </a:r>
          </a:p>
          <a:p>
            <a:endParaRPr lang="en-US" sz="2800" dirty="0"/>
          </a:p>
        </p:txBody>
      </p:sp>
      <p:sp>
        <p:nvSpPr>
          <p:cNvPr id="13" name="TextBox 12"/>
          <p:cNvSpPr txBox="1"/>
          <p:nvPr/>
        </p:nvSpPr>
        <p:spPr>
          <a:xfrm>
            <a:off x="1403985" y="12535260"/>
            <a:ext cx="13544550" cy="523220"/>
          </a:xfrm>
          <a:prstGeom prst="rect">
            <a:avLst/>
          </a:prstGeom>
          <a:noFill/>
        </p:spPr>
        <p:txBody>
          <a:bodyPr wrap="square" rtlCol="0">
            <a:spAutoFit/>
          </a:bodyPr>
          <a:lstStyle/>
          <a:p>
            <a:pPr algn="ctr"/>
            <a:r>
              <a:rPr lang="en-US" sz="2800" b="1" i="0" u="sng" strike="noStrike" dirty="0" smtClean="0">
                <a:solidFill>
                  <a:srgbClr val="000000"/>
                </a:solidFill>
                <a:effectLst/>
                <a:latin typeface="Cambria" panose="02040503050406030204" pitchFamily="18" charset="0"/>
              </a:rPr>
              <a:t>Table 1: Importance of Faculty Support Factors by Race/Eth &amp; Sexual Orientation</a:t>
            </a:r>
            <a:endParaRPr lang="en-US" sz="2800" b="0" u="sng" dirty="0" smtClean="0">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2018177277"/>
              </p:ext>
            </p:extLst>
          </p:nvPr>
        </p:nvGraphicFramePr>
        <p:xfrm>
          <a:off x="1485900" y="13278148"/>
          <a:ext cx="13182600" cy="6484691"/>
        </p:xfrm>
        <a:graphic>
          <a:graphicData uri="http://schemas.openxmlformats.org/drawingml/2006/table">
            <a:tbl>
              <a:tblPr/>
              <a:tblGrid>
                <a:gridCol w="6635928"/>
                <a:gridCol w="6546672"/>
              </a:tblGrid>
              <a:tr h="6484691">
                <a:tc>
                  <a:txBody>
                    <a:bodyPr/>
                    <a:lstStyle/>
                    <a:p>
                      <a:pPr rtl="0" fontAlgn="t">
                        <a:spcBef>
                          <a:spcPts val="0"/>
                        </a:spcBef>
                        <a:spcAft>
                          <a:spcPts val="0"/>
                        </a:spcAft>
                      </a:pPr>
                      <a:r>
                        <a:rPr lang="en-US" sz="2600" b="0" i="0" u="sng" dirty="0">
                          <a:solidFill>
                            <a:srgbClr val="000000"/>
                          </a:solidFill>
                          <a:effectLst/>
                          <a:latin typeface="Cambria" panose="02040503050406030204" pitchFamily="18" charset="0"/>
                        </a:rPr>
                        <a:t>Race/Ethnicity: </a:t>
                      </a:r>
                      <a:endParaRPr lang="en-US" sz="2600" dirty="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a:t>
                      </a:r>
                      <a:r>
                        <a:rPr lang="en-US" sz="2600" b="0" i="0" u="none" strike="noStrike" dirty="0">
                          <a:solidFill>
                            <a:srgbClr val="000000"/>
                          </a:solidFill>
                          <a:effectLst/>
                          <a:latin typeface="Cambria" panose="02040503050406030204" pitchFamily="18" charset="0"/>
                        </a:rPr>
                        <a:t>the perspectives of racially/ethnically underrepresented students.</a:t>
                      </a:r>
                      <a:r>
                        <a:rPr lang="en-US" sz="2600" b="0" i="1" u="none" strike="noStrike" dirty="0">
                          <a:solidFill>
                            <a:srgbClr val="000000"/>
                          </a:solidFill>
                          <a:effectLst/>
                          <a:latin typeface="Cambria" panose="02040503050406030204" pitchFamily="18" charset="0"/>
                        </a:rPr>
                        <a:t> M: </a:t>
                      </a:r>
                      <a:r>
                        <a:rPr lang="en-US" sz="2600" b="0" i="1" u="none" strike="noStrike" dirty="0">
                          <a:solidFill>
                            <a:srgbClr val="FF0000"/>
                          </a:solidFill>
                          <a:effectLst/>
                          <a:latin typeface="Cambria" panose="02040503050406030204" pitchFamily="18" charset="0"/>
                        </a:rPr>
                        <a:t>4.18 (minor)</a:t>
                      </a:r>
                      <a:r>
                        <a:rPr lang="en-US" sz="2600" b="0" i="1" u="none" strike="noStrike" dirty="0">
                          <a:solidFill>
                            <a:srgbClr val="000000"/>
                          </a:solidFill>
                          <a:effectLst/>
                          <a:latin typeface="Cambria" panose="02040503050406030204" pitchFamily="18" charset="0"/>
                        </a:rPr>
                        <a:t> &gt; </a:t>
                      </a:r>
                      <a:r>
                        <a:rPr lang="en-US" sz="2600" b="0" i="1" u="none" strike="noStrike" dirty="0" smtClean="0">
                          <a:solidFill>
                            <a:srgbClr val="000000"/>
                          </a:solidFill>
                          <a:effectLst/>
                          <a:latin typeface="Cambria" panose="02040503050406030204" pitchFamily="18" charset="0"/>
                        </a:rPr>
                        <a:t>3.81</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Pronounce </a:t>
                      </a:r>
                      <a:r>
                        <a:rPr lang="en-US" sz="2600" b="0" i="0" u="none" strike="noStrike" dirty="0">
                          <a:solidFill>
                            <a:srgbClr val="000000"/>
                          </a:solidFill>
                          <a:effectLst/>
                          <a:latin typeface="Cambria" panose="02040503050406030204" pitchFamily="18" charset="0"/>
                        </a:rPr>
                        <a:t>my name correctly or at least make an effort.</a:t>
                      </a:r>
                      <a:r>
                        <a:rPr lang="en-US" sz="2600" b="0" i="1" u="none" strike="noStrike" dirty="0">
                          <a:solidFill>
                            <a:srgbClr val="000000"/>
                          </a:solidFill>
                          <a:effectLst/>
                          <a:latin typeface="Cambria" panose="02040503050406030204" pitchFamily="18" charset="0"/>
                        </a:rPr>
                        <a:t> M: </a:t>
                      </a:r>
                      <a:r>
                        <a:rPr lang="en-US" sz="2600" b="0" i="1" u="none" strike="noStrike" dirty="0">
                          <a:solidFill>
                            <a:srgbClr val="FF0000"/>
                          </a:solidFill>
                          <a:effectLst/>
                          <a:latin typeface="Cambria" panose="02040503050406030204" pitchFamily="18" charset="0"/>
                        </a:rPr>
                        <a:t>4.14 </a:t>
                      </a:r>
                      <a:r>
                        <a:rPr lang="en-US" sz="2600" b="0" i="1" u="none" strike="noStrike" dirty="0">
                          <a:solidFill>
                            <a:srgbClr val="000000"/>
                          </a:solidFill>
                          <a:effectLst/>
                          <a:latin typeface="Cambria" panose="02040503050406030204" pitchFamily="18" charset="0"/>
                        </a:rPr>
                        <a:t>&gt; 3.87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Respect </a:t>
                      </a:r>
                      <a:r>
                        <a:rPr lang="en-US" sz="2600" b="0" i="0" u="none" strike="noStrike" dirty="0">
                          <a:solidFill>
                            <a:srgbClr val="000000"/>
                          </a:solidFill>
                          <a:effectLst/>
                          <a:latin typeface="Cambria" panose="02040503050406030204" pitchFamily="18" charset="0"/>
                        </a:rPr>
                        <a:t>my preferred pronouns and name.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4.11</a:t>
                      </a:r>
                      <a:r>
                        <a:rPr lang="en-US" sz="2600" b="0" i="1" u="none" strike="noStrike" dirty="0">
                          <a:solidFill>
                            <a:srgbClr val="000000"/>
                          </a:solidFill>
                          <a:effectLst/>
                          <a:latin typeface="Cambria" panose="02040503050406030204" pitchFamily="18" charset="0"/>
                        </a:rPr>
                        <a:t> &gt; </a:t>
                      </a:r>
                      <a:r>
                        <a:rPr lang="en-US" sz="2600" b="0" i="1" u="none" strike="noStrike" dirty="0" smtClean="0">
                          <a:solidFill>
                            <a:srgbClr val="000000"/>
                          </a:solidFill>
                          <a:effectLst/>
                          <a:latin typeface="Cambria" panose="02040503050406030204" pitchFamily="18" charset="0"/>
                        </a:rPr>
                        <a:t>3.81</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Faculty </a:t>
                      </a:r>
                      <a:r>
                        <a:rPr lang="en-US" sz="2600" b="0" i="0" u="none" strike="noStrike" dirty="0">
                          <a:solidFill>
                            <a:srgbClr val="000000"/>
                          </a:solidFill>
                          <a:effectLst/>
                          <a:latin typeface="Cambria" panose="02040503050406030204" pitchFamily="18" charset="0"/>
                        </a:rPr>
                        <a:t>representative of diverse </a:t>
                      </a:r>
                      <a:r>
                        <a:rPr lang="en-US" sz="2600" b="0" i="0" u="none" strike="noStrike" dirty="0" smtClean="0">
                          <a:solidFill>
                            <a:srgbClr val="000000"/>
                          </a:solidFill>
                          <a:effectLst/>
                          <a:latin typeface="Cambria" panose="02040503050406030204" pitchFamily="18" charset="0"/>
                        </a:rPr>
                        <a:t>racial/ethnic </a:t>
                      </a:r>
                      <a:r>
                        <a:rPr lang="en-US" sz="2600" b="0" i="0" u="none" strike="noStrike" dirty="0">
                          <a:solidFill>
                            <a:srgbClr val="000000"/>
                          </a:solidFill>
                          <a:effectLst/>
                          <a:latin typeface="Cambria" panose="02040503050406030204" pitchFamily="18" charset="0"/>
                        </a:rPr>
                        <a:t>backgrounds.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3.91 </a:t>
                      </a:r>
                      <a:r>
                        <a:rPr lang="en-US" sz="2600" b="0" i="1" u="none" strike="noStrike" dirty="0">
                          <a:solidFill>
                            <a:srgbClr val="000000"/>
                          </a:solidFill>
                          <a:effectLst/>
                          <a:latin typeface="Cambria" panose="02040503050406030204" pitchFamily="18" charset="0"/>
                        </a:rPr>
                        <a:t>&gt; </a:t>
                      </a:r>
                      <a:r>
                        <a:rPr lang="en-US" sz="2600" b="0" i="1" u="none" strike="noStrike" dirty="0" smtClean="0">
                          <a:solidFill>
                            <a:srgbClr val="000000"/>
                          </a:solidFill>
                          <a:effectLst/>
                          <a:latin typeface="Cambria" panose="02040503050406030204" pitchFamily="18" charset="0"/>
                        </a:rPr>
                        <a:t>3.48</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Safe </a:t>
                      </a:r>
                      <a:r>
                        <a:rPr lang="en-US" sz="2600" b="0" i="0" u="none" strike="noStrike" dirty="0">
                          <a:solidFill>
                            <a:srgbClr val="000000"/>
                          </a:solidFill>
                          <a:effectLst/>
                          <a:latin typeface="Cambria" panose="02040503050406030204" pitchFamily="18" charset="0"/>
                        </a:rPr>
                        <a:t>Zone stickers. </a:t>
                      </a:r>
                      <a:r>
                        <a:rPr lang="en-US" sz="2600" b="0" i="1" u="none" strike="noStrike" dirty="0">
                          <a:solidFill>
                            <a:srgbClr val="000000"/>
                          </a:solidFill>
                          <a:effectLst/>
                          <a:latin typeface="Cambria" panose="02040503050406030204" pitchFamily="18" charset="0"/>
                        </a:rPr>
                        <a:t>M:</a:t>
                      </a:r>
                      <a:r>
                        <a:rPr lang="en-US" sz="2600" b="0" i="1" u="none" strike="noStrike" dirty="0">
                          <a:solidFill>
                            <a:srgbClr val="FF0000"/>
                          </a:solidFill>
                          <a:effectLst/>
                          <a:latin typeface="Cambria" panose="02040503050406030204" pitchFamily="18" charset="0"/>
                        </a:rPr>
                        <a:t> 3.44</a:t>
                      </a:r>
                      <a:r>
                        <a:rPr lang="en-US" sz="2600" b="0" i="1" u="none" strike="noStrike" dirty="0">
                          <a:solidFill>
                            <a:srgbClr val="000000"/>
                          </a:solidFill>
                          <a:effectLst/>
                          <a:latin typeface="Cambria" panose="02040503050406030204" pitchFamily="18" charset="0"/>
                        </a:rPr>
                        <a:t> &gt; 3.08</a:t>
                      </a:r>
                      <a:r>
                        <a:rPr lang="en-US" sz="2600" b="0" i="0" u="none" strike="noStrike" dirty="0">
                          <a:solidFill>
                            <a:srgbClr val="000000"/>
                          </a:solidFill>
                          <a:effectLst/>
                          <a:latin typeface="Cambria" panose="02040503050406030204" pitchFamily="18" charset="0"/>
                        </a:rPr>
                        <a:t> </a:t>
                      </a:r>
                      <a:endParaRPr lang="en-US" sz="2600" b="0" i="0" u="none" strike="noStrike" dirty="0" smtClean="0">
                        <a:solidFill>
                          <a:srgbClr val="000000"/>
                        </a:solidFill>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Do </a:t>
                      </a:r>
                      <a:r>
                        <a:rPr lang="en-US" sz="2600" b="0" i="0" u="none" strike="noStrike" dirty="0">
                          <a:solidFill>
                            <a:srgbClr val="000000"/>
                          </a:solidFill>
                          <a:effectLst/>
                          <a:latin typeface="Cambria" panose="02040503050406030204" pitchFamily="18" charset="0"/>
                        </a:rPr>
                        <a:t>not use me as an example/ representative of my group.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3.44</a:t>
                      </a:r>
                      <a:r>
                        <a:rPr lang="en-US" sz="2600" b="0" i="1" u="none" strike="noStrike" dirty="0">
                          <a:solidFill>
                            <a:srgbClr val="000000"/>
                          </a:solidFill>
                          <a:effectLst/>
                          <a:latin typeface="Cambria" panose="02040503050406030204" pitchFamily="18" charset="0"/>
                        </a:rPr>
                        <a:t> &gt; 3.05</a:t>
                      </a:r>
                      <a:endParaRPr lang="en-US" sz="2600" b="0" i="0" u="none" strike="noStrike" dirty="0">
                        <a:solidFill>
                          <a:srgbClr val="000000"/>
                        </a:solidFill>
                        <a:effectLst/>
                        <a:latin typeface="Cambria" panose="02040503050406030204" pitchFamily="18" charset="0"/>
                      </a:endParaRPr>
                    </a:p>
                    <a:p>
                      <a:pPr fontAlgn="t"/>
                      <a:endParaRPr lang="en-US" sz="2600" dirty="0">
                        <a:effectLst/>
                        <a:latin typeface="Cambria" panose="02040503050406030204" pitchFamily="18"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600" b="0" i="0" u="sng" dirty="0">
                          <a:solidFill>
                            <a:srgbClr val="000000"/>
                          </a:solidFill>
                          <a:effectLst/>
                          <a:latin typeface="Cambria" panose="02040503050406030204" pitchFamily="18" charset="0"/>
                        </a:rPr>
                        <a:t>Sexual Orientation: </a:t>
                      </a:r>
                      <a:endParaRPr lang="en-US" sz="2600" dirty="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a:t>
                      </a:r>
                      <a:r>
                        <a:rPr lang="en-US" sz="2600" b="0" i="0" u="none" strike="noStrike" dirty="0">
                          <a:solidFill>
                            <a:srgbClr val="000000"/>
                          </a:solidFill>
                          <a:effectLst/>
                          <a:latin typeface="Cambria" panose="02040503050406030204" pitchFamily="18" charset="0"/>
                        </a:rPr>
                        <a:t>the perspective of students with diverse sexual orientations.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4.32 (minor) </a:t>
                      </a:r>
                      <a:r>
                        <a:rPr lang="en-US" sz="2600" b="0" i="1" u="none" strike="noStrike" dirty="0">
                          <a:solidFill>
                            <a:srgbClr val="000000"/>
                          </a:solidFill>
                          <a:effectLst/>
                          <a:latin typeface="Cambria" panose="02040503050406030204" pitchFamily="18" charset="0"/>
                        </a:rPr>
                        <a:t>&gt; </a:t>
                      </a:r>
                      <a:r>
                        <a:rPr lang="en-US" sz="2600" b="0" i="1" u="none" strike="noStrike" dirty="0" smtClean="0">
                          <a:solidFill>
                            <a:srgbClr val="000000"/>
                          </a:solidFill>
                          <a:effectLst/>
                          <a:latin typeface="Cambria" panose="02040503050406030204" pitchFamily="18" charset="0"/>
                        </a:rPr>
                        <a:t>3.77</a:t>
                      </a:r>
                      <a:endParaRPr lang="en-US" sz="2000" b="0" i="0" u="none" strike="noStrike" dirty="0" smtClean="0">
                        <a:solidFill>
                          <a:srgbClr val="000000"/>
                        </a:solidFill>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a:t>
                      </a:r>
                      <a:r>
                        <a:rPr lang="en-US" sz="2600" b="0" i="0" u="none" strike="noStrike" dirty="0">
                          <a:solidFill>
                            <a:srgbClr val="000000"/>
                          </a:solidFill>
                          <a:effectLst/>
                          <a:latin typeface="Cambria" panose="02040503050406030204" pitchFamily="18" charset="0"/>
                        </a:rPr>
                        <a:t>the perspective of students with diverse gender identities. </a:t>
                      </a:r>
                      <a:r>
                        <a:rPr lang="en-US" sz="2600" b="1" i="1" u="none" strike="noStrike" dirty="0">
                          <a:solidFill>
                            <a:srgbClr val="000000"/>
                          </a:solidFill>
                          <a:effectLst/>
                          <a:latin typeface="Cambria" panose="02040503050406030204" pitchFamily="18" charset="0"/>
                        </a:rPr>
                        <a:t>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4.32 </a:t>
                      </a:r>
                      <a:r>
                        <a:rPr lang="en-US" sz="2600" b="0" i="1" u="none" strike="noStrike" dirty="0">
                          <a:solidFill>
                            <a:srgbClr val="000000"/>
                          </a:solidFill>
                          <a:effectLst/>
                          <a:latin typeface="Cambria" panose="02040503050406030204" pitchFamily="18" charset="0"/>
                        </a:rPr>
                        <a:t> &gt; 3.75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Faculty </a:t>
                      </a:r>
                      <a:r>
                        <a:rPr lang="en-US" sz="2600" b="0" i="0" u="none" strike="noStrike" dirty="0">
                          <a:solidFill>
                            <a:srgbClr val="000000"/>
                          </a:solidFill>
                          <a:effectLst/>
                          <a:latin typeface="Cambria" panose="02040503050406030204" pitchFamily="18" charset="0"/>
                        </a:rPr>
                        <a:t>representative of diverse sexual orientations and/or gender identities.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4.13 </a:t>
                      </a:r>
                      <a:r>
                        <a:rPr lang="en-US" sz="2600" b="0" i="1" u="none" strike="noStrike" dirty="0">
                          <a:solidFill>
                            <a:srgbClr val="000000"/>
                          </a:solidFill>
                          <a:effectLst/>
                          <a:latin typeface="Cambria" panose="02040503050406030204" pitchFamily="18" charset="0"/>
                        </a:rPr>
                        <a:t>&gt; 3.56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a:t>
                      </a:r>
                      <a:r>
                        <a:rPr lang="en-US" sz="2600" b="0" i="0" u="none" strike="noStrike" dirty="0">
                          <a:solidFill>
                            <a:srgbClr val="000000"/>
                          </a:solidFill>
                          <a:effectLst/>
                          <a:latin typeface="Cambria" panose="02040503050406030204" pitchFamily="18" charset="0"/>
                        </a:rPr>
                        <a:t>perspectives of racially/ethnically underrepresented students.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4.13 </a:t>
                      </a:r>
                      <a:r>
                        <a:rPr lang="en-US" sz="2600" b="0" i="1" u="none" strike="noStrike" dirty="0">
                          <a:solidFill>
                            <a:srgbClr val="000000"/>
                          </a:solidFill>
                          <a:effectLst/>
                          <a:latin typeface="Cambria" panose="02040503050406030204" pitchFamily="18" charset="0"/>
                        </a:rPr>
                        <a:t>&gt; </a:t>
                      </a:r>
                      <a:r>
                        <a:rPr lang="en-US" sz="2600" b="0" i="1" u="none" strike="noStrike" dirty="0" smtClean="0">
                          <a:solidFill>
                            <a:srgbClr val="000000"/>
                          </a:solidFill>
                          <a:effectLst/>
                          <a:latin typeface="Cambria" panose="02040503050406030204" pitchFamily="18" charset="0"/>
                        </a:rPr>
                        <a:t>3.87</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Faculty </a:t>
                      </a:r>
                      <a:r>
                        <a:rPr lang="en-US" sz="2600" b="0" i="0" u="none" strike="noStrike" dirty="0">
                          <a:solidFill>
                            <a:srgbClr val="000000"/>
                          </a:solidFill>
                          <a:effectLst/>
                          <a:latin typeface="Cambria" panose="02040503050406030204" pitchFamily="18" charset="0"/>
                        </a:rPr>
                        <a:t>representative of racial/ethnic backgrounds.</a:t>
                      </a:r>
                      <a:r>
                        <a:rPr lang="en-US" sz="2600" b="0" i="1" u="none" strike="noStrike" dirty="0">
                          <a:solidFill>
                            <a:srgbClr val="000000"/>
                          </a:solidFill>
                          <a:effectLst/>
                          <a:latin typeface="Cambria" panose="02040503050406030204" pitchFamily="18" charset="0"/>
                        </a:rPr>
                        <a:t> 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3.84</a:t>
                      </a:r>
                      <a:r>
                        <a:rPr lang="en-US" sz="2600" b="0" i="1" u="none" strike="noStrike" dirty="0">
                          <a:solidFill>
                            <a:srgbClr val="000000"/>
                          </a:solidFill>
                          <a:effectLst/>
                          <a:latin typeface="Cambria" panose="02040503050406030204" pitchFamily="18" charset="0"/>
                        </a:rPr>
                        <a:t>&gt; </a:t>
                      </a:r>
                      <a:r>
                        <a:rPr lang="en-US" sz="2600" b="0" i="1" u="none" strike="noStrike" dirty="0" smtClean="0">
                          <a:solidFill>
                            <a:srgbClr val="000000"/>
                          </a:solidFill>
                          <a:effectLst/>
                          <a:latin typeface="Cambria" panose="02040503050406030204" pitchFamily="18" charset="0"/>
                        </a:rPr>
                        <a:t>3.54</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Safe </a:t>
                      </a:r>
                      <a:r>
                        <a:rPr lang="en-US" sz="2600" b="0" i="0" u="none" strike="noStrike" dirty="0">
                          <a:solidFill>
                            <a:srgbClr val="000000"/>
                          </a:solidFill>
                          <a:effectLst/>
                          <a:latin typeface="Cambria" panose="02040503050406030204" pitchFamily="18" charset="0"/>
                        </a:rPr>
                        <a:t>Zone stickers.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3.65 </a:t>
                      </a:r>
                      <a:r>
                        <a:rPr lang="en-US" sz="2600" b="0" i="1" u="none" strike="noStrike" dirty="0">
                          <a:solidFill>
                            <a:srgbClr val="000000"/>
                          </a:solidFill>
                          <a:effectLst/>
                          <a:latin typeface="Cambria" panose="02040503050406030204" pitchFamily="18" charset="0"/>
                        </a:rPr>
                        <a:t>&gt; 3.02</a:t>
                      </a:r>
                      <a:r>
                        <a:rPr lang="en-US" sz="2600" b="0" i="0" u="none" strike="noStrike" dirty="0">
                          <a:solidFill>
                            <a:srgbClr val="000000"/>
                          </a:solidFill>
                          <a:effectLst/>
                          <a:latin typeface="Cambria" panose="02040503050406030204" pitchFamily="18" charset="0"/>
                        </a:rPr>
                        <a:t> </a:t>
                      </a:r>
                      <a:endParaRPr lang="en-US" sz="2600" dirty="0">
                        <a:effectLst/>
                        <a:latin typeface="Cambria" panose="02040503050406030204" pitchFamily="18"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sp>
        <p:nvSpPr>
          <p:cNvPr id="16" name="TextBox 15"/>
          <p:cNvSpPr txBox="1"/>
          <p:nvPr/>
        </p:nvSpPr>
        <p:spPr>
          <a:xfrm>
            <a:off x="1543050" y="20523876"/>
            <a:ext cx="13266420" cy="523220"/>
          </a:xfrm>
          <a:prstGeom prst="rect">
            <a:avLst/>
          </a:prstGeom>
          <a:noFill/>
        </p:spPr>
        <p:txBody>
          <a:bodyPr wrap="square" rtlCol="0">
            <a:spAutoFit/>
          </a:bodyPr>
          <a:lstStyle/>
          <a:p>
            <a:pPr algn="ctr"/>
            <a:r>
              <a:rPr lang="en-US" sz="2800" b="1" i="0" u="sng" strike="noStrike" dirty="0" smtClean="0">
                <a:solidFill>
                  <a:srgbClr val="000000"/>
                </a:solidFill>
                <a:effectLst/>
                <a:latin typeface="Cambria" panose="02040503050406030204" pitchFamily="18" charset="0"/>
              </a:rPr>
              <a:t>Table 2 Experiences with Faculty Factors by Race/Eth &amp; Sexual Orientation</a:t>
            </a:r>
          </a:p>
        </p:txBody>
      </p:sp>
      <p:graphicFrame>
        <p:nvGraphicFramePr>
          <p:cNvPr id="17" name="Table 16"/>
          <p:cNvGraphicFramePr>
            <a:graphicFrameLocks noGrp="1"/>
          </p:cNvGraphicFramePr>
          <p:nvPr>
            <p:extLst>
              <p:ext uri="{D42A27DB-BD31-4B8C-83A1-F6EECF244321}">
                <p14:modId xmlns:p14="http://schemas.microsoft.com/office/powerpoint/2010/main" val="4191929719"/>
              </p:ext>
            </p:extLst>
          </p:nvPr>
        </p:nvGraphicFramePr>
        <p:xfrm>
          <a:off x="1657350" y="21355709"/>
          <a:ext cx="13037820" cy="7634066"/>
        </p:xfrm>
        <a:graphic>
          <a:graphicData uri="http://schemas.openxmlformats.org/drawingml/2006/table">
            <a:tbl>
              <a:tblPr/>
              <a:tblGrid>
                <a:gridCol w="6518910"/>
                <a:gridCol w="6518910"/>
              </a:tblGrid>
              <a:tr h="7634066">
                <a:tc>
                  <a:txBody>
                    <a:bodyPr/>
                    <a:lstStyle/>
                    <a:p>
                      <a:pPr rtl="0" fontAlgn="t">
                        <a:spcBef>
                          <a:spcPts val="0"/>
                        </a:spcBef>
                        <a:spcAft>
                          <a:spcPts val="0"/>
                        </a:spcAft>
                      </a:pPr>
                      <a:r>
                        <a:rPr lang="en-US" sz="2600" b="0" i="0" u="sng" dirty="0">
                          <a:solidFill>
                            <a:srgbClr val="000000"/>
                          </a:solidFill>
                          <a:effectLst/>
                          <a:latin typeface="Cambria" panose="02040503050406030204" pitchFamily="18" charset="0"/>
                        </a:rPr>
                        <a:t>Race/Ethnicity: </a:t>
                      </a:r>
                      <a:endParaRPr lang="en-US" sz="2600" dirty="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Pronounce </a:t>
                      </a:r>
                      <a:r>
                        <a:rPr lang="en-US" sz="2600" b="0" i="0" u="none" strike="noStrike" dirty="0">
                          <a:solidFill>
                            <a:srgbClr val="000000"/>
                          </a:solidFill>
                          <a:effectLst/>
                          <a:latin typeface="Cambria" panose="02040503050406030204" pitchFamily="18" charset="0"/>
                        </a:rPr>
                        <a:t>my name correctly/show good faith effort.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3.90 (minor)</a:t>
                      </a:r>
                      <a:r>
                        <a:rPr lang="en-US" sz="2600" b="0" i="1" u="none" strike="noStrike" dirty="0">
                          <a:solidFill>
                            <a:srgbClr val="000000"/>
                          </a:solidFill>
                          <a:effectLst/>
                          <a:latin typeface="Cambria" panose="02040503050406030204" pitchFamily="18" charset="0"/>
                        </a:rPr>
                        <a:t> &lt; </a:t>
                      </a:r>
                      <a:r>
                        <a:rPr lang="en-US" sz="2600" b="0" i="1" u="none" strike="noStrike" dirty="0" smtClean="0">
                          <a:solidFill>
                            <a:srgbClr val="000000"/>
                          </a:solidFill>
                          <a:effectLst/>
                          <a:latin typeface="Cambria" panose="02040503050406030204" pitchFamily="18" charset="0"/>
                        </a:rPr>
                        <a:t>4.18</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R</a:t>
                      </a:r>
                      <a:r>
                        <a:rPr lang="en-US" sz="2600" b="0" i="0" u="none" strike="noStrike" dirty="0" smtClean="0">
                          <a:solidFill>
                            <a:srgbClr val="000000"/>
                          </a:solidFill>
                          <a:effectLst/>
                          <a:latin typeface="Cambria" panose="02040503050406030204" pitchFamily="18" charset="0"/>
                        </a:rPr>
                        <a:t>espect </a:t>
                      </a:r>
                      <a:r>
                        <a:rPr lang="en-US" sz="2600" b="0" i="0" u="none" strike="noStrike" dirty="0">
                          <a:solidFill>
                            <a:srgbClr val="000000"/>
                          </a:solidFill>
                          <a:effectLst/>
                          <a:latin typeface="Cambria" panose="02040503050406030204" pitchFamily="18" charset="0"/>
                        </a:rPr>
                        <a:t>my preferred pronouns and name.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3.84</a:t>
                      </a:r>
                      <a:r>
                        <a:rPr lang="en-US" sz="2600" b="0" i="1" u="none" strike="noStrike" dirty="0">
                          <a:solidFill>
                            <a:srgbClr val="000000"/>
                          </a:solidFill>
                          <a:effectLst/>
                          <a:latin typeface="Cambria" panose="02040503050406030204" pitchFamily="18" charset="0"/>
                        </a:rPr>
                        <a:t> &lt; </a:t>
                      </a:r>
                      <a:r>
                        <a:rPr lang="en-US" sz="2600" b="0" i="1" u="none" strike="noStrike" dirty="0" smtClean="0">
                          <a:solidFill>
                            <a:srgbClr val="000000"/>
                          </a:solidFill>
                          <a:effectLst/>
                          <a:latin typeface="Cambria" panose="02040503050406030204" pitchFamily="18" charset="0"/>
                        </a:rPr>
                        <a:t>4.11</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H</a:t>
                      </a:r>
                      <a:r>
                        <a:rPr lang="en-US" sz="2600" b="0" i="0" u="none" strike="noStrike" dirty="0" smtClean="0">
                          <a:solidFill>
                            <a:srgbClr val="000000"/>
                          </a:solidFill>
                          <a:effectLst/>
                          <a:latin typeface="Cambria" panose="02040503050406030204" pitchFamily="18" charset="0"/>
                        </a:rPr>
                        <a:t>ave </a:t>
                      </a:r>
                      <a:r>
                        <a:rPr lang="en-US" sz="2600" b="0" i="0" u="none" strike="noStrike" dirty="0">
                          <a:solidFill>
                            <a:srgbClr val="000000"/>
                          </a:solidFill>
                          <a:effectLst/>
                          <a:latin typeface="Cambria" panose="02040503050406030204" pitchFamily="18" charset="0"/>
                        </a:rPr>
                        <a:t>a friendly, welcoming and open personality.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3.58 </a:t>
                      </a:r>
                      <a:r>
                        <a:rPr lang="en-US" sz="2600" b="0" i="1" u="none" strike="noStrike" dirty="0">
                          <a:solidFill>
                            <a:srgbClr val="000000"/>
                          </a:solidFill>
                          <a:effectLst/>
                          <a:latin typeface="Cambria" panose="02040503050406030204" pitchFamily="18" charset="0"/>
                        </a:rPr>
                        <a:t>&lt; 3.83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a:t>
                      </a:r>
                      <a:r>
                        <a:rPr lang="en-US" sz="2600" b="0" i="0" u="none" strike="noStrike" dirty="0">
                          <a:solidFill>
                            <a:srgbClr val="000000"/>
                          </a:solidFill>
                          <a:effectLst/>
                          <a:latin typeface="Cambria" panose="02040503050406030204" pitchFamily="18" charset="0"/>
                        </a:rPr>
                        <a:t>perspectives of </a:t>
                      </a:r>
                      <a:r>
                        <a:rPr lang="en-US" sz="2600" b="0" i="0" u="none" strike="noStrike" dirty="0" smtClean="0">
                          <a:solidFill>
                            <a:srgbClr val="000000"/>
                          </a:solidFill>
                          <a:effectLst/>
                          <a:latin typeface="Cambria" panose="02040503050406030204" pitchFamily="18" charset="0"/>
                        </a:rPr>
                        <a:t>race/ethnic </a:t>
                      </a:r>
                      <a:r>
                        <a:rPr lang="en-US" sz="2600" b="0" i="0" u="none" strike="noStrike" dirty="0">
                          <a:solidFill>
                            <a:srgbClr val="000000"/>
                          </a:solidFill>
                          <a:effectLst/>
                          <a:latin typeface="Cambria" panose="02040503050406030204" pitchFamily="18" charset="0"/>
                        </a:rPr>
                        <a:t>underrepresented groups.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3.31</a:t>
                      </a:r>
                      <a:r>
                        <a:rPr lang="en-US" sz="2600" b="0" i="1" u="none" strike="noStrike" dirty="0">
                          <a:solidFill>
                            <a:srgbClr val="000000"/>
                          </a:solidFill>
                          <a:effectLst/>
                          <a:latin typeface="Cambria" panose="02040503050406030204" pitchFamily="18" charset="0"/>
                        </a:rPr>
                        <a:t> &lt; 3.63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U</a:t>
                      </a:r>
                      <a:r>
                        <a:rPr lang="en-US" sz="2600" b="0" i="0" u="none" strike="noStrike" dirty="0" smtClean="0">
                          <a:solidFill>
                            <a:srgbClr val="000000"/>
                          </a:solidFill>
                          <a:effectLst/>
                          <a:latin typeface="Cambria" panose="02040503050406030204" pitchFamily="18" charset="0"/>
                        </a:rPr>
                        <a:t>nderstand/appreciate </a:t>
                      </a:r>
                      <a:r>
                        <a:rPr lang="en-US" sz="2600" b="0" i="0" u="none" strike="noStrike" dirty="0">
                          <a:solidFill>
                            <a:srgbClr val="000000"/>
                          </a:solidFill>
                          <a:effectLst/>
                          <a:latin typeface="Cambria" panose="02040503050406030204" pitchFamily="18" charset="0"/>
                        </a:rPr>
                        <a:t>perspectives of  diverse sexual orientation.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3.27 </a:t>
                      </a:r>
                      <a:r>
                        <a:rPr lang="en-US" sz="2600" b="0" i="1" u="none" strike="noStrike" dirty="0">
                          <a:solidFill>
                            <a:srgbClr val="000000"/>
                          </a:solidFill>
                          <a:effectLst/>
                          <a:latin typeface="Cambria" panose="02040503050406030204" pitchFamily="18" charset="0"/>
                        </a:rPr>
                        <a:t>&lt; </a:t>
                      </a:r>
                      <a:r>
                        <a:rPr lang="en-US" sz="2600" b="0" i="1" u="none" strike="noStrike" dirty="0" smtClean="0">
                          <a:solidFill>
                            <a:srgbClr val="000000"/>
                          </a:solidFill>
                          <a:effectLst/>
                          <a:latin typeface="Cambria" panose="02040503050406030204" pitchFamily="18" charset="0"/>
                        </a:rPr>
                        <a:t>3.58</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U</a:t>
                      </a:r>
                      <a:r>
                        <a:rPr lang="en-US" sz="2600" b="0" i="0" u="none" strike="noStrike" dirty="0" smtClean="0">
                          <a:solidFill>
                            <a:srgbClr val="000000"/>
                          </a:solidFill>
                          <a:effectLst/>
                          <a:latin typeface="Cambria" panose="02040503050406030204" pitchFamily="18" charset="0"/>
                        </a:rPr>
                        <a:t>nderstand/appreciate </a:t>
                      </a:r>
                      <a:r>
                        <a:rPr lang="en-US" sz="2600" b="0" i="0" u="none" strike="noStrike" dirty="0">
                          <a:solidFill>
                            <a:srgbClr val="000000"/>
                          </a:solidFill>
                          <a:effectLst/>
                          <a:latin typeface="Cambria" panose="02040503050406030204" pitchFamily="18" charset="0"/>
                        </a:rPr>
                        <a:t>perspectives of  diverse gender identity.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3.23 </a:t>
                      </a:r>
                      <a:r>
                        <a:rPr lang="en-US" sz="2600" b="0" i="1" u="none" strike="noStrike" dirty="0">
                          <a:solidFill>
                            <a:srgbClr val="000000"/>
                          </a:solidFill>
                          <a:effectLst/>
                          <a:latin typeface="Cambria" panose="02040503050406030204" pitchFamily="18" charset="0"/>
                        </a:rPr>
                        <a:t>&lt; </a:t>
                      </a:r>
                      <a:r>
                        <a:rPr lang="en-US" sz="2600" b="0" i="1" u="none" strike="noStrike" dirty="0" smtClean="0">
                          <a:solidFill>
                            <a:srgbClr val="000000"/>
                          </a:solidFill>
                          <a:effectLst/>
                          <a:latin typeface="Cambria" panose="02040503050406030204" pitchFamily="18" charset="0"/>
                        </a:rPr>
                        <a:t>3.51</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I</a:t>
                      </a:r>
                      <a:r>
                        <a:rPr lang="en-US" sz="2600" b="0" i="0" u="none" strike="noStrike" dirty="0" smtClean="0">
                          <a:solidFill>
                            <a:srgbClr val="000000"/>
                          </a:solidFill>
                          <a:effectLst/>
                          <a:latin typeface="Cambria" panose="02040503050406030204" pitchFamily="18" charset="0"/>
                        </a:rPr>
                        <a:t>nclude </a:t>
                      </a:r>
                      <a:r>
                        <a:rPr lang="en-US" sz="2600" b="0" i="0" u="none" strike="noStrike" dirty="0">
                          <a:solidFill>
                            <a:srgbClr val="000000"/>
                          </a:solidFill>
                          <a:effectLst/>
                          <a:latin typeface="Cambria" panose="02040503050406030204" pitchFamily="18" charset="0"/>
                        </a:rPr>
                        <a:t>presentations, materials, and examples of my identity. </a:t>
                      </a:r>
                      <a:r>
                        <a:rPr lang="en-US" sz="2600" b="0" i="1" u="none" strike="noStrike" dirty="0">
                          <a:solidFill>
                            <a:srgbClr val="000000"/>
                          </a:solidFill>
                          <a:effectLst/>
                          <a:latin typeface="Cambria" panose="02040503050406030204" pitchFamily="18" charset="0"/>
                        </a:rPr>
                        <a:t>M</a:t>
                      </a:r>
                      <a:r>
                        <a:rPr lang="en-US" sz="2600" b="0" i="0" u="none" strike="noStrike" dirty="0">
                          <a:solidFill>
                            <a:srgbClr val="000000"/>
                          </a:solidFill>
                          <a:effectLst/>
                          <a:latin typeface="Cambria" panose="02040503050406030204" pitchFamily="18" charset="0"/>
                        </a:rPr>
                        <a:t>: </a:t>
                      </a:r>
                      <a:r>
                        <a:rPr lang="en-US" sz="2600" b="0" i="1" u="none" strike="noStrike" dirty="0">
                          <a:solidFill>
                            <a:srgbClr val="FF0000"/>
                          </a:solidFill>
                          <a:effectLst/>
                          <a:latin typeface="Cambria" panose="02040503050406030204" pitchFamily="18" charset="0"/>
                        </a:rPr>
                        <a:t>2.87 </a:t>
                      </a:r>
                      <a:r>
                        <a:rPr lang="en-US" sz="2600" b="0" i="1" u="none" strike="noStrike" dirty="0">
                          <a:solidFill>
                            <a:srgbClr val="000000"/>
                          </a:solidFill>
                          <a:effectLst/>
                          <a:latin typeface="Cambria" panose="02040503050406030204" pitchFamily="18" charset="0"/>
                        </a:rPr>
                        <a:t>&lt; 3.33 </a:t>
                      </a:r>
                      <a:endParaRPr lang="en-US" sz="2600" b="0" i="0" u="none" strike="noStrike" dirty="0">
                        <a:solidFill>
                          <a:srgbClr val="000000"/>
                        </a:solidFill>
                        <a:effectLst/>
                        <a:latin typeface="Cambria" panose="02040503050406030204" pitchFamily="18"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600" b="0" i="0" u="sng" dirty="0">
                          <a:solidFill>
                            <a:srgbClr val="000000"/>
                          </a:solidFill>
                          <a:effectLst/>
                          <a:latin typeface="Cambria" panose="02040503050406030204" pitchFamily="18" charset="0"/>
                        </a:rPr>
                        <a:t>Sexual Orientation: </a:t>
                      </a:r>
                      <a:endParaRPr lang="en-US" sz="2600" dirty="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Have </a:t>
                      </a:r>
                      <a:r>
                        <a:rPr lang="en-US" sz="2600" b="0" i="0" u="none" strike="noStrike" dirty="0">
                          <a:solidFill>
                            <a:srgbClr val="000000"/>
                          </a:solidFill>
                          <a:effectLst/>
                          <a:latin typeface="Cambria" panose="02040503050406030204" pitchFamily="18" charset="0"/>
                        </a:rPr>
                        <a:t>a friendly, welcoming and open personality.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3.55 (minor)</a:t>
                      </a:r>
                      <a:r>
                        <a:rPr lang="en-US" sz="2600" b="0" i="1" u="none" strike="noStrike" dirty="0">
                          <a:solidFill>
                            <a:srgbClr val="000000"/>
                          </a:solidFill>
                          <a:effectLst/>
                          <a:latin typeface="Cambria" panose="02040503050406030204" pitchFamily="18" charset="0"/>
                        </a:rPr>
                        <a:t> &lt; 3.82 </a:t>
                      </a:r>
                      <a:endParaRPr lang="en-US" sz="2600" b="0" i="1" u="none" strike="noStrike" dirty="0" smtClean="0">
                        <a:solidFill>
                          <a:srgbClr val="000000"/>
                        </a:solidFill>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b="0" i="0" u="none" strike="noStrike" dirty="0" smtClean="0">
                          <a:solidFill>
                            <a:srgbClr val="000000"/>
                          </a:solidFill>
                          <a:effectLst/>
                          <a:latin typeface="Cambria" panose="02040503050406030204" pitchFamily="18" charset="0"/>
                        </a:rPr>
                        <a:t>Understand/appreciate perspectives of racially/ethnically underrepresented groups. </a:t>
                      </a:r>
                      <a:r>
                        <a:rPr lang="en-US" sz="2600" b="0" i="1" u="none" strike="noStrike" dirty="0" smtClean="0">
                          <a:solidFill>
                            <a:srgbClr val="000000"/>
                          </a:solidFill>
                          <a:effectLst/>
                          <a:latin typeface="Cambria" panose="02040503050406030204" pitchFamily="18" charset="0"/>
                        </a:rPr>
                        <a:t>M: </a:t>
                      </a:r>
                      <a:r>
                        <a:rPr lang="en-US" sz="2600" b="0" i="1" u="none" strike="noStrike" dirty="0" smtClean="0">
                          <a:solidFill>
                            <a:srgbClr val="FF0000"/>
                          </a:solidFill>
                          <a:effectLst/>
                          <a:latin typeface="Cambria" panose="02040503050406030204" pitchFamily="18" charset="0"/>
                        </a:rPr>
                        <a:t>3.15 </a:t>
                      </a:r>
                      <a:r>
                        <a:rPr lang="en-US" sz="2600" b="0" i="1" u="none" strike="noStrike" dirty="0" smtClean="0">
                          <a:solidFill>
                            <a:srgbClr val="000000"/>
                          </a:solidFill>
                          <a:effectLst/>
                          <a:latin typeface="Cambria" panose="02040503050406030204" pitchFamily="18" charset="0"/>
                        </a:rPr>
                        <a:t>&lt; 3.62</a:t>
                      </a:r>
                      <a:r>
                        <a:rPr lang="en-US" sz="2600" b="0" i="0" u="none" strike="noStrike" dirty="0" smtClean="0">
                          <a:solidFill>
                            <a:srgbClr val="000000"/>
                          </a:solidFill>
                          <a:effectLst/>
                          <a:latin typeface="Cambria" panose="02040503050406030204" pitchFamily="18" charset="0"/>
                        </a:rPr>
                        <a:t> </a:t>
                      </a: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U</a:t>
                      </a:r>
                      <a:r>
                        <a:rPr lang="en-US" sz="2600" b="0" i="0" u="none" strike="noStrike" dirty="0" smtClean="0">
                          <a:solidFill>
                            <a:srgbClr val="000000"/>
                          </a:solidFill>
                          <a:effectLst/>
                          <a:latin typeface="Cambria" panose="02040503050406030204" pitchFamily="18" charset="0"/>
                        </a:rPr>
                        <a:t>nderstand/appreciate </a:t>
                      </a:r>
                      <a:r>
                        <a:rPr lang="en-US" sz="2600" b="0" i="0" u="none" strike="noStrike" dirty="0">
                          <a:solidFill>
                            <a:srgbClr val="000000"/>
                          </a:solidFill>
                          <a:effectLst/>
                          <a:latin typeface="Cambria" panose="02040503050406030204" pitchFamily="18" charset="0"/>
                        </a:rPr>
                        <a:t>perspectives of diverse sexual orientations.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3.07</a:t>
                      </a:r>
                      <a:r>
                        <a:rPr lang="en-US" sz="2600" b="0" i="1" u="none" strike="noStrike" dirty="0">
                          <a:solidFill>
                            <a:srgbClr val="000000"/>
                          </a:solidFill>
                          <a:effectLst/>
                          <a:latin typeface="Cambria" panose="02040503050406030204" pitchFamily="18" charset="0"/>
                        </a:rPr>
                        <a:t> &lt; 3.59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U</a:t>
                      </a:r>
                      <a:r>
                        <a:rPr lang="en-US" sz="2600" b="0" i="0" u="none" strike="noStrike" dirty="0" smtClean="0">
                          <a:solidFill>
                            <a:srgbClr val="000000"/>
                          </a:solidFill>
                          <a:effectLst/>
                          <a:latin typeface="Cambria" panose="02040503050406030204" pitchFamily="18" charset="0"/>
                        </a:rPr>
                        <a:t>nderstand/appreciate </a:t>
                      </a:r>
                      <a:r>
                        <a:rPr lang="en-US" sz="2600" b="0" i="0" u="none" strike="noStrike" dirty="0">
                          <a:solidFill>
                            <a:srgbClr val="000000"/>
                          </a:solidFill>
                          <a:effectLst/>
                          <a:latin typeface="Cambria" panose="02040503050406030204" pitchFamily="18" charset="0"/>
                        </a:rPr>
                        <a:t>perspectives of  diverse gender identities.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2.88 </a:t>
                      </a:r>
                      <a:r>
                        <a:rPr lang="en-US" sz="2600" b="0" i="1" u="none" strike="noStrike" dirty="0">
                          <a:solidFill>
                            <a:srgbClr val="000000"/>
                          </a:solidFill>
                          <a:effectLst/>
                          <a:latin typeface="Cambria" panose="02040503050406030204" pitchFamily="18" charset="0"/>
                        </a:rPr>
                        <a:t>&lt; </a:t>
                      </a:r>
                      <a:r>
                        <a:rPr lang="en-US" sz="2600" b="0" i="1" u="none" strike="noStrike" dirty="0" smtClean="0">
                          <a:solidFill>
                            <a:srgbClr val="000000"/>
                          </a:solidFill>
                          <a:effectLst/>
                          <a:latin typeface="Cambria" panose="02040503050406030204" pitchFamily="18" charset="0"/>
                        </a:rPr>
                        <a:t>3.56</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C</a:t>
                      </a:r>
                      <a:r>
                        <a:rPr lang="en-US" sz="2600" b="0" i="0" u="none" strike="noStrike" dirty="0" smtClean="0">
                          <a:solidFill>
                            <a:srgbClr val="000000"/>
                          </a:solidFill>
                          <a:effectLst/>
                          <a:latin typeface="Cambria" panose="02040503050406030204" pitchFamily="18" charset="0"/>
                        </a:rPr>
                        <a:t>onveying </a:t>
                      </a:r>
                      <a:r>
                        <a:rPr lang="en-US" sz="2600" b="0" i="0" u="none" strike="noStrike" dirty="0">
                          <a:solidFill>
                            <a:srgbClr val="000000"/>
                          </a:solidFill>
                          <a:effectLst/>
                          <a:latin typeface="Cambria" panose="02040503050406030204" pitchFamily="18" charset="0"/>
                        </a:rPr>
                        <a:t>confidence about my potential.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2.88 </a:t>
                      </a:r>
                      <a:r>
                        <a:rPr lang="en-US" sz="2600" b="0" i="1" u="none" strike="noStrike" dirty="0">
                          <a:solidFill>
                            <a:srgbClr val="000000"/>
                          </a:solidFill>
                          <a:effectLst/>
                          <a:latin typeface="Cambria" panose="02040503050406030204" pitchFamily="18" charset="0"/>
                        </a:rPr>
                        <a:t>&lt; 3.25 </a:t>
                      </a:r>
                      <a:endParaRPr lang="en-US" sz="2600" dirty="0" smtClean="0">
                        <a:effectLst/>
                        <a:latin typeface="Cambria" panose="02040503050406030204" pitchFamily="18" charset="0"/>
                      </a:endParaRPr>
                    </a:p>
                    <a:p>
                      <a:pPr marL="457200" indent="-457200" rtl="0" fontAlgn="base">
                        <a:spcBef>
                          <a:spcPts val="0"/>
                        </a:spcBef>
                        <a:spcAft>
                          <a:spcPts val="0"/>
                        </a:spcAft>
                        <a:buFont typeface="Arial" panose="020B0604020202020204" pitchFamily="34" charset="0"/>
                        <a:buChar char="•"/>
                      </a:pPr>
                      <a:r>
                        <a:rPr lang="en-US" sz="2600" dirty="0" smtClean="0">
                          <a:effectLst/>
                          <a:latin typeface="Cambria" panose="02040503050406030204" pitchFamily="18" charset="0"/>
                        </a:rPr>
                        <a:t>I</a:t>
                      </a:r>
                      <a:r>
                        <a:rPr lang="en-US" sz="2600" b="0" i="0" u="none" strike="noStrike" dirty="0" smtClean="0">
                          <a:solidFill>
                            <a:srgbClr val="000000"/>
                          </a:solidFill>
                          <a:effectLst/>
                          <a:latin typeface="Cambria" panose="02040503050406030204" pitchFamily="18" charset="0"/>
                        </a:rPr>
                        <a:t>nclude </a:t>
                      </a:r>
                      <a:r>
                        <a:rPr lang="en-US" sz="2600" b="0" i="0" u="none" strike="noStrike" dirty="0">
                          <a:solidFill>
                            <a:srgbClr val="000000"/>
                          </a:solidFill>
                          <a:effectLst/>
                          <a:latin typeface="Cambria" panose="02040503050406030204" pitchFamily="18" charset="0"/>
                        </a:rPr>
                        <a:t>presentations, materials, and examples of my identity. </a:t>
                      </a:r>
                      <a:r>
                        <a:rPr lang="en-US" sz="2600" b="0" i="1" u="none" strike="noStrike" dirty="0">
                          <a:solidFill>
                            <a:srgbClr val="000000"/>
                          </a:solidFill>
                          <a:effectLst/>
                          <a:latin typeface="Cambria" panose="02040503050406030204" pitchFamily="18" charset="0"/>
                        </a:rPr>
                        <a:t>M: </a:t>
                      </a:r>
                      <a:r>
                        <a:rPr lang="en-US" sz="2600" b="0" i="1" u="none" strike="noStrike" dirty="0">
                          <a:solidFill>
                            <a:srgbClr val="FF0000"/>
                          </a:solidFill>
                          <a:effectLst/>
                          <a:latin typeface="Cambria" panose="02040503050406030204" pitchFamily="18" charset="0"/>
                        </a:rPr>
                        <a:t>2.62</a:t>
                      </a:r>
                      <a:r>
                        <a:rPr lang="en-US" sz="2600" b="0" i="1" u="none" strike="noStrike" dirty="0">
                          <a:solidFill>
                            <a:srgbClr val="000000"/>
                          </a:solidFill>
                          <a:effectLst/>
                          <a:latin typeface="Cambria" panose="02040503050406030204" pitchFamily="18" charset="0"/>
                        </a:rPr>
                        <a:t> &lt; </a:t>
                      </a:r>
                      <a:r>
                        <a:rPr lang="en-US" sz="2600" b="0" i="1" u="none" strike="noStrike" dirty="0" smtClean="0">
                          <a:solidFill>
                            <a:srgbClr val="000000"/>
                          </a:solidFill>
                          <a:effectLst/>
                          <a:latin typeface="Cambria" panose="02040503050406030204" pitchFamily="18" charset="0"/>
                        </a:rPr>
                        <a:t>3.34</a:t>
                      </a:r>
                      <a:endParaRPr lang="en-US" sz="2600" b="0" i="0" u="none" strike="noStrike" dirty="0">
                        <a:solidFill>
                          <a:srgbClr val="000000"/>
                        </a:solidFill>
                        <a:effectLst/>
                        <a:latin typeface="Cambria" panose="02040503050406030204" pitchFamily="18"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181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4888</TotalTime>
  <Words>550</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Raffloer</dc:creator>
  <cp:lastModifiedBy>Gavin Raffloer</cp:lastModifiedBy>
  <cp:revision>18</cp:revision>
  <dcterms:created xsi:type="dcterms:W3CDTF">2017-04-02T17:59:22Z</dcterms:created>
  <dcterms:modified xsi:type="dcterms:W3CDTF">2017-04-06T03:27:35Z</dcterms:modified>
</cp:coreProperties>
</file>