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6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6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24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8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7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1C6FE-CC79-7D88-B6EB-A09F96B1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869" y="2133946"/>
            <a:ext cx="11138262" cy="1646302"/>
          </a:xfrm>
        </p:spPr>
        <p:txBody>
          <a:bodyPr/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</a:rPr>
              <a:t>實驗</a:t>
            </a:r>
            <a:r>
              <a:rPr lang="en-US" altLang="zh-TW" sz="4400" dirty="0">
                <a:solidFill>
                  <a:schemeClr val="tx1"/>
                </a:solidFill>
              </a:rPr>
              <a:t>7 : </a:t>
            </a:r>
            <a:r>
              <a:rPr lang="zh-TW" altLang="en-US" sz="4400" dirty="0">
                <a:solidFill>
                  <a:schemeClr val="tx1"/>
                </a:solidFill>
              </a:rPr>
              <a:t>匹配濾波器</a:t>
            </a:r>
            <a:r>
              <a:rPr lang="en-US" altLang="zh-TW" sz="4400" dirty="0">
                <a:solidFill>
                  <a:schemeClr val="tx1"/>
                </a:solidFill>
              </a:rPr>
              <a:t>(Matched Filter)</a:t>
            </a:r>
            <a:r>
              <a:rPr lang="zh-TW" altLang="en-US" sz="4400" dirty="0">
                <a:solidFill>
                  <a:schemeClr val="tx1"/>
                </a:solidFill>
              </a:rPr>
              <a:t>模擬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zh-TW" altLang="en-US" sz="4400" dirty="0">
                <a:solidFill>
                  <a:schemeClr val="tx1"/>
                </a:solidFill>
              </a:rPr>
              <a:t>實驗結報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27E006-BFB3-A946-81B7-BDBD12D8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60164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第二組</a:t>
            </a:r>
            <a:endParaRPr lang="en-US" altLang="zh-TW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物理四 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C24074031 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劉嘉峰</a:t>
            </a:r>
            <a:endParaRPr lang="en-US" altLang="zh-TW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系統三 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F14081046 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周呈陽</a:t>
            </a:r>
          </a:p>
        </p:txBody>
      </p:sp>
    </p:spTree>
    <p:extLst>
      <p:ext uri="{BB962C8B-B14F-4D97-AF65-F5344CB8AC3E}">
        <p14:creationId xmlns:p14="http://schemas.microsoft.com/office/powerpoint/2010/main" val="39950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2.f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67B656-E007-6B81-3373-9FC057D2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7532"/>
            <a:ext cx="8146486" cy="124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169ED94-0055-FFAF-7E5F-4C04C76B1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76" y="2827899"/>
            <a:ext cx="5175249" cy="3881437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0D87DC-5AEE-7C2E-A0A6-F3F21574A473}"/>
              </a:ext>
            </a:extLst>
          </p:cNvPr>
          <p:cNvSpPr txBox="1"/>
          <p:nvPr/>
        </p:nvSpPr>
        <p:spPr>
          <a:xfrm>
            <a:off x="605915" y="2918357"/>
            <a:ext cx="4590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BER</a:t>
            </a:r>
            <a:r>
              <a:rPr lang="zh-TW" altLang="en-US" dirty="0"/>
              <a:t>算的是平均來看每個位元的錯誤率。由於雜訊是隨機產生，當位元數大，平均來說的位元錯誤率會與理論值較相近</a:t>
            </a:r>
            <a:r>
              <a:rPr lang="en-US" altLang="zh-TW" dirty="0"/>
              <a:t>;</a:t>
            </a:r>
            <a:r>
              <a:rPr lang="zh-TW" altLang="en-US" dirty="0"/>
              <a:t>位元數小，則與理論值誤差較大。</a:t>
            </a:r>
            <a:r>
              <a:rPr lang="en-US" altLang="zh-TW" dirty="0"/>
              <a:t>(</a:t>
            </a:r>
            <a:r>
              <a:rPr lang="zh-TW" altLang="en-US" dirty="0"/>
              <a:t>實驗採用的</a:t>
            </a:r>
            <a:r>
              <a:rPr lang="en-US" altLang="zh-TW" dirty="0" err="1"/>
              <a:t>data_number</a:t>
            </a:r>
            <a:r>
              <a:rPr lang="zh-TW" altLang="en-US" dirty="0"/>
              <a:t>為</a:t>
            </a:r>
            <a:r>
              <a:rPr lang="en-US" altLang="zh-TW" dirty="0"/>
              <a:t>10^5)</a:t>
            </a:r>
          </a:p>
        </p:txBody>
      </p:sp>
    </p:spTree>
    <p:extLst>
      <p:ext uri="{BB962C8B-B14F-4D97-AF65-F5344CB8AC3E}">
        <p14:creationId xmlns:p14="http://schemas.microsoft.com/office/powerpoint/2010/main" val="15522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2.f -</a:t>
            </a:r>
            <a:r>
              <a:rPr lang="zh-TW" altLang="en-US" dirty="0">
                <a:solidFill>
                  <a:schemeClr val="tx1"/>
                </a:solidFill>
              </a:rPr>
              <a:t>程式碼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A407F1-056B-E480-0C3E-E3163077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8" y="1328782"/>
            <a:ext cx="3933983" cy="32323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AB31F7-63DE-836E-309A-1FE64FE7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72" b="37850"/>
          <a:stretch/>
        </p:blipFill>
        <p:spPr>
          <a:xfrm>
            <a:off x="4470221" y="1328782"/>
            <a:ext cx="3502950" cy="33817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BE01EA1-DF6D-C29A-D5E3-0190AC70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41" y="1328782"/>
            <a:ext cx="393437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2.g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BD842D-DA96-EC1A-139C-DA2A32D4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1" y="1270000"/>
            <a:ext cx="4362557" cy="232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A8D3FB8-0797-BAD1-29D5-9322506BD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04" y="1169583"/>
            <a:ext cx="3238599" cy="26740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46F9B01-8523-5AEA-A7AE-3D97D80B2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92" y="1169582"/>
            <a:ext cx="3238600" cy="267407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11D1E4-315E-FDFD-45EC-3114D0CCEBB5}"/>
              </a:ext>
            </a:extLst>
          </p:cNvPr>
          <p:cNvSpPr txBox="1"/>
          <p:nvPr/>
        </p:nvSpPr>
        <p:spPr>
          <a:xfrm>
            <a:off x="1053736" y="3973494"/>
            <a:ext cx="836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用離散模擬連續的情形，需要調整</a:t>
            </a:r>
            <a:r>
              <a:rPr lang="en-US" altLang="zh-TW" dirty="0"/>
              <a:t>sigma</a:t>
            </a:r>
            <a:r>
              <a:rPr lang="zh-TW" altLang="en-US" dirty="0"/>
              <a:t>才能呈現理論的情況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當訊雜比變高時，則雜訊相對於訊號的影響變小，接收到的訊號更加集中在期望值附近，因此位元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0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、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1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的分布交疊區域變少，更容易正確辨別位元，所以錯誤率下降</a:t>
            </a:r>
            <a:endParaRPr lang="zh-TW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0C256CE-F21C-E355-7D68-56933ED9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4EB36B-2CEE-9CB3-A5E5-3A5B31067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202" y="4375270"/>
            <a:ext cx="217200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8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2.g-</a:t>
            </a:r>
            <a:r>
              <a:rPr lang="zh-TW" altLang="en-US" dirty="0">
                <a:solidFill>
                  <a:schemeClr val="tx1"/>
                </a:solidFill>
              </a:rPr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E34160-F274-51F7-C647-586E3032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1" y="1477818"/>
            <a:ext cx="4499676" cy="4770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9B22EF-F1D1-E642-A4E2-90E5934B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64" y="1477818"/>
            <a:ext cx="4499676" cy="47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1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BAA6D-AA35-A76F-1373-EF9F60FE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1.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304F5B-B0D5-2E8E-4A02-472AA4092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6" y="2728948"/>
            <a:ext cx="5175249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A69FF7-6DF9-D933-2EC2-6CB386C32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86" y="2728948"/>
            <a:ext cx="5175249" cy="388143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6D28E2-63B0-012D-7422-134FA5AA103B}"/>
              </a:ext>
            </a:extLst>
          </p:cNvPr>
          <p:cNvSpPr txBox="1"/>
          <p:nvPr/>
        </p:nvSpPr>
        <p:spPr>
          <a:xfrm>
            <a:off x="677334" y="1607234"/>
            <a:ext cx="740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訊雜比越大，表示訊號功率在有雜訊的情況下較為顯著，較能看出原本訊號的波形</a:t>
            </a:r>
          </a:p>
        </p:txBody>
      </p:sp>
    </p:spTree>
    <p:extLst>
      <p:ext uri="{BB962C8B-B14F-4D97-AF65-F5344CB8AC3E}">
        <p14:creationId xmlns:p14="http://schemas.microsoft.com/office/powerpoint/2010/main" val="37013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1.-</a:t>
            </a:r>
            <a:r>
              <a:rPr lang="zh-TW" altLang="en-US" dirty="0">
                <a:solidFill>
                  <a:schemeClr val="tx1"/>
                </a:solidFill>
              </a:rPr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EFCB-84F7-9A8D-4B44-6AA724A4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C81068-8257-ACB7-6E40-28FE995B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1" y="2070342"/>
            <a:ext cx="5303980" cy="45647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CC992B-E54B-A245-3D22-D7F08ED1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14" y="295329"/>
            <a:ext cx="5380186" cy="4610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CD108F3-F90A-F8DB-75DA-C5E12598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14" y="4950952"/>
            <a:ext cx="433615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EFCB-84F7-9A8D-4B44-6AA724A4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13578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dirty="0"/>
              <a:t>當</a:t>
            </a:r>
            <a:r>
              <a:rPr lang="en-US" altLang="zh-TW" dirty="0" err="1"/>
              <a:t>data_number</a:t>
            </a:r>
            <a:r>
              <a:rPr lang="en-US" altLang="zh-TW" dirty="0"/>
              <a:t>=N</a:t>
            </a:r>
            <a:r>
              <a:rPr lang="zh-TW" altLang="en-US" dirty="0"/>
              <a:t>，</a:t>
            </a:r>
            <a:r>
              <a:rPr lang="en-US" altLang="zh-TW" dirty="0"/>
              <a:t>rand(1,N)</a:t>
            </a:r>
            <a:r>
              <a:rPr lang="zh-TW" altLang="en-US" dirty="0"/>
              <a:t>會產生</a:t>
            </a:r>
            <a:r>
              <a:rPr lang="en-US" altLang="zh-TW" dirty="0"/>
              <a:t>1xN</a:t>
            </a:r>
            <a:r>
              <a:rPr lang="zh-TW" altLang="en-US" dirty="0"/>
              <a:t>的矩陣，其值分布</a:t>
            </a:r>
            <a:r>
              <a:rPr lang="en-US" altLang="zh-TW" dirty="0"/>
              <a:t>0~1</a:t>
            </a:r>
            <a:r>
              <a:rPr lang="zh-TW" altLang="en-US" dirty="0"/>
              <a:t>之間，當</a:t>
            </a:r>
            <a:r>
              <a:rPr lang="en-US" altLang="zh-TW" dirty="0"/>
              <a:t>rand(1,N)&gt;0.5</a:t>
            </a:r>
            <a:r>
              <a:rPr lang="zh-TW" altLang="en-US" dirty="0"/>
              <a:t>，回傳值為</a:t>
            </a:r>
            <a:r>
              <a:rPr lang="en-US" altLang="zh-TW" dirty="0"/>
              <a:t>1</a:t>
            </a:r>
            <a:r>
              <a:rPr lang="zh-TW" altLang="en-US" dirty="0"/>
              <a:t>，表示判斷式為</a:t>
            </a:r>
            <a:r>
              <a:rPr lang="en-US" altLang="zh-TW" dirty="0"/>
              <a:t>True</a:t>
            </a:r>
            <a:r>
              <a:rPr lang="zh-TW" altLang="en-US" dirty="0"/>
              <a:t>，反之回傳值為</a:t>
            </a:r>
            <a:r>
              <a:rPr lang="en-US" altLang="zh-TW" dirty="0"/>
              <a:t>0</a:t>
            </a:r>
            <a:r>
              <a:rPr lang="zh-TW" altLang="en-US" dirty="0"/>
              <a:t>，判斷為</a:t>
            </a:r>
            <a:r>
              <a:rPr lang="en-US" altLang="zh-TW" dirty="0"/>
              <a:t>False</a:t>
            </a:r>
            <a:r>
              <a:rPr lang="zh-TW" altLang="en-US" dirty="0"/>
              <a:t>，因此會產生</a:t>
            </a:r>
            <a:r>
              <a:rPr lang="en-US" altLang="zh-TW" dirty="0"/>
              <a:t>1xN</a:t>
            </a:r>
            <a:r>
              <a:rPr lang="zh-TW" altLang="en-US" dirty="0"/>
              <a:t>的矩陣，其值只包含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bit0</a:t>
            </a:r>
            <a:r>
              <a:rPr lang="zh-TW" altLang="en-US" dirty="0"/>
              <a:t>和</a:t>
            </a:r>
            <a:r>
              <a:rPr lang="en-US" altLang="zh-TW" dirty="0"/>
              <a:t>bit1</a:t>
            </a:r>
            <a:r>
              <a:rPr lang="zh-TW" altLang="en-US" dirty="0"/>
              <a:t>的機率理論上會都是</a:t>
            </a:r>
            <a:r>
              <a:rPr lang="en-US" altLang="zh-TW" dirty="0"/>
              <a:t>0.5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在模擬中，</a:t>
            </a:r>
            <a:r>
              <a:rPr lang="en-US" altLang="zh-TW" dirty="0"/>
              <a:t>bit1</a:t>
            </a:r>
            <a:r>
              <a:rPr lang="zh-TW" altLang="en-US" dirty="0"/>
              <a:t>的機率為</a:t>
            </a:r>
            <a:r>
              <a:rPr lang="en-US" altLang="zh-TW" dirty="0"/>
              <a:t>0.5019</a:t>
            </a:r>
            <a:r>
              <a:rPr lang="zh-TW" altLang="en-US" dirty="0"/>
              <a:t>，</a:t>
            </a:r>
            <a:r>
              <a:rPr lang="en-US" altLang="zh-TW" dirty="0"/>
              <a:t>bit0</a:t>
            </a:r>
            <a:r>
              <a:rPr lang="zh-TW" altLang="en-US" dirty="0"/>
              <a:t>的機率為</a:t>
            </a:r>
            <a:r>
              <a:rPr lang="en-US" altLang="zh-TW" dirty="0"/>
              <a:t>0.4981</a:t>
            </a:r>
            <a:r>
              <a:rPr lang="zh-TW" altLang="en-US" dirty="0"/>
              <a:t>；與理論值差不多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0AC800-B1EC-7237-A811-B024F380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7127"/>
            <a:ext cx="7643522" cy="2423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59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2.a-</a:t>
            </a:r>
            <a:r>
              <a:rPr lang="zh-TW" altLang="en-US" dirty="0">
                <a:solidFill>
                  <a:schemeClr val="tx1"/>
                </a:solidFill>
              </a:rPr>
              <a:t>程式碼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8DA6D21-95DD-3FDF-182F-37EE49E7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89B7D9-87C6-2A0C-DF57-7CA7039D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10" y="1739834"/>
            <a:ext cx="5387807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EFCB-84F7-9A8D-4B44-6AA724A4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38179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Reshape(A,M,N) : A</a:t>
            </a:r>
            <a:r>
              <a:rPr lang="zh-TW" altLang="en-US" dirty="0"/>
              <a:t>為原矩陣</a:t>
            </a:r>
            <a:r>
              <a:rPr lang="en-US" altLang="zh-TW" dirty="0"/>
              <a:t>,m</a:t>
            </a:r>
            <a:r>
              <a:rPr lang="zh-TW" altLang="en-US" dirty="0"/>
              <a:t>為列數</a:t>
            </a:r>
            <a:r>
              <a:rPr lang="en-US" altLang="zh-TW" dirty="0"/>
              <a:t>,n</a:t>
            </a:r>
            <a:r>
              <a:rPr lang="zh-TW" altLang="en-US" dirty="0"/>
              <a:t>為行數，將</a:t>
            </a:r>
            <a:r>
              <a:rPr lang="en-US" altLang="zh-TW" dirty="0"/>
              <a:t>A</a:t>
            </a:r>
            <a:r>
              <a:rPr lang="zh-TW" altLang="en-US" dirty="0"/>
              <a:t>轉換</a:t>
            </a:r>
            <a:r>
              <a:rPr lang="en-US" altLang="zh-TW" dirty="0" err="1"/>
              <a:t>MxN</a:t>
            </a:r>
            <a:r>
              <a:rPr lang="zh-TW" altLang="en-US" dirty="0"/>
              <a:t>的矩陣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Data_pulse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=reshape(Data_pulse_array,1,length(p1)*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data_number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212121"/>
                </a:solidFill>
                <a:latin typeface="Menlo"/>
              </a:rPr>
              <a:t>Data_pulse_array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為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10x100000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，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列數為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1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，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行數為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1000000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，故將</a:t>
            </a:r>
            <a:r>
              <a:rPr lang="en-US" altLang="zh-TW" dirty="0" err="1">
                <a:solidFill>
                  <a:srgbClr val="212121"/>
                </a:solidFill>
                <a:latin typeface="Menlo"/>
              </a:rPr>
              <a:t>Data_pulse_array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轉換成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1x1000000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的矩陣</a:t>
            </a:r>
            <a:r>
              <a:rPr lang="en-US" altLang="zh-TW" dirty="0" err="1">
                <a:solidFill>
                  <a:srgbClr val="212121"/>
                </a:solidFill>
                <a:latin typeface="Menlo"/>
              </a:rPr>
              <a:t>Data_pulse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，</a:t>
            </a:r>
            <a:endParaRPr lang="en-US" altLang="zh-TW" dirty="0">
              <a:solidFill>
                <a:srgbClr val="212121"/>
              </a:solidFill>
              <a:latin typeface="Menlo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CF91D-A410-A631-6159-611263F9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270000"/>
            <a:ext cx="7300593" cy="2042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8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白板 的圖片&#10;&#10;自動產生的描述">
            <a:extLst>
              <a:ext uri="{FF2B5EF4-FFF2-40B4-BE49-F238E27FC236}">
                <a16:creationId xmlns:a16="http://schemas.microsoft.com/office/drawing/2014/main" id="{1DE47A9C-25AD-B933-2A57-218A877B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1" b="19056"/>
          <a:stretch/>
        </p:blipFill>
        <p:spPr>
          <a:xfrm>
            <a:off x="952500" y="3316348"/>
            <a:ext cx="5619974" cy="22716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EFCB-84F7-9A8D-4B44-6AA724A4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212121"/>
                </a:solidFill>
                <a:latin typeface="Menlo"/>
              </a:rPr>
              <a:t>    </a:t>
            </a:r>
            <a:br>
              <a:rPr lang="en-US" altLang="zh-TW" dirty="0">
                <a:solidFill>
                  <a:srgbClr val="212121"/>
                </a:solidFill>
                <a:latin typeface="Menlo"/>
              </a:rPr>
            </a:br>
            <a:br>
              <a:rPr lang="en-US" altLang="zh-TW" dirty="0">
                <a:solidFill>
                  <a:srgbClr val="212121"/>
                </a:solidFill>
                <a:latin typeface="Menlo"/>
              </a:rPr>
            </a:br>
            <a:br>
              <a:rPr lang="en-US" altLang="zh-TW" dirty="0">
                <a:solidFill>
                  <a:srgbClr val="212121"/>
                </a:solidFill>
                <a:latin typeface="Menlo"/>
              </a:rPr>
            </a:br>
            <a:br>
              <a:rPr lang="en-US" altLang="zh-TW" dirty="0">
                <a:solidFill>
                  <a:srgbClr val="212121"/>
                </a:solidFill>
                <a:latin typeface="Menlo"/>
              </a:rPr>
            </a:br>
            <a:br>
              <a:rPr lang="en-US" altLang="zh-TW" dirty="0">
                <a:solidFill>
                  <a:srgbClr val="212121"/>
                </a:solidFill>
                <a:latin typeface="Menlo"/>
              </a:rPr>
            </a:br>
            <a:br>
              <a:rPr lang="en-US" altLang="zh-TW" dirty="0">
                <a:solidFill>
                  <a:srgbClr val="212121"/>
                </a:solidFill>
                <a:latin typeface="Menlo"/>
              </a:rPr>
            </a:b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212121"/>
                </a:solidFill>
                <a:latin typeface="Menlo"/>
              </a:rPr>
              <a:t>因為模擬值一個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binary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的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1x100000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的矩陣，其值只有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0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或</a:t>
            </a:r>
            <a:r>
              <a:rPr lang="en-US" altLang="zh-TW" dirty="0">
                <a:solidFill>
                  <a:srgbClr val="212121"/>
                </a:solidFill>
                <a:latin typeface="Menlo"/>
              </a:rPr>
              <a:t>1</a:t>
            </a:r>
            <a:r>
              <a:rPr lang="zh-TW" altLang="en-US" dirty="0">
                <a:solidFill>
                  <a:srgbClr val="212121"/>
                </a:solidFill>
                <a:latin typeface="Menlo"/>
              </a:rPr>
              <a:t>，與理論值相同。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E8A83-3E36-00C5-20ED-6FDD93D8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635902" cy="1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BD6CF1-B5D3-235C-C688-1B4379F6F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94" b="83946"/>
          <a:stretch/>
        </p:blipFill>
        <p:spPr>
          <a:xfrm>
            <a:off x="677334" y="5909848"/>
            <a:ext cx="10567561" cy="7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EFCB-84F7-9A8D-4B44-6AA724A4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連續時間的符號區間為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1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秒，但電腦是用離散時間模擬。最一開始假設的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Fs = 10 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，表示我們採用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10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個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sample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點充當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1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個連續時間的符號區間。在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demapping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時，需在每個符號結束處取樣，因此需要每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10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個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sample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Menlo"/>
              </a:rPr>
              <a:t>取樣一次。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5082F3-4AF9-1CA6-20C0-8FD955A4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6293"/>
            <a:ext cx="6523285" cy="1646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41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05D7-D87E-DE4D-B8C8-2FC0559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實驗結果討論</a:t>
            </a:r>
            <a:r>
              <a:rPr lang="en-US" altLang="zh-TW" dirty="0">
                <a:solidFill>
                  <a:schemeClr val="tx1"/>
                </a:solidFill>
              </a:rPr>
              <a:t>2.e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57D48-9B6A-6AAD-B6B2-2B1E05EB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4" y="1415319"/>
            <a:ext cx="5018616" cy="166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32E900A-8445-BD7F-568C-B490E47C7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" b="12024"/>
          <a:stretch/>
        </p:blipFill>
        <p:spPr>
          <a:xfrm>
            <a:off x="505884" y="3168786"/>
            <a:ext cx="6733116" cy="3414712"/>
          </a:xfrm>
        </p:spPr>
      </p:pic>
    </p:spTree>
    <p:extLst>
      <p:ext uri="{BB962C8B-B14F-4D97-AF65-F5344CB8AC3E}">
        <p14:creationId xmlns:p14="http://schemas.microsoft.com/office/powerpoint/2010/main" val="21836280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533</Words>
  <Application>Microsoft Office PowerPoint</Application>
  <PresentationFormat>寬螢幕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Menlo</vt:lpstr>
      <vt:lpstr>微軟正黑體</vt:lpstr>
      <vt:lpstr>Arial</vt:lpstr>
      <vt:lpstr>Segoe UI Historic</vt:lpstr>
      <vt:lpstr>Trebuchet MS</vt:lpstr>
      <vt:lpstr>Wingdings 3</vt:lpstr>
      <vt:lpstr>多面向</vt:lpstr>
      <vt:lpstr>實驗7 : 匹配濾波器(Matched Filter)模擬 實驗結報</vt:lpstr>
      <vt:lpstr>實驗結果討論1.</vt:lpstr>
      <vt:lpstr>實驗結果討論1.-程式碼</vt:lpstr>
      <vt:lpstr>實驗結果討論2.a</vt:lpstr>
      <vt:lpstr>實驗結果討論2.a-程式碼</vt:lpstr>
      <vt:lpstr>實驗結果討論2.b</vt:lpstr>
      <vt:lpstr>實驗結果討論2.c</vt:lpstr>
      <vt:lpstr>實驗結果討論2.d</vt:lpstr>
      <vt:lpstr>實驗結果討論2.e</vt:lpstr>
      <vt:lpstr>實驗結果討論2.f</vt:lpstr>
      <vt:lpstr>實驗結果討論2.f -程式碼</vt:lpstr>
      <vt:lpstr>實驗結果討論2.g</vt:lpstr>
      <vt:lpstr>實驗結果討論2.g-程式碼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周呈陽</dc:creator>
  <cp:lastModifiedBy>周呈陽</cp:lastModifiedBy>
  <cp:revision>12</cp:revision>
  <dcterms:created xsi:type="dcterms:W3CDTF">2022-05-03T08:45:14Z</dcterms:created>
  <dcterms:modified xsi:type="dcterms:W3CDTF">2022-05-19T10:07:07Z</dcterms:modified>
</cp:coreProperties>
</file>