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4:10:0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56 24575,'-3'1'0,"0"-1"0,1 1 0,-1 0 0,0 0 0,0 0 0,1 0 0,-1 0 0,0 1 0,1-1 0,-1 1 0,1 0 0,0 0 0,-1 0 0,1 0 0,0 0 0,0 0 0,1 0 0,-1 1 0,0-1 0,1 1 0,-1-1 0,1 1 0,0 0 0,0 0 0,-2 5 0,0 2 0,0 0 0,0 1 0,1-1 0,0 1 0,0 17 0,2-21 0,1 1 0,0 0 0,0-1 0,1 1 0,0-1 0,0 0 0,1 0 0,0 0 0,0 0 0,1 0 0,-1 0 0,2-1 0,-1 0 0,1 0 0,0 0 0,8 7 0,-7-6 0,1-1 0,0-1 0,0 1 0,1-1 0,0 0 0,0-1 0,0 0 0,0 0 0,1-1 0,0 0 0,-1 0 0,1-1 0,10 1 0,-15-2 0,0-1 0,0 1 0,0-1 0,0 0 0,0-1 0,0 1 0,0-1 0,0 1 0,0-1 0,0-1 0,0 1 0,0 0 0,0-1 0,-1 0 0,1 0 0,0 0 0,-1 0 0,0 0 0,0-1 0,1 0 0,-1 1 0,-1-1 0,1 0 0,0-1 0,-1 1 0,0 0 0,0-1 0,0 1 0,0-1 0,0 0 0,-1 0 0,1 1 0,-1-1 0,1-7 0,2-12 0,-1 0 0,-1-1 0,-1 1 0,-4-45 0,1 35 0,3 28 0,-2 0 0,1 0 0,0-1 0,-1 1 0,0 0 0,0 0 0,0 0 0,-1 1 0,0-1 0,0 0 0,0 0 0,0 1 0,-5-8 0,3 10 0,1-1 0,0 1 0,0-1 0,-1 1 0,1 0 0,-1 1 0,1-1 0,-1 1 0,0-1 0,0 1 0,0 0 0,0 0 0,0 1 0,0-1 0,0 1 0,0 0 0,-8 1 0,-4-1-273,-1 1 0,1 1 0,0 1 0,-18 5 0,13-2-6553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4:10:1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20 24575,'-10'-1'0,"1"1"0,-1 1 0,0 0 0,1 0 0,-1 1 0,1 0 0,-15 5 0,17-3 0,1 0 0,-1 0 0,1 0 0,0 1 0,0 0 0,0 0 0,1 1 0,-1-1 0,1 1 0,-4 8 0,-10 10 0,1 1 0,1 1 0,-17 36 0,30-51 0,0-1 0,0 1 0,1 0 0,0 0 0,1 0 0,1 1 0,0-1 0,0 0 0,1 1 0,0-1 0,1 0 0,4 19 0,2-9 0,0-1 0,2 0 0,0 0 0,1-1 0,1-1 0,1 0 0,1 0 0,19 21 0,-2 0 0,-24-33 0,1 1 0,0 0 0,0-1 0,0-1 0,1 1 0,0-1 0,0 0 0,0-1 0,0 0 0,1 0 0,0-1 0,0 0 0,0-1 0,0 0 0,0 0 0,0-1 0,1 0 0,-1 0 0,0-1 0,1-1 0,-1 1 0,0-1 0,1-1 0,-1 0 0,0 0 0,0-1 0,0 0 0,-1-1 0,1 0 0,-1 0 0,0 0 0,12-10 0,-15 9 0,-1 0 0,0 0 0,0-1 0,-1 1 0,0-1 0,0 0 0,0 0 0,0 0 0,-1 0 0,0 0 0,-1 0 0,3-13 0,5-84 0,-9 89 0,14-85 0,1-12 0,-14 101 0,-1 1 0,-1 0 0,1-1 0,-1 1 0,-1 0 0,0 0 0,0-1 0,-1 1 0,-5-10 0,5 14 0,0-1 0,-1 1 0,0 1 0,-1-1 0,1 1 0,-1-1 0,1 1 0,-1 0 0,0 1 0,-1-1 0,1 1 0,-1 0 0,1 1 0,-1-1 0,0 1 0,0 0 0,-7-1 0,3 0 0,1 0 0,0-1 0,1 1 0,-1-2 0,1 0 0,-14-9 0,3-4-1365,2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7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5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5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18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8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0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50E6-0EA6-444B-8BAA-AE708F498FD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4054FF-4767-4F95-8632-995E4E800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3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CEC1B-C5B9-6273-DFE6-CE5623149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+mj-ea"/>
              </a:rPr>
              <a:t>實驗</a:t>
            </a:r>
            <a:r>
              <a:rPr lang="en-US" altLang="zh-TW" dirty="0">
                <a:latin typeface="+mj-ea"/>
              </a:rPr>
              <a:t>8:</a:t>
            </a:r>
            <a:br>
              <a:rPr lang="en-US" altLang="zh-TW" dirty="0">
                <a:latin typeface="+mj-ea"/>
              </a:rPr>
            </a:br>
            <a:r>
              <a:rPr lang="en-US" altLang="zh-TW" dirty="0">
                <a:latin typeface="+mj-ea"/>
              </a:rPr>
              <a:t>BPSK</a:t>
            </a:r>
            <a:r>
              <a:rPr lang="zh-TW" altLang="en-US" dirty="0">
                <a:latin typeface="+mj-ea"/>
              </a:rPr>
              <a:t> 在</a:t>
            </a:r>
            <a:r>
              <a:rPr lang="en-US" altLang="zh-TW" dirty="0">
                <a:latin typeface="+mj-ea"/>
              </a:rPr>
              <a:t>AWGN</a:t>
            </a:r>
            <a:r>
              <a:rPr lang="zh-TW" altLang="en-US" dirty="0">
                <a:latin typeface="+mj-ea"/>
              </a:rPr>
              <a:t>通道錯誤率</a:t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效能分析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806072-3A85-C896-A23D-0483A0C54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TW" dirty="0">
              <a:latin typeface="+mj-ea"/>
              <a:ea typeface="+mj-ea"/>
            </a:endParaRPr>
          </a:p>
          <a:p>
            <a:pPr algn="ctr"/>
            <a:r>
              <a:rPr lang="zh-TW" altLang="en-US" sz="9600" dirty="0">
                <a:solidFill>
                  <a:schemeClr val="tx1"/>
                </a:solidFill>
                <a:latin typeface="+mj-ea"/>
                <a:ea typeface="+mj-ea"/>
              </a:rPr>
              <a:t>第二組</a:t>
            </a:r>
            <a:endParaRPr lang="en-US" altLang="zh-TW" sz="9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9600" dirty="0">
                <a:solidFill>
                  <a:schemeClr val="tx1"/>
                </a:solidFill>
                <a:latin typeface="+mj-ea"/>
                <a:ea typeface="+mj-ea"/>
              </a:rPr>
              <a:t>物理 </a:t>
            </a:r>
            <a:r>
              <a:rPr lang="en-US" altLang="zh-TW" sz="9600" dirty="0">
                <a:solidFill>
                  <a:schemeClr val="tx1"/>
                </a:solidFill>
                <a:latin typeface="+mj-ea"/>
                <a:ea typeface="+mj-ea"/>
              </a:rPr>
              <a:t>C24074031</a:t>
            </a:r>
            <a:r>
              <a:rPr lang="zh-TW" altLang="en-US" sz="9600" dirty="0">
                <a:solidFill>
                  <a:schemeClr val="tx1"/>
                </a:solidFill>
                <a:latin typeface="+mj-ea"/>
                <a:ea typeface="+mj-ea"/>
              </a:rPr>
              <a:t> 劉嘉峰</a:t>
            </a:r>
            <a:endParaRPr lang="en-US" altLang="zh-TW" sz="9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9600" dirty="0">
                <a:solidFill>
                  <a:schemeClr val="tx1"/>
                </a:solidFill>
                <a:latin typeface="+mj-ea"/>
                <a:ea typeface="+mj-ea"/>
              </a:rPr>
              <a:t>系統 </a:t>
            </a:r>
            <a:r>
              <a:rPr lang="en-US" altLang="zh-TW" sz="9600" dirty="0">
                <a:solidFill>
                  <a:schemeClr val="tx1"/>
                </a:solidFill>
                <a:latin typeface="+mj-ea"/>
                <a:ea typeface="+mj-ea"/>
              </a:rPr>
              <a:t>F14081046</a:t>
            </a:r>
            <a:r>
              <a:rPr lang="zh-TW" altLang="en-US" sz="9600" dirty="0">
                <a:solidFill>
                  <a:schemeClr val="tx1"/>
                </a:solidFill>
                <a:latin typeface="+mj-ea"/>
                <a:ea typeface="+mj-ea"/>
              </a:rPr>
              <a:t> 周呈陽</a:t>
            </a:r>
            <a:endParaRPr lang="en-US" altLang="zh-TW" sz="96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54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C09EF-5018-0F20-365F-38BED773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4AE2E-4FF7-37BE-3C48-298C0877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+mj-lt"/>
              <a:buAutoNum type="arabicPeriod"/>
            </a:pPr>
            <a:r>
              <a:rPr lang="zh-TW" altLang="en-US" dirty="0"/>
              <a:t>探討接收端利用</a:t>
            </a:r>
            <a:r>
              <a:rPr lang="en-US" altLang="zh-TW" dirty="0"/>
              <a:t>Matched Filter</a:t>
            </a:r>
            <a:r>
              <a:rPr lang="zh-TW" altLang="en-US" dirty="0"/>
              <a:t>，以適當取樣時間解調</a:t>
            </a:r>
            <a:r>
              <a:rPr lang="en-US" altLang="zh-TW" dirty="0"/>
              <a:t>AWGN</a:t>
            </a:r>
            <a:r>
              <a:rPr lang="zh-TW" altLang="en-US" dirty="0"/>
              <a:t>通道之</a:t>
            </a:r>
            <a:r>
              <a:rPr lang="en-US" altLang="zh-TW" dirty="0"/>
              <a:t>BPSK</a:t>
            </a:r>
            <a:r>
              <a:rPr lang="zh-TW" altLang="en-US" dirty="0"/>
              <a:t>信號，並探討其錯誤率效能</a:t>
            </a:r>
            <a:endParaRPr lang="en-US" altLang="zh-TW" dirty="0"/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pPr>
              <a:buClrTx/>
              <a:buFont typeface="+mj-lt"/>
              <a:buAutoNum type="arabicPeriod"/>
            </a:pPr>
            <a:r>
              <a:rPr lang="zh-TW" altLang="en-US" dirty="0"/>
              <a:t>與</a:t>
            </a:r>
            <a:r>
              <a:rPr lang="en-US" altLang="zh-TW" dirty="0"/>
              <a:t>OOK</a:t>
            </a:r>
            <a:r>
              <a:rPr lang="zh-TW" altLang="en-US" dirty="0"/>
              <a:t>相比，探討其錯誤能效能差距</a:t>
            </a:r>
          </a:p>
        </p:txBody>
      </p:sp>
    </p:spTree>
    <p:extLst>
      <p:ext uri="{BB962C8B-B14F-4D97-AF65-F5344CB8AC3E}">
        <p14:creationId xmlns:p14="http://schemas.microsoft.com/office/powerpoint/2010/main" val="19968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C54AA-F547-F7FE-053B-93E804D4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1:</a:t>
            </a:r>
            <a:r>
              <a:rPr lang="zh-TW" altLang="en-US" dirty="0"/>
              <a:t> 傳送波形</a:t>
            </a:r>
            <a:r>
              <a:rPr lang="en-US" altLang="zh-TW" dirty="0"/>
              <a:t>vs</a:t>
            </a:r>
            <a:r>
              <a:rPr lang="zh-TW" altLang="en-US" dirty="0"/>
              <a:t>接收波形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18E5739-2D37-0983-EA40-38AE1EC3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81"/>
          <a:stretch/>
        </p:blipFill>
        <p:spPr>
          <a:xfrm>
            <a:off x="428896" y="2153224"/>
            <a:ext cx="6176758" cy="45391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7C70FD-9CA6-CD14-9517-7D18C3F80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40"/>
          <a:stretch/>
        </p:blipFill>
        <p:spPr>
          <a:xfrm>
            <a:off x="6770531" y="636419"/>
            <a:ext cx="5149326" cy="60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50AA0-53A3-019C-7327-52EA3802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1:</a:t>
            </a:r>
            <a:r>
              <a:rPr lang="zh-TW" altLang="en-US" dirty="0"/>
              <a:t>  傳送波形</a:t>
            </a:r>
            <a:r>
              <a:rPr lang="en-US" altLang="zh-TW" dirty="0"/>
              <a:t>vs</a:t>
            </a:r>
            <a:r>
              <a:rPr lang="zh-TW" altLang="en-US" dirty="0"/>
              <a:t>接收波形 </a:t>
            </a:r>
            <a:r>
              <a:rPr lang="en-US" altLang="zh-TW" dirty="0"/>
              <a:t>(</a:t>
            </a:r>
            <a:r>
              <a:rPr lang="zh-TW" altLang="en-US" dirty="0"/>
              <a:t>圖形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649D24-654F-6D3E-4945-C39A460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4" y="2842369"/>
            <a:ext cx="4982270" cy="39439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4D3FB3C-4DE1-AD2F-4251-24CB652A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63" y="2878858"/>
            <a:ext cx="4712685" cy="390741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975A0C-5CA3-5C58-048C-BAC901D99997}"/>
              </a:ext>
            </a:extLst>
          </p:cNvPr>
          <p:cNvSpPr txBox="1"/>
          <p:nvPr/>
        </p:nvSpPr>
        <p:spPr>
          <a:xfrm>
            <a:off x="938827" y="1553295"/>
            <a:ext cx="1031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左圖：</a:t>
            </a:r>
            <a:endParaRPr lang="en-US" altLang="zh-TW" dirty="0"/>
          </a:p>
          <a:p>
            <a:r>
              <a:rPr lang="en-US" altLang="zh-TW" dirty="0"/>
              <a:t>3dB BPSK</a:t>
            </a:r>
            <a:r>
              <a:rPr lang="zh-TW" altLang="en-US" dirty="0"/>
              <a:t>訊號受雜訊影響較大，由</a:t>
            </a:r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Waveform</a:t>
            </a:r>
            <a:r>
              <a:rPr lang="zh-TW" altLang="en-US" dirty="0"/>
              <a:t>較難推得原先的訊號</a:t>
            </a:r>
            <a:r>
              <a:rPr lang="en-US" altLang="zh-TW" dirty="0"/>
              <a:t>(Tx Waveform)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右圖：</a:t>
            </a:r>
            <a:endParaRPr lang="en-US" altLang="zh-TW" dirty="0"/>
          </a:p>
          <a:p>
            <a:r>
              <a:rPr lang="en-US" altLang="zh-TW" dirty="0"/>
              <a:t>10dB BPSK</a:t>
            </a:r>
            <a:r>
              <a:rPr lang="zh-TW" altLang="en-US" dirty="0"/>
              <a:t>訊號受雜訊影響相對較小，從</a:t>
            </a:r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Waveform</a:t>
            </a:r>
            <a:r>
              <a:rPr lang="zh-TW" altLang="en-US" dirty="0"/>
              <a:t>較容易推得原先的傳送訊號</a:t>
            </a:r>
            <a:r>
              <a:rPr lang="en-US" altLang="zh-TW" dirty="0"/>
              <a:t>(Rx Waveform)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80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E4AD-1866-8723-4C63-59DC93D7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4" y="23911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2(f)</a:t>
            </a:r>
            <a:br>
              <a:rPr lang="en-US" altLang="zh-TW" dirty="0"/>
            </a:br>
            <a:r>
              <a:rPr lang="zh-TW" altLang="en-US" dirty="0"/>
              <a:t>錯誤率比較</a:t>
            </a:r>
            <a:r>
              <a:rPr lang="en-US" altLang="zh-TW" dirty="0"/>
              <a:t>(</a:t>
            </a:r>
            <a:r>
              <a:rPr lang="zh-TW" altLang="en-US" dirty="0"/>
              <a:t>理論</a:t>
            </a:r>
            <a:r>
              <a:rPr lang="en-US" altLang="zh-TW" dirty="0"/>
              <a:t>vs</a:t>
            </a:r>
            <a:r>
              <a:rPr lang="zh-TW" altLang="en-US" dirty="0"/>
              <a:t>模擬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CF582A-E0B0-08D4-B906-013A82AB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29"/>
          <a:stretch/>
        </p:blipFill>
        <p:spPr>
          <a:xfrm>
            <a:off x="586048" y="1948891"/>
            <a:ext cx="6086633" cy="454398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4AB27F-C218-81BF-46D3-71CE80C73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87"/>
          <a:stretch/>
        </p:blipFill>
        <p:spPr>
          <a:xfrm>
            <a:off x="6420528" y="365125"/>
            <a:ext cx="5196706" cy="62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990CE-81D1-04F5-2C7E-E20E2A6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2(f)</a:t>
            </a:r>
            <a:br>
              <a:rPr lang="en-US" altLang="zh-TW" dirty="0"/>
            </a:br>
            <a:r>
              <a:rPr lang="zh-TW" altLang="en-US" dirty="0"/>
              <a:t>傳送波形</a:t>
            </a:r>
            <a:r>
              <a:rPr lang="en-US" altLang="zh-TW" dirty="0"/>
              <a:t>vs</a:t>
            </a:r>
            <a:r>
              <a:rPr lang="zh-TW" altLang="en-US" dirty="0"/>
              <a:t>接收波形 </a:t>
            </a:r>
            <a:r>
              <a:rPr lang="en-US" altLang="zh-TW" dirty="0"/>
              <a:t>(</a:t>
            </a:r>
            <a:r>
              <a:rPr lang="zh-TW" altLang="en-US" dirty="0"/>
              <a:t>圖形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8CFC32-1FFB-5B5E-0A17-1687DF015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002271" y="3700951"/>
            <a:ext cx="3794093" cy="29276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57663F-6040-AB89-6CAE-0BD19D30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507" y="539557"/>
            <a:ext cx="4066902" cy="309135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2CA0CBA-84B2-5B5C-4B01-4A973CA483D0}"/>
              </a:ext>
            </a:extLst>
          </p:cNvPr>
          <p:cNvSpPr txBox="1"/>
          <p:nvPr/>
        </p:nvSpPr>
        <p:spPr>
          <a:xfrm>
            <a:off x="838200" y="1784249"/>
            <a:ext cx="6607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觀察 </a:t>
            </a:r>
            <a:r>
              <a:rPr lang="en-US" altLang="zh-TW" dirty="0"/>
              <a:t>BPSK</a:t>
            </a:r>
            <a:r>
              <a:rPr lang="zh-TW" altLang="en-US" dirty="0"/>
              <a:t>錯誤率，理論與模擬之錯誤率十分相近。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BER</a:t>
            </a:r>
            <a:r>
              <a:rPr lang="zh-TW" altLang="en-US" dirty="0"/>
              <a:t>看得是平均來說每個位元的錯誤率，差距的來源可能為產生的位元數量。當位元數大，每次平均結果會越接近理論之，反之則每次差異較大。</a:t>
            </a:r>
            <a:r>
              <a:rPr lang="en-US" altLang="zh-TW" dirty="0"/>
              <a:t>(※</a:t>
            </a:r>
            <a:r>
              <a:rPr lang="zh-TW" altLang="en-US" dirty="0"/>
              <a:t>因為位元為隨機產生，每次模擬結果不盡相同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BPSK </a:t>
            </a:r>
            <a:r>
              <a:rPr lang="zh-TW" altLang="en-US" dirty="0"/>
              <a:t>與 </a:t>
            </a:r>
            <a:r>
              <a:rPr lang="en-US" altLang="zh-TW" dirty="0"/>
              <a:t>OOK</a:t>
            </a:r>
            <a:r>
              <a:rPr lang="zh-TW" altLang="en-US" dirty="0"/>
              <a:t>錯誤率比較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由理論得知，若想達成相同的錯誤率，</a:t>
            </a:r>
            <a:r>
              <a:rPr lang="en-US" altLang="zh-TW" dirty="0"/>
              <a:t>BPSK</a:t>
            </a:r>
            <a:r>
              <a:rPr lang="zh-TW" altLang="en-US" dirty="0"/>
              <a:t>與</a:t>
            </a:r>
            <a:r>
              <a:rPr lang="en-US" altLang="zh-TW" dirty="0"/>
              <a:t>OOK</a:t>
            </a:r>
            <a:r>
              <a:rPr lang="zh-TW" altLang="en-US" dirty="0"/>
              <a:t>的</a:t>
            </a:r>
            <a:r>
              <a:rPr lang="en-US" altLang="zh-TW" dirty="0"/>
              <a:t>SNR</a:t>
            </a:r>
            <a:r>
              <a:rPr lang="zh-TW" altLang="en-US" dirty="0"/>
              <a:t>大約相差</a:t>
            </a:r>
            <a:r>
              <a:rPr lang="en-US" altLang="zh-TW" dirty="0"/>
              <a:t>3dB(BPSK</a:t>
            </a:r>
            <a:r>
              <a:rPr lang="zh-TW" altLang="en-US" dirty="0"/>
              <a:t>較佳</a:t>
            </a:r>
            <a:r>
              <a:rPr lang="en-US" altLang="zh-TW" dirty="0"/>
              <a:t>)</a:t>
            </a:r>
            <a:r>
              <a:rPr lang="zh-TW" altLang="en-US" dirty="0"/>
              <a:t>。從圖中我們可以發現與推論相符。</a:t>
            </a:r>
            <a:endParaRPr lang="en-US" altLang="zh-TW" dirty="0"/>
          </a:p>
          <a:p>
            <a:r>
              <a:rPr lang="zh-TW" altLang="en-US" dirty="0"/>
              <a:t>在紅筆圈起處，錯誤率約</a:t>
            </a:r>
            <a:r>
              <a:rPr lang="en-US" altLang="zh-TW" dirty="0"/>
              <a:t>0.05</a:t>
            </a:r>
            <a:r>
              <a:rPr lang="zh-TW" altLang="en-US" dirty="0"/>
              <a:t>，</a:t>
            </a:r>
            <a:r>
              <a:rPr lang="en-US" altLang="zh-TW" dirty="0"/>
              <a:t>OOK</a:t>
            </a:r>
            <a:r>
              <a:rPr lang="zh-TW" altLang="en-US" dirty="0"/>
              <a:t>與</a:t>
            </a:r>
            <a:r>
              <a:rPr lang="en-US" altLang="zh-TW" dirty="0"/>
              <a:t>BPSK</a:t>
            </a:r>
            <a:r>
              <a:rPr lang="zh-TW" altLang="en-US" dirty="0"/>
              <a:t>的</a:t>
            </a:r>
            <a:r>
              <a:rPr lang="en-US" altLang="zh-TW" dirty="0"/>
              <a:t>SNR</a:t>
            </a:r>
            <a:r>
              <a:rPr lang="zh-TW" altLang="en-US" dirty="0"/>
              <a:t>分別約為</a:t>
            </a:r>
            <a:r>
              <a:rPr lang="en-US" altLang="zh-TW" dirty="0"/>
              <a:t>5dB</a:t>
            </a:r>
            <a:r>
              <a:rPr lang="zh-TW" altLang="en-US" dirty="0"/>
              <a:t>以及</a:t>
            </a:r>
            <a:r>
              <a:rPr lang="en-US" altLang="zh-TW" dirty="0"/>
              <a:t>2dB</a:t>
            </a:r>
            <a:r>
              <a:rPr lang="zh-TW" altLang="en-US" dirty="0"/>
              <a:t>。花較少能量達到相同錯誤率，故</a:t>
            </a:r>
            <a:r>
              <a:rPr lang="en-US" altLang="zh-TW" dirty="0"/>
              <a:t>BPSK</a:t>
            </a:r>
            <a:r>
              <a:rPr lang="zh-TW" altLang="en-US" dirty="0"/>
              <a:t>較佳。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9A4D62C5-BC76-350C-663B-B015CC7E2A49}"/>
                  </a:ext>
                </a:extLst>
              </p14:cNvPr>
              <p14:cNvContentPartPr/>
              <p14:nvPr/>
            </p14:nvContentPartPr>
            <p14:xfrm>
              <a:off x="9677097" y="1630587"/>
              <a:ext cx="107280" cy="13500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9A4D62C5-BC76-350C-663B-B015CC7E2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8097" y="1621587"/>
                <a:ext cx="1249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A533E00A-D9F7-A274-4290-0EE5D4B6806E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8861078" y="4617567"/>
              <a:ext cx="186840" cy="25236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A533E00A-D9F7-A274-4290-0EE5D4B680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2078" y="4608567"/>
                <a:ext cx="20448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42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723E2-AE6C-2BDF-3465-D9AA975D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2(g):</a:t>
            </a:r>
            <a:r>
              <a:rPr lang="zh-TW" altLang="en-US" dirty="0"/>
              <a:t> </a:t>
            </a:r>
            <a:r>
              <a:rPr lang="en-US" altLang="zh-TW" dirty="0"/>
              <a:t>Conditional pdf (</a:t>
            </a:r>
            <a:r>
              <a:rPr lang="zh-TW" altLang="en-US" dirty="0"/>
              <a:t>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01C6FF-6AEF-DC08-01D7-14F18487B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47622"/>
          <a:stretch/>
        </p:blipFill>
        <p:spPr>
          <a:xfrm>
            <a:off x="314539" y="1792883"/>
            <a:ext cx="5245752" cy="469999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AA105F-684E-BD02-E9F0-7E0B1077F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32" b="-220"/>
          <a:stretch/>
        </p:blipFill>
        <p:spPr>
          <a:xfrm>
            <a:off x="5754255" y="1792883"/>
            <a:ext cx="5905420" cy="46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C3577-5239-FCE7-F491-5A1438D8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2(g): Conditional pdf (</a:t>
            </a:r>
            <a:r>
              <a:rPr lang="zh-TW" altLang="en-US" dirty="0"/>
              <a:t>圖形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5B9C15E7-2DC3-B94D-17D9-F08F5CE3A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323"/>
                <a:ext cx="1146701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1.</a:t>
                </a:r>
                <a:r>
                  <a:rPr lang="zh-TW" altLang="en-US" dirty="0"/>
                  <a:t> 離散模擬連續情形，需調整</a:t>
                </a:r>
                <a:r>
                  <a:rPr lang="en-US" altLang="zh-TW" dirty="0"/>
                  <a:t>sigma</a:t>
                </a:r>
                <a:r>
                  <a:rPr lang="zh-TW" altLang="en-US" dirty="0"/>
                  <a:t>參數以近似連續結果。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2. </a:t>
                </a:r>
                <a:r>
                  <a:rPr lang="zh-TW" altLang="en-US" dirty="0"/>
                  <a:t>當</a:t>
                </a:r>
                <a:r>
                  <a:rPr lang="en-US" altLang="zh-TW" dirty="0"/>
                  <a:t>SNR</a:t>
                </a:r>
                <a:r>
                  <a:rPr lang="zh-TW" altLang="en-US" dirty="0"/>
                  <a:t>增加，雜訊對於訊號的影響相對降低，</a:t>
                </a:r>
                <a:r>
                  <a:rPr lang="en-US" altLang="zh-TW" dirty="0"/>
                  <a:t>bit0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bit1</a:t>
                </a:r>
                <a:r>
                  <a:rPr lang="zh-TW" altLang="en-US" dirty="0"/>
                  <a:t>的訊號分布更為集中。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因此在判斷傳送位元時，更容易正確辨別，因此錯誤率變小</a:t>
                </a:r>
                <a:r>
                  <a:rPr lang="zh-TW" altLang="en-US" sz="2000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5B9C15E7-2DC3-B94D-17D9-F08F5CE3A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323"/>
                <a:ext cx="11467011" cy="4351338"/>
              </a:xfrm>
              <a:blipFill>
                <a:blip r:embed="rId2"/>
                <a:stretch>
                  <a:fillRect l="-478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B1A6B744-F769-85BC-B0F9-62E22B8E2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7" r="1619" b="3132"/>
          <a:stretch/>
        </p:blipFill>
        <p:spPr>
          <a:xfrm>
            <a:off x="2925297" y="3028107"/>
            <a:ext cx="6323667" cy="34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53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398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Cambria Math</vt:lpstr>
      <vt:lpstr>Trebuchet MS</vt:lpstr>
      <vt:lpstr>Wingdings 3</vt:lpstr>
      <vt:lpstr>多面向</vt:lpstr>
      <vt:lpstr>實驗8: BPSK 在AWGN通道錯誤率 效能分析</vt:lpstr>
      <vt:lpstr>實驗目的</vt:lpstr>
      <vt:lpstr>問題1: 傳送波形vs接收波形 (程式碼)</vt:lpstr>
      <vt:lpstr>問題1:  傳送波形vs接收波形 (圖形)</vt:lpstr>
      <vt:lpstr>問題2(f) 錯誤率比較(理論vs模擬) (程式碼)</vt:lpstr>
      <vt:lpstr>問題2(f) 傳送波形vs接收波形 (圖形)</vt:lpstr>
      <vt:lpstr>問題2(g): Conditional pdf (程式碼)</vt:lpstr>
      <vt:lpstr>問題2(g): Conditional pdf (圖形)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嘉峰 劉</dc:creator>
  <cp:lastModifiedBy>周呈陽</cp:lastModifiedBy>
  <cp:revision>14</cp:revision>
  <dcterms:created xsi:type="dcterms:W3CDTF">2022-05-27T18:00:29Z</dcterms:created>
  <dcterms:modified xsi:type="dcterms:W3CDTF">2022-05-28T12:36:36Z</dcterms:modified>
</cp:coreProperties>
</file>