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6858000" cx="9144000"/>
  <p:notesSz cx="6858000" cy="9144000"/>
  <p:embeddedFontLst>
    <p:embeddedFont>
      <p:font typeface="Century Schoolbook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2" roundtripDataSignature="AMtx7mipJi0+WatNfjp0f7zvUB1QRgkP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enturySchoolbook-italic.fntdata"/><Relationship Id="rId20" Type="http://schemas.openxmlformats.org/officeDocument/2006/relationships/slide" Target="slides/slide15.xml"/><Relationship Id="rId42" Type="http://customschemas.google.com/relationships/presentationmetadata" Target="metadata"/><Relationship Id="rId41" Type="http://schemas.openxmlformats.org/officeDocument/2006/relationships/font" Target="fonts/CenturySchoolbook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CenturySchoolbook-bold.fntdata"/><Relationship Id="rId16" Type="http://schemas.openxmlformats.org/officeDocument/2006/relationships/slide" Target="slides/slide11.xml"/><Relationship Id="rId38" Type="http://schemas.openxmlformats.org/officeDocument/2006/relationships/font" Target="fonts/CenturySchoolbook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區段標題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3"/>
          <p:cNvSpPr txBox="1"/>
          <p:nvPr>
            <p:ph type="title"/>
          </p:nvPr>
        </p:nvSpPr>
        <p:spPr>
          <a:xfrm>
            <a:off x="457200" y="95953"/>
            <a:ext cx="8229600" cy="5662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3"/>
          <p:cNvSpPr txBox="1"/>
          <p:nvPr>
            <p:ph idx="1" type="body"/>
          </p:nvPr>
        </p:nvSpPr>
        <p:spPr>
          <a:xfrm rot="5400000">
            <a:off x="1933340" y="-627296"/>
            <a:ext cx="527732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4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4"/>
          <p:cNvSpPr txBox="1"/>
          <p:nvPr>
            <p:ph type="title"/>
          </p:nvPr>
        </p:nvSpPr>
        <p:spPr>
          <a:xfrm rot="5400000">
            <a:off x="5049378" y="2488741"/>
            <a:ext cx="521744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44"/>
          <p:cNvSpPr txBox="1"/>
          <p:nvPr>
            <p:ph idx="1" type="body"/>
          </p:nvPr>
        </p:nvSpPr>
        <p:spPr>
          <a:xfrm rot="5400000">
            <a:off x="858379" y="507542"/>
            <a:ext cx="5217443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4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4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5"/>
          <p:cNvSpPr txBox="1"/>
          <p:nvPr>
            <p:ph type="title"/>
          </p:nvPr>
        </p:nvSpPr>
        <p:spPr>
          <a:xfrm>
            <a:off x="457200" y="95953"/>
            <a:ext cx="8229600" cy="5662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5"/>
          <p:cNvSpPr txBox="1"/>
          <p:nvPr>
            <p:ph idx="1" type="body"/>
          </p:nvPr>
        </p:nvSpPr>
        <p:spPr>
          <a:xfrm>
            <a:off x="457200" y="848844"/>
            <a:ext cx="8229600" cy="5277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柏鈞印章圖案.bmp.jpg" id="40" name="Google Shape;40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99475" y="6200775"/>
            <a:ext cx="609600" cy="612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" name="Google Shape;41;p36"/>
          <p:cNvCxnSpPr/>
          <p:nvPr/>
        </p:nvCxnSpPr>
        <p:spPr>
          <a:xfrm>
            <a:off x="0" y="6165850"/>
            <a:ext cx="9144000" cy="0"/>
          </a:xfrm>
          <a:prstGeom prst="straightConnector1">
            <a:avLst/>
          </a:prstGeom>
          <a:noFill/>
          <a:ln cap="flat" cmpd="sng" w="127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" name="Google Shape;42;p36"/>
          <p:cNvCxnSpPr/>
          <p:nvPr/>
        </p:nvCxnSpPr>
        <p:spPr>
          <a:xfrm>
            <a:off x="0" y="6092825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sys_1347_9875048_43635.jpg" id="43" name="Google Shape;4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925" y="6200775"/>
            <a:ext cx="2351088" cy="61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7"/>
          <p:cNvSpPr txBox="1"/>
          <p:nvPr>
            <p:ph type="title"/>
          </p:nvPr>
        </p:nvSpPr>
        <p:spPr>
          <a:xfrm>
            <a:off x="457200" y="95953"/>
            <a:ext cx="8229600" cy="5662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7" name="Google Shape;47;p3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8" name="Google Shape;48;p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8"/>
          <p:cNvSpPr txBox="1"/>
          <p:nvPr>
            <p:ph type="title"/>
          </p:nvPr>
        </p:nvSpPr>
        <p:spPr>
          <a:xfrm>
            <a:off x="457200" y="95953"/>
            <a:ext cx="8229600" cy="5662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3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5" name="Google Shape;55;p3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3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7" name="Google Shape;57;p3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9"/>
          <p:cNvSpPr txBox="1"/>
          <p:nvPr>
            <p:ph type="title"/>
          </p:nvPr>
        </p:nvSpPr>
        <p:spPr>
          <a:xfrm>
            <a:off x="457200" y="95953"/>
            <a:ext cx="8229600" cy="5662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2" name="Google Shape;72;p4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4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4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4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0" name="Google Shape;80;p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2.jpg"/><Relationship Id="rId2" Type="http://schemas.openxmlformats.org/officeDocument/2006/relationships/image" Target="../media/image19.jpg"/><Relationship Id="rId3" Type="http://schemas.openxmlformats.org/officeDocument/2006/relationships/image" Target="../media/image1.jp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 txBox="1"/>
          <p:nvPr>
            <p:ph type="title"/>
          </p:nvPr>
        </p:nvSpPr>
        <p:spPr>
          <a:xfrm>
            <a:off x="457200" y="95953"/>
            <a:ext cx="8229600" cy="5662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33"/>
          <p:cNvSpPr txBox="1"/>
          <p:nvPr>
            <p:ph idx="1" type="body"/>
          </p:nvPr>
        </p:nvSpPr>
        <p:spPr>
          <a:xfrm>
            <a:off x="457200" y="848844"/>
            <a:ext cx="8229600" cy="5277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柏鈞印章圖案.bmp.jpg" id="14" name="Google Shape;14;p3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499475" y="6200775"/>
            <a:ext cx="609600" cy="612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ckulogo2011-2.jpg" id="15" name="Google Shape;15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925" y="72554"/>
            <a:ext cx="611188" cy="612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Google Shape;16;p33"/>
          <p:cNvCxnSpPr/>
          <p:nvPr/>
        </p:nvCxnSpPr>
        <p:spPr>
          <a:xfrm>
            <a:off x="0" y="693267"/>
            <a:ext cx="9144000" cy="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" name="Google Shape;17;p33"/>
          <p:cNvCxnSpPr/>
          <p:nvPr/>
        </p:nvCxnSpPr>
        <p:spPr>
          <a:xfrm>
            <a:off x="0" y="6165850"/>
            <a:ext cx="9144000" cy="0"/>
          </a:xfrm>
          <a:prstGeom prst="straightConnector1">
            <a:avLst/>
          </a:prstGeom>
          <a:noFill/>
          <a:ln cap="flat" cmpd="sng" w="127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3"/>
          <p:cNvCxnSpPr/>
          <p:nvPr/>
        </p:nvCxnSpPr>
        <p:spPr>
          <a:xfrm>
            <a:off x="0" y="764704"/>
            <a:ext cx="91440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" name="Google Shape;19;p33"/>
          <p:cNvCxnSpPr/>
          <p:nvPr/>
        </p:nvCxnSpPr>
        <p:spPr>
          <a:xfrm>
            <a:off x="0" y="6092825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33"/>
          <p:cNvSpPr txBox="1"/>
          <p:nvPr/>
        </p:nvSpPr>
        <p:spPr>
          <a:xfrm>
            <a:off x="7680326" y="6376988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ys_1347_9875048_43635.jpg" id="21" name="Google Shape;2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925" y="6200775"/>
            <a:ext cx="2351088" cy="612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Google Shape;22;p33"/>
          <p:cNvCxnSpPr/>
          <p:nvPr/>
        </p:nvCxnSpPr>
        <p:spPr>
          <a:xfrm>
            <a:off x="0" y="764704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www.robotc.net/WebHelpMindstorms/index.htm" TargetMode="External"/><Relationship Id="rId4" Type="http://schemas.openxmlformats.org/officeDocument/2006/relationships/image" Target="../media/image2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hyperlink" Target="https://www.robotc.net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 txBox="1"/>
          <p:nvPr>
            <p:ph type="title"/>
          </p:nvPr>
        </p:nvSpPr>
        <p:spPr>
          <a:xfrm>
            <a:off x="755576" y="2747962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C0C0C"/>
                </a:solidFill>
              </a:rPr>
              <a:t>EV3控制器簡介</a:t>
            </a:r>
            <a:br>
              <a:rPr lang="en-US">
                <a:solidFill>
                  <a:srgbClr val="0C0C0C"/>
                </a:solidFill>
              </a:rPr>
            </a:br>
            <a:endParaRPr>
              <a:solidFill>
                <a:srgbClr val="0C0C0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"/>
          <p:cNvSpPr txBox="1"/>
          <p:nvPr>
            <p:ph idx="1" type="body"/>
          </p:nvPr>
        </p:nvSpPr>
        <p:spPr>
          <a:xfrm>
            <a:off x="457200" y="1412776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111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111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111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111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111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111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5143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可以改變安裝目錄，接著按next</a:t>
            </a:r>
            <a:endParaRPr/>
          </a:p>
        </p:txBody>
      </p:sp>
      <p:pic>
        <p:nvPicPr>
          <p:cNvPr id="165" name="Google Shape;16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9613" y="915963"/>
            <a:ext cx="5718175" cy="4313237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0"/>
          <p:cNvSpPr txBox="1"/>
          <p:nvPr>
            <p:ph type="title"/>
          </p:nvPr>
        </p:nvSpPr>
        <p:spPr>
          <a:xfrm>
            <a:off x="500063" y="-171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C0C0C"/>
                </a:solidFill>
              </a:rPr>
              <a:t>ROBOTC 程式安裝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"/>
          <p:cNvSpPr txBox="1"/>
          <p:nvPr>
            <p:ph idx="1" type="body"/>
          </p:nvPr>
        </p:nvSpPr>
        <p:spPr>
          <a:xfrm>
            <a:off x="457200" y="836712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111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111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111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111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111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111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5143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選擇”Complete”即可</a:t>
            </a:r>
            <a:endParaRPr/>
          </a:p>
          <a:p>
            <a:pPr indent="-5143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接著按Next 與 Install</a:t>
            </a:r>
            <a:endParaRPr/>
          </a:p>
        </p:txBody>
      </p:sp>
      <p:pic>
        <p:nvPicPr>
          <p:cNvPr id="172" name="Google Shape;17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6551" y="836712"/>
            <a:ext cx="5010897" cy="385623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1"/>
          <p:cNvSpPr txBox="1"/>
          <p:nvPr>
            <p:ph type="title"/>
          </p:nvPr>
        </p:nvSpPr>
        <p:spPr>
          <a:xfrm>
            <a:off x="500063" y="-171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C0C0C"/>
                </a:solidFill>
              </a:rPr>
              <a:t>ROBOTC 程式安裝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"/>
          <p:cNvSpPr txBox="1"/>
          <p:nvPr>
            <p:ph idx="1" type="body"/>
          </p:nvPr>
        </p:nvSpPr>
        <p:spPr>
          <a:xfrm>
            <a:off x="457200" y="1340768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111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111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111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111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111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111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5143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安裝中…</a:t>
            </a:r>
            <a:endParaRPr/>
          </a:p>
          <a:p>
            <a:pPr indent="-3111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79" name="Google Shape;17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7744" y="908720"/>
            <a:ext cx="5367337" cy="4087813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2"/>
          <p:cNvSpPr txBox="1"/>
          <p:nvPr>
            <p:ph type="title"/>
          </p:nvPr>
        </p:nvSpPr>
        <p:spPr>
          <a:xfrm>
            <a:off x="500063" y="-171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C0C0C"/>
                </a:solidFill>
              </a:rPr>
              <a:t>ROBOTC 程式安裝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 txBox="1"/>
          <p:nvPr>
            <p:ph type="title"/>
          </p:nvPr>
        </p:nvSpPr>
        <p:spPr>
          <a:xfrm>
            <a:off x="685800" y="2747962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C0C0C"/>
                </a:solidFill>
              </a:rPr>
              <a:t>ROBOTC 軟體使用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4"/>
          <p:cNvSpPr txBox="1"/>
          <p:nvPr>
            <p:ph type="title"/>
          </p:nvPr>
        </p:nvSpPr>
        <p:spPr>
          <a:xfrm>
            <a:off x="500063" y="-16227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C0C0C"/>
                </a:solidFill>
              </a:rPr>
              <a:t>ROBOTC 軟體使用</a:t>
            </a:r>
            <a:endParaRPr/>
          </a:p>
        </p:txBody>
      </p:sp>
      <p:sp>
        <p:nvSpPr>
          <p:cNvPr id="191" name="Google Shape;191;p14"/>
          <p:cNvSpPr txBox="1"/>
          <p:nvPr>
            <p:ph idx="1" type="body"/>
          </p:nvPr>
        </p:nvSpPr>
        <p:spPr>
          <a:xfrm>
            <a:off x="502659" y="835473"/>
            <a:ext cx="82296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要連線前，要先將EV3控制器電源打開再接上電腦USB。</a:t>
            </a:r>
            <a:endParaRPr/>
          </a:p>
          <a:p>
            <a:pPr indent="-3111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"/>
          <p:cNvSpPr txBox="1"/>
          <p:nvPr>
            <p:ph type="title"/>
          </p:nvPr>
        </p:nvSpPr>
        <p:spPr>
          <a:xfrm>
            <a:off x="500063" y="-171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C0C0C"/>
                </a:solidFill>
              </a:rPr>
              <a:t>ROBOTC 軟體使用</a:t>
            </a:r>
            <a:endParaRPr/>
          </a:p>
        </p:txBody>
      </p:sp>
      <p:sp>
        <p:nvSpPr>
          <p:cNvPr id="197" name="Google Shape;197;p15"/>
          <p:cNvSpPr txBox="1"/>
          <p:nvPr>
            <p:ph idx="1" type="body"/>
          </p:nvPr>
        </p:nvSpPr>
        <p:spPr>
          <a:xfrm>
            <a:off x="428625" y="836712"/>
            <a:ext cx="82296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捷徑圖示：</a:t>
            </a:r>
            <a:endParaRPr/>
          </a:p>
          <a:p>
            <a:pPr indent="-3111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111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111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111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-400050" lvl="0" marL="5143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400050" lvl="0" marL="5143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400050" lvl="0" marL="5143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514350" lvl="0" marL="5143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USB連線後，打開ROBOTC 軟體，更改platform 的種類</a:t>
            </a:r>
            <a:endParaRPr b="1" sz="1800"/>
          </a:p>
        </p:txBody>
      </p:sp>
      <p:pic>
        <p:nvPicPr>
          <p:cNvPr id="198" name="Google Shape;19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9613" y="2449513"/>
            <a:ext cx="5799137" cy="2366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76600" y="980728"/>
            <a:ext cx="719138" cy="1020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7363" y="1412776"/>
            <a:ext cx="6296025" cy="280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0" y="4509120"/>
            <a:ext cx="5238750" cy="1819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6"/>
          <p:cNvSpPr/>
          <p:nvPr/>
        </p:nvSpPr>
        <p:spPr>
          <a:xfrm>
            <a:off x="971550" y="836712"/>
            <a:ext cx="7081838" cy="1014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Updating EV3 Kernel (Operating System)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6"/>
          <p:cNvSpPr txBox="1"/>
          <p:nvPr>
            <p:ph type="title"/>
          </p:nvPr>
        </p:nvSpPr>
        <p:spPr>
          <a:xfrm>
            <a:off x="684213" y="4462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C0C0C"/>
                </a:solidFill>
              </a:rPr>
              <a:t>ROBOTC 軟體使用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"/>
          <p:cNvSpPr/>
          <p:nvPr/>
        </p:nvSpPr>
        <p:spPr>
          <a:xfrm>
            <a:off x="971550" y="836712"/>
            <a:ext cx="7081838" cy="1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Install ROBOTC Firmware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7"/>
          <p:cNvSpPr txBox="1"/>
          <p:nvPr>
            <p:ph type="title"/>
          </p:nvPr>
        </p:nvSpPr>
        <p:spPr>
          <a:xfrm>
            <a:off x="684213" y="4462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C0C0C"/>
                </a:solidFill>
              </a:rPr>
              <a:t>ROBOTC 軟體使用</a:t>
            </a:r>
            <a:endParaRPr/>
          </a:p>
        </p:txBody>
      </p:sp>
      <p:pic>
        <p:nvPicPr>
          <p:cNvPr id="214" name="Google Shape;21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8663" y="1340768"/>
            <a:ext cx="56007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17738" y="4221088"/>
            <a:ext cx="516255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"/>
          <p:cNvSpPr/>
          <p:nvPr/>
        </p:nvSpPr>
        <p:spPr>
          <a:xfrm>
            <a:off x="971550" y="836712"/>
            <a:ext cx="7081838" cy="1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調整介面至專家模式</a:t>
            </a:r>
            <a:endParaRPr b="1" i="0" sz="2800" u="none" cap="none" strike="noStrike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8"/>
          <p:cNvSpPr txBox="1"/>
          <p:nvPr>
            <p:ph type="title"/>
          </p:nvPr>
        </p:nvSpPr>
        <p:spPr>
          <a:xfrm>
            <a:off x="684213" y="-2738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C0C0C"/>
                </a:solidFill>
              </a:rPr>
              <a:t>ROBOTC 軟體使用</a:t>
            </a:r>
            <a:endParaRPr/>
          </a:p>
        </p:txBody>
      </p:sp>
      <p:pic>
        <p:nvPicPr>
          <p:cNvPr id="222" name="Google Shape;22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6375" y="1772816"/>
            <a:ext cx="7188200" cy="1951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9"/>
          <p:cNvSpPr/>
          <p:nvPr/>
        </p:nvSpPr>
        <p:spPr>
          <a:xfrm>
            <a:off x="971550" y="908720"/>
            <a:ext cx="7081838" cy="5478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軟體介面：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File : 開啟新檔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 File : 打開舊檔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Save : 儲存 (為 .c 檔)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Fix Formating : 重新排整程式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Motor and Sensor Setup : 更改輸入輸出名稱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Compile Program : 編譯程式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Download to Robot : 上傳程式到EV3</a:t>
            </a:r>
            <a:endParaRPr/>
          </a:p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9"/>
          <p:cNvSpPr txBox="1"/>
          <p:nvPr>
            <p:ph type="title"/>
          </p:nvPr>
        </p:nvSpPr>
        <p:spPr>
          <a:xfrm>
            <a:off x="684213" y="4462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C0C0C"/>
                </a:solidFill>
              </a:rPr>
              <a:t>ROBOTC 軟體使用</a:t>
            </a:r>
            <a:endParaRPr/>
          </a:p>
        </p:txBody>
      </p:sp>
      <p:pic>
        <p:nvPicPr>
          <p:cNvPr id="229" name="Google Shape;22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628800"/>
            <a:ext cx="7924800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/>
          <p:nvPr>
            <p:ph type="title"/>
          </p:nvPr>
        </p:nvSpPr>
        <p:spPr>
          <a:xfrm>
            <a:off x="500063" y="-23428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EV3 控制器簡介</a:t>
            </a:r>
            <a:endParaRPr/>
          </a:p>
        </p:txBody>
      </p:sp>
      <p:sp>
        <p:nvSpPr>
          <p:cNvPr id="105" name="Google Shape;105;p2"/>
          <p:cNvSpPr txBox="1"/>
          <p:nvPr>
            <p:ph idx="1" type="body"/>
          </p:nvPr>
        </p:nvSpPr>
        <p:spPr>
          <a:xfrm>
            <a:off x="601663" y="1052736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控制器正面按鍵配置：</a:t>
            </a:r>
            <a:endParaRPr/>
          </a:p>
        </p:txBody>
      </p:sp>
      <p:grpSp>
        <p:nvGrpSpPr>
          <p:cNvPr id="106" name="Google Shape;106;p2"/>
          <p:cNvGrpSpPr/>
          <p:nvPr/>
        </p:nvGrpSpPr>
        <p:grpSpPr>
          <a:xfrm>
            <a:off x="1043608" y="2060848"/>
            <a:ext cx="7812088" cy="3195638"/>
            <a:chOff x="1476375" y="2609850"/>
            <a:chExt cx="7812088" cy="3195638"/>
          </a:xfrm>
        </p:grpSpPr>
        <p:pic>
          <p:nvPicPr>
            <p:cNvPr descr="「EV3」的圖片搜尋結果" id="107" name="Google Shape;107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476375" y="2924175"/>
              <a:ext cx="2879725" cy="288131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8" name="Google Shape;108;p2"/>
            <p:cNvCxnSpPr/>
            <p:nvPr/>
          </p:nvCxnSpPr>
          <p:spPr>
            <a:xfrm flipH="1">
              <a:off x="3348038" y="2924175"/>
              <a:ext cx="1368425" cy="504825"/>
            </a:xfrm>
            <a:prstGeom prst="straightConnector1">
              <a:avLst/>
            </a:prstGeom>
            <a:noFill/>
            <a:ln cap="flat" cmpd="sng" w="38100">
              <a:solidFill>
                <a:srgbClr val="C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09" name="Google Shape;109;p2"/>
            <p:cNvSpPr txBox="1"/>
            <p:nvPr/>
          </p:nvSpPr>
          <p:spPr>
            <a:xfrm>
              <a:off x="4660900" y="2609850"/>
              <a:ext cx="1120775" cy="3698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LCD螢幕</a:t>
              </a:r>
              <a:endParaRPr/>
            </a:p>
          </p:txBody>
        </p:sp>
        <p:sp>
          <p:nvSpPr>
            <p:cNvPr id="110" name="Google Shape;110;p2"/>
            <p:cNvSpPr txBox="1"/>
            <p:nvPr/>
          </p:nvSpPr>
          <p:spPr>
            <a:xfrm>
              <a:off x="4660900" y="4432300"/>
              <a:ext cx="3286125" cy="3698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電源ON、確定、程式執行</a:t>
              </a:r>
              <a:endParaRPr/>
            </a:p>
          </p:txBody>
        </p:sp>
        <p:cxnSp>
          <p:nvCxnSpPr>
            <p:cNvPr id="111" name="Google Shape;111;p2"/>
            <p:cNvCxnSpPr/>
            <p:nvPr/>
          </p:nvCxnSpPr>
          <p:spPr>
            <a:xfrm flipH="1">
              <a:off x="2916238" y="4632325"/>
              <a:ext cx="1741487" cy="169863"/>
            </a:xfrm>
            <a:prstGeom prst="straightConnector1">
              <a:avLst/>
            </a:prstGeom>
            <a:noFill/>
            <a:ln cap="flat" cmpd="sng" w="38100">
              <a:solidFill>
                <a:srgbClr val="C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12" name="Google Shape;112;p2"/>
            <p:cNvSpPr txBox="1"/>
            <p:nvPr/>
          </p:nvSpPr>
          <p:spPr>
            <a:xfrm>
              <a:off x="4657725" y="3963988"/>
              <a:ext cx="2286000" cy="369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上下左右選擇按鍵</a:t>
              </a:r>
              <a:endParaRPr/>
            </a:p>
          </p:txBody>
        </p:sp>
        <p:cxnSp>
          <p:nvCxnSpPr>
            <p:cNvPr id="113" name="Google Shape;113;p2"/>
            <p:cNvCxnSpPr/>
            <p:nvPr/>
          </p:nvCxnSpPr>
          <p:spPr>
            <a:xfrm flipH="1">
              <a:off x="2916238" y="4159250"/>
              <a:ext cx="1800225" cy="374650"/>
            </a:xfrm>
            <a:prstGeom prst="straightConnector1">
              <a:avLst/>
            </a:prstGeom>
            <a:noFill/>
            <a:ln cap="flat" cmpd="sng" w="38100">
              <a:solidFill>
                <a:srgbClr val="C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14" name="Google Shape;114;p2"/>
            <p:cNvSpPr txBox="1"/>
            <p:nvPr/>
          </p:nvSpPr>
          <p:spPr>
            <a:xfrm>
              <a:off x="4716463" y="3306763"/>
              <a:ext cx="4572000" cy="369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回上一頁、取消、電源OFF（主選單）</a:t>
              </a:r>
              <a:endParaRPr/>
            </a:p>
          </p:txBody>
        </p:sp>
        <p:cxnSp>
          <p:nvCxnSpPr>
            <p:cNvPr id="115" name="Google Shape;115;p2"/>
            <p:cNvCxnSpPr/>
            <p:nvPr/>
          </p:nvCxnSpPr>
          <p:spPr>
            <a:xfrm flipH="1">
              <a:off x="2476500" y="3478213"/>
              <a:ext cx="2239963" cy="852487"/>
            </a:xfrm>
            <a:prstGeom prst="straightConnector1">
              <a:avLst/>
            </a:prstGeom>
            <a:noFill/>
            <a:ln cap="flat" cmpd="sng" w="38100">
              <a:solidFill>
                <a:srgbClr val="C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0"/>
          <p:cNvSpPr/>
          <p:nvPr/>
        </p:nvSpPr>
        <p:spPr>
          <a:xfrm>
            <a:off x="971550" y="908720"/>
            <a:ext cx="7081838" cy="954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指令集</a:t>
            </a:r>
            <a:b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0"/>
          <p:cNvSpPr txBox="1"/>
          <p:nvPr>
            <p:ph type="title"/>
          </p:nvPr>
        </p:nvSpPr>
        <p:spPr>
          <a:xfrm>
            <a:off x="684213" y="4462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C0C0C"/>
                </a:solidFill>
              </a:rPr>
              <a:t>ROBOTC 軟體使用</a:t>
            </a:r>
            <a:endParaRPr/>
          </a:p>
        </p:txBody>
      </p:sp>
      <p:pic>
        <p:nvPicPr>
          <p:cNvPr id="236" name="Google Shape;23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2525" y="1545729"/>
            <a:ext cx="4752975" cy="4135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1"/>
          <p:cNvSpPr txBox="1"/>
          <p:nvPr>
            <p:ph type="title"/>
          </p:nvPr>
        </p:nvSpPr>
        <p:spPr>
          <a:xfrm>
            <a:off x="685800" y="2747962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C0C0C"/>
                </a:solidFill>
              </a:rPr>
              <a:t>EV3基本語法介紹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2"/>
          <p:cNvSpPr txBox="1"/>
          <p:nvPr>
            <p:ph type="title"/>
          </p:nvPr>
        </p:nvSpPr>
        <p:spPr>
          <a:xfrm>
            <a:off x="500063" y="-24340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基本語法介紹</a:t>
            </a:r>
            <a:endParaRPr/>
          </a:p>
        </p:txBody>
      </p:sp>
      <p:sp>
        <p:nvSpPr>
          <p:cNvPr id="247" name="Google Shape;247;p22"/>
          <p:cNvSpPr txBox="1"/>
          <p:nvPr>
            <p:ph idx="1" type="body"/>
          </p:nvPr>
        </p:nvSpPr>
        <p:spPr>
          <a:xfrm>
            <a:off x="428625" y="812626"/>
            <a:ext cx="9144000" cy="6000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程式註解方式，與C相同：</a:t>
            </a:r>
            <a:endParaRPr/>
          </a:p>
          <a:p>
            <a:pPr indent="-457200" lvl="2" marL="1371600" rtl="0" algn="l">
              <a:spcBef>
                <a:spcPts val="48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n-US">
                <a:solidFill>
                  <a:srgbClr val="00B050"/>
                </a:solidFill>
              </a:rPr>
              <a:t>多行註解： /*註解文字*/</a:t>
            </a:r>
            <a:endParaRPr/>
          </a:p>
          <a:p>
            <a:pPr indent="-457200" lvl="2" marL="1371600" rtl="0" algn="l">
              <a:spcBef>
                <a:spcPts val="48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n-US">
                <a:solidFill>
                  <a:srgbClr val="00B050"/>
                </a:solidFill>
              </a:rPr>
              <a:t>單行註解： //註解文字</a:t>
            </a:r>
            <a:endParaRPr>
              <a:solidFill>
                <a:srgbClr val="00B050"/>
              </a:solidFill>
            </a:endParaRPr>
          </a:p>
          <a:p>
            <a:pPr indent="-3048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5143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保留字：</a:t>
            </a:r>
            <a:endParaRPr/>
          </a:p>
          <a:p>
            <a:pPr indent="-457200" lvl="2" marL="1371600" rtl="0" algn="l">
              <a:spcBef>
                <a:spcPts val="320"/>
              </a:spcBef>
              <a:spcAft>
                <a:spcPts val="0"/>
              </a:spcAft>
              <a:buClr>
                <a:srgbClr val="00B050"/>
              </a:buClr>
              <a:buSzPts val="1600"/>
              <a:buChar char="•"/>
            </a:pPr>
            <a:r>
              <a:rPr lang="en-US" sz="1600">
                <a:solidFill>
                  <a:srgbClr val="00B050"/>
                </a:solidFill>
              </a:rPr>
              <a:t>_RETURN_   _RETVAL_   _STRRETVAL_   _TMPBYTE_   _TMPWORD_   _TMPLONG_</a:t>
            </a:r>
            <a:endParaRPr/>
          </a:p>
          <a:p>
            <a:pPr indent="-457200" lvl="2" marL="1371600" rtl="0" algn="l">
              <a:spcBef>
                <a:spcPts val="320"/>
              </a:spcBef>
              <a:spcAft>
                <a:spcPts val="0"/>
              </a:spcAft>
              <a:buClr>
                <a:srgbClr val="00B050"/>
              </a:buClr>
              <a:buSzPts val="1600"/>
              <a:buChar char="•"/>
            </a:pPr>
            <a:r>
              <a:rPr lang="en-US" sz="1600">
                <a:solidFill>
                  <a:srgbClr val="00B050"/>
                </a:solidFill>
              </a:rPr>
              <a:t>abs	asm	bool	break	byte	case</a:t>
            </a:r>
            <a:endParaRPr/>
          </a:p>
          <a:p>
            <a:pPr indent="-457200" lvl="2" marL="1371600" rtl="0" algn="l">
              <a:spcBef>
                <a:spcPts val="320"/>
              </a:spcBef>
              <a:spcAft>
                <a:spcPts val="0"/>
              </a:spcAft>
              <a:buClr>
                <a:srgbClr val="00B050"/>
              </a:buClr>
              <a:buSzPts val="1600"/>
              <a:buChar char="•"/>
            </a:pPr>
            <a:r>
              <a:rPr lang="en-US" sz="1600">
                <a:solidFill>
                  <a:srgbClr val="00B050"/>
                </a:solidFill>
              </a:rPr>
              <a:t>char	const	continue	default	do	else</a:t>
            </a:r>
            <a:endParaRPr/>
          </a:p>
          <a:p>
            <a:pPr indent="-457200" lvl="2" marL="1371600" rtl="0" algn="l">
              <a:spcBef>
                <a:spcPts val="320"/>
              </a:spcBef>
              <a:spcAft>
                <a:spcPts val="0"/>
              </a:spcAft>
              <a:buClr>
                <a:srgbClr val="00B050"/>
              </a:buClr>
              <a:buSzPts val="1600"/>
              <a:buChar char="•"/>
            </a:pPr>
            <a:r>
              <a:rPr lang="en-US" sz="1600">
                <a:solidFill>
                  <a:srgbClr val="00B050"/>
                </a:solidFill>
              </a:rPr>
              <a:t>false	for	goto	if	inline	int</a:t>
            </a:r>
            <a:endParaRPr/>
          </a:p>
          <a:p>
            <a:pPr indent="-457200" lvl="2" marL="1371600" rtl="0" algn="l">
              <a:spcBef>
                <a:spcPts val="320"/>
              </a:spcBef>
              <a:spcAft>
                <a:spcPts val="0"/>
              </a:spcAft>
              <a:buClr>
                <a:srgbClr val="00B050"/>
              </a:buClr>
              <a:buSzPts val="1600"/>
              <a:buChar char="•"/>
            </a:pPr>
            <a:r>
              <a:rPr lang="en-US" sz="1600">
                <a:solidFill>
                  <a:srgbClr val="00B050"/>
                </a:solidFill>
              </a:rPr>
              <a:t>long	mutex	priority	repeat	return	safecall</a:t>
            </a:r>
            <a:endParaRPr sz="1600">
              <a:solidFill>
                <a:srgbClr val="00B050"/>
              </a:solidFill>
            </a:endParaRPr>
          </a:p>
          <a:p>
            <a:pPr indent="-457200" lvl="2" marL="1371600" rtl="0" algn="l">
              <a:spcBef>
                <a:spcPts val="320"/>
              </a:spcBef>
              <a:spcAft>
                <a:spcPts val="0"/>
              </a:spcAft>
              <a:buClr>
                <a:srgbClr val="00B050"/>
              </a:buClr>
              <a:buSzPts val="1600"/>
              <a:buChar char="•"/>
            </a:pPr>
            <a:r>
              <a:rPr lang="en-US" sz="1600">
                <a:solidFill>
                  <a:srgbClr val="00B050"/>
                </a:solidFill>
              </a:rPr>
              <a:t>short	sign	start	stop	string	struct</a:t>
            </a:r>
            <a:endParaRPr/>
          </a:p>
          <a:p>
            <a:pPr indent="-457200" lvl="2" marL="1371600" rtl="0" algn="l">
              <a:spcBef>
                <a:spcPts val="320"/>
              </a:spcBef>
              <a:spcAft>
                <a:spcPts val="0"/>
              </a:spcAft>
              <a:buClr>
                <a:srgbClr val="00B050"/>
              </a:buClr>
              <a:buSzPts val="1600"/>
              <a:buChar char="•"/>
            </a:pPr>
            <a:r>
              <a:rPr lang="en-US" sz="1600">
                <a:solidFill>
                  <a:srgbClr val="00B050"/>
                </a:solidFill>
              </a:rPr>
              <a:t>sub	switch	task	true	typedef	unsigned</a:t>
            </a:r>
            <a:endParaRPr/>
          </a:p>
          <a:p>
            <a:pPr indent="-457200" lvl="2" marL="1371600" rtl="0" algn="l">
              <a:spcBef>
                <a:spcPts val="320"/>
              </a:spcBef>
              <a:spcAft>
                <a:spcPts val="0"/>
              </a:spcAft>
              <a:buClr>
                <a:srgbClr val="00B050"/>
              </a:buClr>
              <a:buSzPts val="1600"/>
              <a:buChar char="•"/>
            </a:pPr>
            <a:r>
              <a:rPr lang="en-US" sz="1600">
                <a:solidFill>
                  <a:srgbClr val="00B050"/>
                </a:solidFill>
              </a:rPr>
              <a:t>until	void	while      </a:t>
            </a:r>
            <a:endParaRPr sz="160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3"/>
          <p:cNvSpPr txBox="1"/>
          <p:nvPr>
            <p:ph type="title"/>
          </p:nvPr>
        </p:nvSpPr>
        <p:spPr>
          <a:xfrm>
            <a:off x="500063" y="-171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基本語法介紹</a:t>
            </a:r>
            <a:endParaRPr/>
          </a:p>
        </p:txBody>
      </p:sp>
      <p:sp>
        <p:nvSpPr>
          <p:cNvPr id="253" name="Google Shape;253;p23"/>
          <p:cNvSpPr txBox="1"/>
          <p:nvPr>
            <p:ph idx="1" type="body"/>
          </p:nvPr>
        </p:nvSpPr>
        <p:spPr>
          <a:xfrm>
            <a:off x="500063" y="738336"/>
            <a:ext cx="82296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程式結構，大致上與C相同：</a:t>
            </a:r>
            <a:endParaRPr/>
          </a:p>
          <a:p>
            <a:pPr indent="-3111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111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111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111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111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111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111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5143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可以用struct語法。</a:t>
            </a:r>
            <a:endParaRPr/>
          </a:p>
          <a:p>
            <a:pPr indent="-3111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111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254" name="Google Shape;254;p23"/>
          <p:cNvSpPr txBox="1"/>
          <p:nvPr/>
        </p:nvSpPr>
        <p:spPr>
          <a:xfrm>
            <a:off x="1571625" y="1268760"/>
            <a:ext cx="6215063" cy="4094162"/>
          </a:xfrm>
          <a:prstGeom prst="rect">
            <a:avLst/>
          </a:prstGeom>
          <a:noFill/>
          <a:ln cap="flat" cmpd="sng" w="9525">
            <a:solidFill>
              <a:srgbClr val="9537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Add(int a, int b)	</a:t>
            </a:r>
            <a:r>
              <a:rPr b="0" i="0" lang="en-US" sz="20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//function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int c =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return c = a + b;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task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main()		</a:t>
            </a:r>
            <a:r>
              <a:rPr b="0" i="0" lang="en-US" sz="20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//主要程式</a:t>
            </a:r>
            <a:endParaRPr b="0" i="0" sz="20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int a = 1;		</a:t>
            </a:r>
            <a:r>
              <a:rPr b="0" i="0" lang="en-US" sz="20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//宣告變數</a:t>
            </a:r>
            <a:endParaRPr b="0" i="0" sz="20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int b = 5;		</a:t>
            </a:r>
            <a:r>
              <a:rPr b="0" i="0" lang="en-US" sz="20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//宣告變數</a:t>
            </a:r>
            <a:endParaRPr b="0" i="0" sz="20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c = 0;		</a:t>
            </a:r>
            <a:r>
              <a:rPr b="0" i="0" lang="en-US" sz="20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//宣告變數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c = Add(a,b);		</a:t>
            </a:r>
            <a:r>
              <a:rPr b="0" i="0" lang="en-US" sz="20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//呼叫function執行c = a + 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4"/>
          <p:cNvSpPr txBox="1"/>
          <p:nvPr>
            <p:ph type="title"/>
          </p:nvPr>
        </p:nvSpPr>
        <p:spPr>
          <a:xfrm>
            <a:off x="685800" y="2747962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cap="none"/>
              <a:t>EV3 語法內建FUNCTION介紹</a:t>
            </a:r>
            <a:br>
              <a:rPr lang="en-US" cap="none"/>
            </a:br>
            <a:endParaRPr cap="none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5"/>
          <p:cNvSpPr txBox="1"/>
          <p:nvPr>
            <p:ph type="title"/>
          </p:nvPr>
        </p:nvSpPr>
        <p:spPr>
          <a:xfrm>
            <a:off x="500063" y="-24340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EV3 語法內建Function介紹</a:t>
            </a:r>
            <a:endParaRPr/>
          </a:p>
        </p:txBody>
      </p:sp>
      <p:sp>
        <p:nvSpPr>
          <p:cNvPr id="265" name="Google Shape;265;p25"/>
          <p:cNvSpPr txBox="1"/>
          <p:nvPr>
            <p:ph idx="1" type="body"/>
          </p:nvPr>
        </p:nvSpPr>
        <p:spPr>
          <a:xfrm>
            <a:off x="500063" y="83671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已有的I/O port名稱定義：</a:t>
            </a:r>
            <a:endParaRPr/>
          </a:p>
        </p:txBody>
      </p:sp>
      <p:grpSp>
        <p:nvGrpSpPr>
          <p:cNvPr id="266" name="Google Shape;266;p25"/>
          <p:cNvGrpSpPr/>
          <p:nvPr/>
        </p:nvGrpSpPr>
        <p:grpSpPr>
          <a:xfrm>
            <a:off x="1475656" y="1370483"/>
            <a:ext cx="6872287" cy="4722813"/>
            <a:chOff x="1979613" y="1946275"/>
            <a:chExt cx="6872287" cy="4722813"/>
          </a:xfrm>
        </p:grpSpPr>
        <p:grpSp>
          <p:nvGrpSpPr>
            <p:cNvPr id="267" name="Google Shape;267;p25"/>
            <p:cNvGrpSpPr/>
            <p:nvPr/>
          </p:nvGrpSpPr>
          <p:grpSpPr>
            <a:xfrm>
              <a:off x="1979613" y="1971675"/>
              <a:ext cx="6872287" cy="4697413"/>
              <a:chOff x="2857488" y="1887409"/>
              <a:chExt cx="6872781" cy="4697005"/>
            </a:xfrm>
          </p:grpSpPr>
          <p:grpSp>
            <p:nvGrpSpPr>
              <p:cNvPr id="268" name="Google Shape;268;p25"/>
              <p:cNvGrpSpPr/>
              <p:nvPr/>
            </p:nvGrpSpPr>
            <p:grpSpPr>
              <a:xfrm>
                <a:off x="4214809" y="2500306"/>
                <a:ext cx="3000395" cy="3298290"/>
                <a:chOff x="3500429" y="1643050"/>
                <a:chExt cx="3000395" cy="3298290"/>
              </a:xfrm>
            </p:grpSpPr>
            <p:grpSp>
              <p:nvGrpSpPr>
                <p:cNvPr id="269" name="Google Shape;269;p25"/>
                <p:cNvGrpSpPr/>
                <p:nvPr/>
              </p:nvGrpSpPr>
              <p:grpSpPr>
                <a:xfrm>
                  <a:off x="3500518" y="1714307"/>
                  <a:ext cx="2000394" cy="3142976"/>
                  <a:chOff x="3429080" y="2214373"/>
                  <a:chExt cx="2000394" cy="3142976"/>
                </a:xfrm>
              </p:grpSpPr>
              <p:sp>
                <p:nvSpPr>
                  <p:cNvPr id="270" name="Google Shape;270;p25"/>
                  <p:cNvSpPr/>
                  <p:nvPr/>
                </p:nvSpPr>
                <p:spPr>
                  <a:xfrm>
                    <a:off x="3429080" y="2214373"/>
                    <a:ext cx="2000394" cy="214293"/>
                  </a:xfrm>
                  <a:prstGeom prst="rect">
                    <a:avLst/>
                  </a:prstGeom>
                  <a:solidFill>
                    <a:srgbClr val="7F7F7F"/>
                  </a:solidFill>
                  <a:ln cap="flat" cmpd="sng" w="25400">
                    <a:solidFill>
                      <a:srgbClr val="395E89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1" name="Google Shape;271;p25"/>
                  <p:cNvSpPr/>
                  <p:nvPr/>
                </p:nvSpPr>
                <p:spPr>
                  <a:xfrm>
                    <a:off x="3429080" y="5143055"/>
                    <a:ext cx="2000394" cy="214294"/>
                  </a:xfrm>
                  <a:prstGeom prst="rect">
                    <a:avLst/>
                  </a:prstGeom>
                  <a:solidFill>
                    <a:srgbClr val="7F7F7F"/>
                  </a:solidFill>
                  <a:ln cap="flat" cmpd="sng" w="25400">
                    <a:solidFill>
                      <a:srgbClr val="395E89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272" name="Google Shape;272;p25"/>
                <p:cNvSpPr txBox="1"/>
                <p:nvPr/>
              </p:nvSpPr>
              <p:spPr>
                <a:xfrm>
                  <a:off x="3500430" y="4572008"/>
                  <a:ext cx="1928826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1        2       3       4</a:t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3" name="Google Shape;273;p25"/>
                <p:cNvSpPr txBox="1"/>
                <p:nvPr/>
              </p:nvSpPr>
              <p:spPr>
                <a:xfrm>
                  <a:off x="3500429" y="1643050"/>
                  <a:ext cx="3000395" cy="36929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A      B      C    D   Mini-B</a:t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74" name="Google Shape;274;p25"/>
              <p:cNvGrpSpPr/>
              <p:nvPr/>
            </p:nvGrpSpPr>
            <p:grpSpPr>
              <a:xfrm>
                <a:off x="2857488" y="1887409"/>
                <a:ext cx="6872781" cy="982578"/>
                <a:chOff x="2071670" y="2173162"/>
                <a:chExt cx="6872781" cy="982578"/>
              </a:xfrm>
            </p:grpSpPr>
            <p:cxnSp>
              <p:nvCxnSpPr>
                <p:cNvPr id="275" name="Google Shape;275;p25"/>
                <p:cNvCxnSpPr/>
                <p:nvPr/>
              </p:nvCxnSpPr>
              <p:spPr>
                <a:xfrm>
                  <a:off x="3214752" y="2643021"/>
                  <a:ext cx="428656" cy="285725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med" w="med" type="stealth"/>
                </a:ln>
              </p:spPr>
            </p:cxnSp>
            <p:cxnSp>
              <p:nvCxnSpPr>
                <p:cNvPr id="276" name="Google Shape;276;p25"/>
                <p:cNvCxnSpPr/>
                <p:nvPr/>
              </p:nvCxnSpPr>
              <p:spPr>
                <a:xfrm flipH="1" rot="-5400000">
                  <a:off x="3893480" y="2750162"/>
                  <a:ext cx="285725" cy="71443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med" w="med" type="stealth"/>
                </a:ln>
              </p:spPr>
            </p:cxnSp>
            <p:cxnSp>
              <p:nvCxnSpPr>
                <p:cNvPr id="277" name="Google Shape;277;p25"/>
                <p:cNvCxnSpPr/>
                <p:nvPr/>
              </p:nvCxnSpPr>
              <p:spPr>
                <a:xfrm rot="5400000">
                  <a:off x="4393579" y="2750162"/>
                  <a:ext cx="285725" cy="71442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med" w="med" type="stealth"/>
                </a:ln>
              </p:spPr>
            </p:cxnSp>
            <p:cxnSp>
              <p:nvCxnSpPr>
                <p:cNvPr id="278" name="Google Shape;278;p25"/>
                <p:cNvCxnSpPr/>
                <p:nvPr/>
              </p:nvCxnSpPr>
              <p:spPr>
                <a:xfrm flipH="1">
                  <a:off x="5215146" y="2500159"/>
                  <a:ext cx="714426" cy="357157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med" w="med" type="stealth"/>
                </a:ln>
              </p:spPr>
            </p:cxnSp>
            <p:sp>
              <p:nvSpPr>
                <p:cNvPr id="279" name="Google Shape;279;p25"/>
                <p:cNvSpPr txBox="1"/>
                <p:nvPr/>
              </p:nvSpPr>
              <p:spPr>
                <a:xfrm>
                  <a:off x="2411001" y="2202876"/>
                  <a:ext cx="114300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1800"/>
                    <a:buFont typeface="Arial"/>
                    <a:buNone/>
                  </a:pPr>
                  <a:r>
                    <a:rPr b="1" i="0" lang="en-US" sz="18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motorA</a:t>
                  </a:r>
                  <a:endParaRPr b="1" i="0" sz="18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0" name="Google Shape;280;p25"/>
                <p:cNvSpPr txBox="1"/>
                <p:nvPr/>
              </p:nvSpPr>
              <p:spPr>
                <a:xfrm>
                  <a:off x="3261294" y="2189157"/>
                  <a:ext cx="114300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1800"/>
                    <a:buFont typeface="Arial"/>
                    <a:buNone/>
                  </a:pPr>
                  <a:r>
                    <a:rPr b="1" i="0" lang="en-US" sz="18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motorB</a:t>
                  </a:r>
                  <a:endParaRPr b="1" i="0" sz="18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1" name="Google Shape;281;p25"/>
                <p:cNvSpPr txBox="1"/>
                <p:nvPr/>
              </p:nvSpPr>
              <p:spPr>
                <a:xfrm>
                  <a:off x="4107654" y="2173162"/>
                  <a:ext cx="114300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1800"/>
                    <a:buFont typeface="Arial"/>
                    <a:buNone/>
                  </a:pPr>
                  <a:r>
                    <a:rPr b="1" i="0" lang="en-US" sz="18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motorC</a:t>
                  </a:r>
                  <a:endParaRPr b="1" i="0" sz="18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2" name="Google Shape;282;p25"/>
                <p:cNvSpPr txBox="1"/>
                <p:nvPr/>
              </p:nvSpPr>
              <p:spPr>
                <a:xfrm>
                  <a:off x="5873510" y="2332964"/>
                  <a:ext cx="3070941" cy="36929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1800"/>
                    <a:buFont typeface="Arial"/>
                    <a:buNone/>
                  </a:pPr>
                  <a:r>
                    <a:rPr b="1" i="0" lang="en-US" sz="18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Mini-B線轉USB接到電腦端</a:t>
                  </a:r>
                  <a:endParaRPr/>
                </a:p>
              </p:txBody>
            </p:sp>
            <p:grpSp>
              <p:nvGrpSpPr>
                <p:cNvPr id="283" name="Google Shape;283;p25"/>
                <p:cNvGrpSpPr/>
                <p:nvPr/>
              </p:nvGrpSpPr>
              <p:grpSpPr>
                <a:xfrm>
                  <a:off x="2071670" y="2714453"/>
                  <a:ext cx="2983125" cy="441287"/>
                  <a:chOff x="2071670" y="2714453"/>
                  <a:chExt cx="2983125" cy="441287"/>
                </a:xfrm>
              </p:grpSpPr>
              <p:sp>
                <p:nvSpPr>
                  <p:cNvPr id="284" name="Google Shape;284;p25"/>
                  <p:cNvSpPr/>
                  <p:nvPr/>
                </p:nvSpPr>
                <p:spPr>
                  <a:xfrm>
                    <a:off x="3303658" y="2714453"/>
                    <a:ext cx="1751137" cy="428588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rgbClr val="538CD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85" name="Google Shape;285;p25"/>
                  <p:cNvSpPr txBox="1"/>
                  <p:nvPr/>
                </p:nvSpPr>
                <p:spPr>
                  <a:xfrm>
                    <a:off x="2071670" y="2785884"/>
                    <a:ext cx="1071639" cy="36985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i="0" lang="en-US" sz="1800" u="none" cap="none" strike="noStrike">
                        <a:solidFill>
                          <a:srgbClr val="538CD5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接馬達</a:t>
                    </a:r>
                    <a:endParaRPr/>
                  </a:p>
                </p:txBody>
              </p:sp>
            </p:grpSp>
          </p:grpSp>
          <p:grpSp>
            <p:nvGrpSpPr>
              <p:cNvPr id="286" name="Google Shape;286;p25"/>
              <p:cNvGrpSpPr/>
              <p:nvPr/>
            </p:nvGrpSpPr>
            <p:grpSpPr>
              <a:xfrm>
                <a:off x="2857488" y="5357383"/>
                <a:ext cx="4357718" cy="1227031"/>
                <a:chOff x="2071670" y="5285945"/>
                <a:chExt cx="4357718" cy="1227031"/>
              </a:xfrm>
            </p:grpSpPr>
            <p:cxnSp>
              <p:nvCxnSpPr>
                <p:cNvPr id="287" name="Google Shape;287;p25"/>
                <p:cNvCxnSpPr/>
                <p:nvPr/>
              </p:nvCxnSpPr>
              <p:spPr>
                <a:xfrm rot="-5400000">
                  <a:off x="3250513" y="5750226"/>
                  <a:ext cx="500018" cy="285771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med" w="med" type="stealth"/>
                </a:ln>
              </p:spPr>
            </p:cxnSp>
            <p:cxnSp>
              <p:nvCxnSpPr>
                <p:cNvPr id="288" name="Google Shape;288;p25"/>
                <p:cNvCxnSpPr/>
                <p:nvPr/>
              </p:nvCxnSpPr>
              <p:spPr>
                <a:xfrm rot="-5400000">
                  <a:off x="3857776" y="5857390"/>
                  <a:ext cx="500018" cy="71442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med" w="med" type="stealth"/>
                </a:ln>
              </p:spPr>
            </p:cxnSp>
            <p:cxnSp>
              <p:nvCxnSpPr>
                <p:cNvPr id="289" name="Google Shape;289;p25"/>
                <p:cNvCxnSpPr/>
                <p:nvPr/>
              </p:nvCxnSpPr>
              <p:spPr>
                <a:xfrm flipH="1" rot="5400000">
                  <a:off x="4465039" y="5821668"/>
                  <a:ext cx="500018" cy="142885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med" w="med" type="stealth"/>
                </a:ln>
              </p:spPr>
            </p:cxnSp>
            <p:cxnSp>
              <p:nvCxnSpPr>
                <p:cNvPr id="290" name="Google Shape;290;p25"/>
                <p:cNvCxnSpPr/>
                <p:nvPr/>
              </p:nvCxnSpPr>
              <p:spPr>
                <a:xfrm flipH="1" rot="5400000">
                  <a:off x="5143743" y="5714504"/>
                  <a:ext cx="500018" cy="357213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med" w="med" type="stealth"/>
                </a:ln>
              </p:spPr>
            </p:cxnSp>
            <p:sp>
              <p:nvSpPr>
                <p:cNvPr id="291" name="Google Shape;291;p25"/>
                <p:cNvSpPr txBox="1"/>
                <p:nvPr/>
              </p:nvSpPr>
              <p:spPr>
                <a:xfrm>
                  <a:off x="5500694" y="6143644"/>
                  <a:ext cx="92869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1800"/>
                    <a:buFont typeface="Arial"/>
                    <a:buNone/>
                  </a:pPr>
                  <a:r>
                    <a:rPr b="1" i="0" lang="en-US" sz="18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S4</a:t>
                  </a:r>
                  <a:endParaRPr b="1" i="0" sz="18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2" name="Google Shape;292;p25"/>
                <p:cNvSpPr txBox="1"/>
                <p:nvPr/>
              </p:nvSpPr>
              <p:spPr>
                <a:xfrm>
                  <a:off x="3857620" y="6143644"/>
                  <a:ext cx="857256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1800"/>
                    <a:buFont typeface="Arial"/>
                    <a:buNone/>
                  </a:pPr>
                  <a:r>
                    <a:rPr b="1" i="0" lang="en-US" sz="18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S2</a:t>
                  </a:r>
                  <a:endParaRPr b="1" i="0" sz="18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3" name="Google Shape;293;p25"/>
                <p:cNvSpPr txBox="1"/>
                <p:nvPr/>
              </p:nvSpPr>
              <p:spPr>
                <a:xfrm>
                  <a:off x="4643438" y="6143644"/>
                  <a:ext cx="78581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1800"/>
                    <a:buFont typeface="Arial"/>
                    <a:buNone/>
                  </a:pPr>
                  <a:r>
                    <a:rPr b="1" i="0" lang="en-US" sz="18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S3</a:t>
                  </a:r>
                  <a:endParaRPr b="1" i="0" sz="18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4" name="Google Shape;294;p25"/>
                <p:cNvSpPr txBox="1"/>
                <p:nvPr/>
              </p:nvSpPr>
              <p:spPr>
                <a:xfrm>
                  <a:off x="3143240" y="6143644"/>
                  <a:ext cx="78581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1800"/>
                    <a:buFont typeface="Arial"/>
                    <a:buNone/>
                  </a:pPr>
                  <a:r>
                    <a:rPr b="1" i="0" lang="en-US" sz="18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S1</a:t>
                  </a:r>
                  <a:endParaRPr b="1" i="0" sz="18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95" name="Google Shape;295;p25"/>
                <p:cNvGrpSpPr/>
                <p:nvPr/>
              </p:nvGrpSpPr>
              <p:grpSpPr>
                <a:xfrm>
                  <a:off x="2071670" y="5285945"/>
                  <a:ext cx="3715017" cy="584149"/>
                  <a:chOff x="1928794" y="2571301"/>
                  <a:chExt cx="3715017" cy="584149"/>
                </a:xfrm>
              </p:grpSpPr>
              <p:sp>
                <p:nvSpPr>
                  <p:cNvPr id="296" name="Google Shape;296;p25"/>
                  <p:cNvSpPr/>
                  <p:nvPr/>
                </p:nvSpPr>
                <p:spPr>
                  <a:xfrm>
                    <a:off x="3071876" y="2571301"/>
                    <a:ext cx="2571935" cy="57145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rgbClr val="538CD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97" name="Google Shape;297;p25"/>
                  <p:cNvSpPr txBox="1"/>
                  <p:nvPr/>
                </p:nvSpPr>
                <p:spPr>
                  <a:xfrm>
                    <a:off x="1928794" y="2785595"/>
                    <a:ext cx="1357410" cy="36985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i="0" lang="en-US" sz="1800" u="none" cap="none" strike="noStrike">
                        <a:solidFill>
                          <a:srgbClr val="538CD5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接sensor</a:t>
                    </a:r>
                    <a:endParaRPr b="1" i="0" sz="1800" u="none" cap="none" strike="noStrike">
                      <a:solidFill>
                        <a:srgbClr val="538CD5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pic>
          <p:nvPicPr>
            <p:cNvPr descr="「EV3」的圖片搜尋結果" id="298" name="Google Shape;298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965450" y="2857500"/>
              <a:ext cx="2784475" cy="278606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99" name="Google Shape;299;p25"/>
            <p:cNvCxnSpPr/>
            <p:nvPr/>
          </p:nvCxnSpPr>
          <p:spPr>
            <a:xfrm flipH="1">
              <a:off x="4792663" y="2376488"/>
              <a:ext cx="169862" cy="338137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300" name="Google Shape;300;p25"/>
            <p:cNvSpPr txBox="1"/>
            <p:nvPr/>
          </p:nvSpPr>
          <p:spPr>
            <a:xfrm>
              <a:off x="4837113" y="1946275"/>
              <a:ext cx="1143000" cy="3698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motorD</a:t>
              </a:r>
              <a:endParaRPr b="1" i="0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6"/>
          <p:cNvSpPr txBox="1"/>
          <p:nvPr>
            <p:ph type="title"/>
          </p:nvPr>
        </p:nvSpPr>
        <p:spPr>
          <a:xfrm>
            <a:off x="500063" y="-171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EV3 語法內建Function介紹</a:t>
            </a:r>
            <a:endParaRPr/>
          </a:p>
        </p:txBody>
      </p:sp>
      <p:sp>
        <p:nvSpPr>
          <p:cNvPr id="306" name="Google Shape;306;p26"/>
          <p:cNvSpPr txBox="1"/>
          <p:nvPr>
            <p:ph idx="1" type="body"/>
          </p:nvPr>
        </p:nvSpPr>
        <p:spPr>
          <a:xfrm>
            <a:off x="500063" y="737195"/>
            <a:ext cx="8229600" cy="557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馬達控制常用的Function有：</a:t>
            </a:r>
            <a:endParaRPr/>
          </a:p>
          <a:p>
            <a:pPr indent="-514350" lvl="1" marL="97155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b="1" lang="en-US" sz="2000">
                <a:solidFill>
                  <a:schemeClr val="dk2"/>
                </a:solidFill>
              </a:rPr>
              <a:t>setMotorSpeed( port, power );</a:t>
            </a:r>
            <a:r>
              <a:rPr lang="en-US" sz="2000"/>
              <a:t>	Power 正負可改變轉向</a:t>
            </a:r>
            <a:endParaRPr/>
          </a:p>
          <a:p>
            <a:pPr indent="-3111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111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514350" lvl="1" marL="9715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Ex：</a:t>
            </a:r>
            <a:r>
              <a:rPr b="1" lang="en-US" sz="2000">
                <a:solidFill>
                  <a:schemeClr val="dk2"/>
                </a:solidFill>
              </a:rPr>
              <a:t> setMotorSpeed</a:t>
            </a:r>
            <a:r>
              <a:rPr lang="en-US" sz="2000"/>
              <a:t>(motorA,50);  </a:t>
            </a:r>
            <a:endParaRPr sz="2000"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/>
              <a:t>             表示讓Port A所接的馬達以50% power</a:t>
            </a:r>
            <a:endParaRPr/>
          </a:p>
          <a:p>
            <a:pPr indent="-514350" lvl="1" marL="9715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/>
              <a:t>             往正方向轉動。</a:t>
            </a:r>
            <a:endParaRPr sz="2000"/>
          </a:p>
          <a:p>
            <a:pPr indent="-514350" lvl="1" marL="9715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/>
              <a:t>             但也可寫setMotorSpeed(motorA,</a:t>
            </a:r>
            <a:r>
              <a:rPr lang="en-US" sz="2000">
                <a:solidFill>
                  <a:srgbClr val="FF0000"/>
                </a:solidFill>
              </a:rPr>
              <a:t>-50</a:t>
            </a:r>
            <a:r>
              <a:rPr lang="en-US" sz="2000"/>
              <a:t>); 讓馬達反轉。</a:t>
            </a:r>
            <a:endParaRPr sz="2000"/>
          </a:p>
          <a:p>
            <a:pPr indent="-3111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grpSp>
        <p:nvGrpSpPr>
          <p:cNvPr id="307" name="Google Shape;307;p26"/>
          <p:cNvGrpSpPr/>
          <p:nvPr/>
        </p:nvGrpSpPr>
        <p:grpSpPr>
          <a:xfrm>
            <a:off x="1547678" y="2348699"/>
            <a:ext cx="4286234" cy="1732307"/>
            <a:chOff x="2071670" y="3214512"/>
            <a:chExt cx="4286234" cy="1733174"/>
          </a:xfrm>
        </p:grpSpPr>
        <p:sp>
          <p:nvSpPr>
            <p:cNvPr id="308" name="Google Shape;308;p26"/>
            <p:cNvSpPr/>
            <p:nvPr/>
          </p:nvSpPr>
          <p:spPr>
            <a:xfrm>
              <a:off x="2071670" y="3429105"/>
              <a:ext cx="561979" cy="490782"/>
            </a:xfrm>
            <a:prstGeom prst="rect">
              <a:avLst/>
            </a:prstGeom>
            <a:solidFill>
              <a:srgbClr val="A5A5A5"/>
            </a:solidFill>
            <a:ln cap="flat" cmpd="sng" w="2540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6"/>
            <p:cNvSpPr/>
            <p:nvPr/>
          </p:nvSpPr>
          <p:spPr>
            <a:xfrm>
              <a:off x="2786050" y="3786471"/>
              <a:ext cx="1857388" cy="643257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6"/>
            <p:cNvSpPr/>
            <p:nvPr/>
          </p:nvSpPr>
          <p:spPr>
            <a:xfrm>
              <a:off x="2214546" y="3214686"/>
              <a:ext cx="1214445" cy="1215042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26"/>
            <p:cNvSpPr/>
            <p:nvPr/>
          </p:nvSpPr>
          <p:spPr>
            <a:xfrm>
              <a:off x="4286247" y="3786471"/>
              <a:ext cx="642943" cy="643257"/>
            </a:xfrm>
            <a:prstGeom prst="ellipse">
              <a:avLst/>
            </a:prstGeom>
            <a:solidFill>
              <a:srgbClr val="E36C09"/>
            </a:solidFill>
            <a:ln cap="flat" cmpd="sng" w="2540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6"/>
            <p:cNvSpPr/>
            <p:nvPr/>
          </p:nvSpPr>
          <p:spPr>
            <a:xfrm rot="2409674">
              <a:off x="3967158" y="3465636"/>
              <a:ext cx="1228734" cy="1230925"/>
            </a:xfrm>
            <a:custGeom>
              <a:rect b="b" l="l" r="r" t="t"/>
              <a:pathLst>
                <a:path extrusionOk="0" h="120000" w="120000">
                  <a:moveTo>
                    <a:pt x="26150" y="103304"/>
                  </a:moveTo>
                  <a:lnTo>
                    <a:pt x="26150" y="103304"/>
                  </a:lnTo>
                  <a:cubicBezTo>
                    <a:pt x="7200" y="88487"/>
                    <a:pt x="86" y="63067"/>
                    <a:pt x="8592" y="40564"/>
                  </a:cubicBezTo>
                  <a:cubicBezTo>
                    <a:pt x="17097" y="18061"/>
                    <a:pt x="39245" y="3704"/>
                    <a:pt x="63256" y="5129"/>
                  </a:cubicBezTo>
                  <a:cubicBezTo>
                    <a:pt x="87267" y="6554"/>
                    <a:pt x="107562" y="23430"/>
                    <a:pt x="113346" y="46781"/>
                  </a:cubicBezTo>
                  <a:lnTo>
                    <a:pt x="118219" y="47119"/>
                  </a:lnTo>
                  <a:lnTo>
                    <a:pt x="111917" y="63600"/>
                  </a:lnTo>
                  <a:lnTo>
                    <a:pt x="102340" y="46018"/>
                  </a:lnTo>
                  <a:lnTo>
                    <a:pt x="107193" y="46355"/>
                  </a:lnTo>
                  <a:cubicBezTo>
                    <a:pt x="101288" y="25917"/>
                    <a:pt x="82907" y="11601"/>
                    <a:pt x="61652" y="10885"/>
                  </a:cubicBezTo>
                  <a:cubicBezTo>
                    <a:pt x="40398" y="10169"/>
                    <a:pt x="21097" y="23217"/>
                    <a:pt x="13831" y="43211"/>
                  </a:cubicBezTo>
                  <a:cubicBezTo>
                    <a:pt x="6566" y="63206"/>
                    <a:pt x="12987" y="85607"/>
                    <a:pt x="29739" y="98712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6"/>
            <p:cNvSpPr txBox="1"/>
            <p:nvPr/>
          </p:nvSpPr>
          <p:spPr>
            <a:xfrm>
              <a:off x="5143504" y="3786190"/>
              <a:ext cx="1214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正轉方向</a:t>
              </a: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7"/>
          <p:cNvSpPr txBox="1"/>
          <p:nvPr>
            <p:ph type="title"/>
          </p:nvPr>
        </p:nvSpPr>
        <p:spPr>
          <a:xfrm>
            <a:off x="500063" y="-171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EV3 語法內建Function介紹</a:t>
            </a:r>
            <a:endParaRPr/>
          </a:p>
        </p:txBody>
      </p:sp>
      <p:sp>
        <p:nvSpPr>
          <p:cNvPr id="319" name="Google Shape;319;p27"/>
          <p:cNvSpPr txBox="1"/>
          <p:nvPr>
            <p:ph idx="1" type="body"/>
          </p:nvPr>
        </p:nvSpPr>
        <p:spPr>
          <a:xfrm>
            <a:off x="467544" y="836712"/>
            <a:ext cx="8229600" cy="6072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1" marL="97155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b="1" lang="en-US" sz="2000">
                <a:solidFill>
                  <a:schemeClr val="dk2"/>
                </a:solidFill>
              </a:rPr>
              <a:t>setMotorTarget( port, angle, power );</a:t>
            </a:r>
            <a:r>
              <a:rPr lang="en-US" sz="2000"/>
              <a:t>	</a:t>
            </a:r>
            <a:endParaRPr/>
          </a:p>
          <a:p>
            <a:pPr indent="-514350" lvl="1" marL="971550" rtl="0" algn="l">
              <a:spcBef>
                <a:spcPts val="40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00B050"/>
                </a:solidFill>
              </a:rPr>
              <a:t>                              //馬達以特定power轉某個角度(deg)</a:t>
            </a:r>
            <a:endParaRPr/>
          </a:p>
          <a:p>
            <a:pPr indent="-514350" lvl="1" marL="97155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b="1" lang="en-US" sz="2000">
                <a:solidFill>
                  <a:schemeClr val="dk2"/>
                </a:solidFill>
              </a:rPr>
              <a:t>getMotorEncoder( port );</a:t>
            </a:r>
            <a:endParaRPr/>
          </a:p>
          <a:p>
            <a:pPr indent="-514350" lvl="1" marL="971550" rtl="0" algn="l">
              <a:spcBef>
                <a:spcPts val="40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00B050"/>
                </a:solidFill>
              </a:rPr>
              <a:t>                              //讀取某個port所連接之馬達的角度(deg)</a:t>
            </a:r>
            <a:endParaRPr/>
          </a:p>
          <a:p>
            <a:pPr indent="-514350" lvl="1" marL="9715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-514350" lvl="1" marL="9715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Ex： </a:t>
            </a:r>
            <a:endParaRPr/>
          </a:p>
          <a:p>
            <a:pPr indent="-514350" lvl="1" marL="9715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/>
              <a:t> 	</a:t>
            </a:r>
            <a:r>
              <a:rPr b="1" lang="en-US" sz="2000">
                <a:solidFill>
                  <a:schemeClr val="dk2"/>
                </a:solidFill>
              </a:rPr>
              <a:t>setMotorTarget</a:t>
            </a:r>
            <a:r>
              <a:rPr lang="en-US" sz="2000"/>
              <a:t>(motorA, </a:t>
            </a:r>
            <a:r>
              <a:rPr lang="en-US" sz="2000">
                <a:solidFill>
                  <a:srgbClr val="FF0000"/>
                </a:solidFill>
              </a:rPr>
              <a:t>75</a:t>
            </a:r>
            <a:r>
              <a:rPr lang="en-US" sz="2000"/>
              <a:t>, 45);	</a:t>
            </a:r>
            <a:endParaRPr/>
          </a:p>
          <a:p>
            <a:pPr indent="-514350" lvl="1" marL="9715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/>
              <a:t>                               </a:t>
            </a:r>
            <a:r>
              <a:rPr lang="en-US" sz="2000">
                <a:solidFill>
                  <a:srgbClr val="00B050"/>
                </a:solidFill>
              </a:rPr>
              <a:t>// port A馬達以45% power</a:t>
            </a:r>
            <a:r>
              <a:rPr lang="en-US" sz="2000">
                <a:solidFill>
                  <a:srgbClr val="FF0000"/>
                </a:solidFill>
              </a:rPr>
              <a:t>正轉75</a:t>
            </a:r>
            <a:r>
              <a:rPr lang="en-US" sz="2000">
                <a:solidFill>
                  <a:srgbClr val="00B050"/>
                </a:solidFill>
              </a:rPr>
              <a:t>度</a:t>
            </a:r>
            <a:endParaRPr sz="2000">
              <a:solidFill>
                <a:srgbClr val="00B050"/>
              </a:solidFill>
            </a:endParaRPr>
          </a:p>
          <a:p>
            <a:pPr indent="-514350" lvl="1" marL="9715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/>
              <a:t>	</a:t>
            </a:r>
            <a:r>
              <a:rPr b="1" lang="en-US" sz="2000">
                <a:solidFill>
                  <a:schemeClr val="dk2"/>
                </a:solidFill>
              </a:rPr>
              <a:t>setMotorTarget</a:t>
            </a:r>
            <a:r>
              <a:rPr lang="en-US" sz="2000"/>
              <a:t>(motorA, </a:t>
            </a:r>
            <a:r>
              <a:rPr lang="en-US" sz="2000">
                <a:solidFill>
                  <a:srgbClr val="FF0000"/>
                </a:solidFill>
              </a:rPr>
              <a:t>-75</a:t>
            </a:r>
            <a:r>
              <a:rPr lang="en-US" sz="2000"/>
              <a:t>, 45);</a:t>
            </a:r>
            <a:endParaRPr/>
          </a:p>
          <a:p>
            <a:pPr indent="-514350" lvl="1" marL="9715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/>
              <a:t>                               </a:t>
            </a:r>
            <a:r>
              <a:rPr lang="en-US" sz="2000">
                <a:solidFill>
                  <a:srgbClr val="00B050"/>
                </a:solidFill>
              </a:rPr>
              <a:t>// port A馬達以45% power</a:t>
            </a:r>
            <a:r>
              <a:rPr lang="en-US" sz="2000">
                <a:solidFill>
                  <a:srgbClr val="FF0000"/>
                </a:solidFill>
              </a:rPr>
              <a:t>反轉75</a:t>
            </a:r>
            <a:r>
              <a:rPr lang="en-US" sz="2000">
                <a:solidFill>
                  <a:srgbClr val="00B050"/>
                </a:solidFill>
              </a:rPr>
              <a:t>度</a:t>
            </a:r>
            <a:endParaRPr sz="2000">
              <a:solidFill>
                <a:srgbClr val="00B050"/>
              </a:solidFill>
            </a:endParaRPr>
          </a:p>
          <a:p>
            <a:pPr indent="-514350" lvl="1" marL="971550" rtl="0" algn="l">
              <a:spcBef>
                <a:spcPts val="40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00B050"/>
                </a:solidFill>
              </a:rPr>
              <a:t>        </a:t>
            </a:r>
            <a:r>
              <a:rPr lang="en-US" sz="2000">
                <a:solidFill>
                  <a:schemeClr val="dk1"/>
                </a:solidFill>
              </a:rPr>
              <a:t>x = </a:t>
            </a:r>
            <a:r>
              <a:rPr b="1" lang="en-US" sz="2000">
                <a:solidFill>
                  <a:schemeClr val="dk2"/>
                </a:solidFill>
              </a:rPr>
              <a:t>getMotorEncoder</a:t>
            </a:r>
            <a:r>
              <a:rPr lang="en-US" sz="2000">
                <a:solidFill>
                  <a:schemeClr val="dk1"/>
                </a:solidFill>
              </a:rPr>
              <a:t>(motorA) </a:t>
            </a:r>
            <a:endParaRPr/>
          </a:p>
          <a:p>
            <a:pPr indent="-514350" lvl="1" marL="9715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/>
              <a:t>		           </a:t>
            </a:r>
            <a:r>
              <a:rPr lang="en-US" sz="2000">
                <a:solidFill>
                  <a:srgbClr val="00B050"/>
                </a:solidFill>
              </a:rPr>
              <a:t>// 讀取port A目前轉的角度，</a:t>
            </a:r>
            <a:r>
              <a:rPr lang="en-US" sz="2000">
                <a:solidFill>
                  <a:srgbClr val="FF0000"/>
                </a:solidFill>
              </a:rPr>
              <a:t>初始值為</a:t>
            </a:r>
            <a:endParaRPr sz="2000">
              <a:solidFill>
                <a:srgbClr val="FF0000"/>
              </a:solidFill>
            </a:endParaRPr>
          </a:p>
          <a:p>
            <a:pPr indent="-514350" lvl="1" marL="97155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FF0000"/>
                </a:solidFill>
              </a:rPr>
              <a:t>			程式開始執行時的馬達角度</a:t>
            </a:r>
            <a:r>
              <a:rPr lang="en-US" sz="2000">
                <a:solidFill>
                  <a:srgbClr val="00B050"/>
                </a:solidFill>
              </a:rPr>
              <a:t>，非固定值。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8"/>
          <p:cNvSpPr txBox="1"/>
          <p:nvPr>
            <p:ph type="title"/>
          </p:nvPr>
        </p:nvSpPr>
        <p:spPr>
          <a:xfrm>
            <a:off x="500063" y="-171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EV3 語法內建Function介紹</a:t>
            </a:r>
            <a:endParaRPr/>
          </a:p>
        </p:txBody>
      </p:sp>
      <p:sp>
        <p:nvSpPr>
          <p:cNvPr id="325" name="Google Shape;325;p28"/>
          <p:cNvSpPr txBox="1"/>
          <p:nvPr/>
        </p:nvSpPr>
        <p:spPr>
          <a:xfrm>
            <a:off x="222375" y="1196752"/>
            <a:ext cx="8507288" cy="33843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1" marL="9715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delay( ms )</a:t>
            </a:r>
            <a:r>
              <a:rPr b="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	</a:t>
            </a:r>
            <a:r>
              <a:rPr b="0" i="0" lang="en-US" sz="2000" u="none" cap="none" strike="noStrike">
                <a:solidFill>
                  <a:srgbClr val="00B05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//程式等待幾毫秒的時間，單位為10</a:t>
            </a:r>
            <a:r>
              <a:rPr b="0" baseline="30000" i="0" lang="en-US" sz="2000" u="none" cap="none" strike="noStrike">
                <a:solidFill>
                  <a:srgbClr val="00B05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-3 </a:t>
            </a:r>
            <a:r>
              <a:rPr b="0" i="0" lang="en-US" sz="2000" u="none" cap="none" strike="noStrike">
                <a:solidFill>
                  <a:srgbClr val="00B05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秒</a:t>
            </a:r>
            <a:endParaRPr b="0" i="0" sz="2000" u="none" cap="none" strike="noStrike">
              <a:solidFill>
                <a:srgbClr val="00B05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514350" lvl="1" marL="97155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getMicroTimer( )	</a:t>
            </a:r>
            <a:r>
              <a:rPr b="0" i="0" lang="en-US" sz="2000" u="none" cap="none" strike="noStrike">
                <a:solidFill>
                  <a:srgbClr val="00B05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//讀取從程式開始到目前的微秒值</a:t>
            </a:r>
            <a:endParaRPr b="0" i="0" sz="2000" u="none" cap="none" strike="noStrike">
              <a:solidFill>
                <a:srgbClr val="00B05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B05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			// 單位為10</a:t>
            </a:r>
            <a:r>
              <a:rPr b="0" baseline="30000" i="0" lang="en-US" sz="2000" u="none" cap="none" strike="noStrike">
                <a:solidFill>
                  <a:srgbClr val="00B05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-6 </a:t>
            </a:r>
            <a:r>
              <a:rPr b="0" i="0" lang="en-US" sz="2000" u="none" cap="none" strike="noStrike">
                <a:solidFill>
                  <a:srgbClr val="00B05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秒</a:t>
            </a:r>
            <a:endParaRPr b="0" i="0" sz="2000" u="none" cap="none" strike="noStrike">
              <a:solidFill>
                <a:srgbClr val="00B05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514350" lvl="0" marL="5143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螢幕控制(座標原點在螢幕左下角)：</a:t>
            </a:r>
            <a:endParaRPr b="0" i="0" sz="24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514350" lvl="1" marL="97155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eraseDisplay( );	</a:t>
            </a:r>
            <a:r>
              <a:rPr b="0" i="0" lang="en-US" sz="2000" u="none" cap="none" strike="noStrike">
                <a:solidFill>
                  <a:srgbClr val="00B05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  //讓螢幕變為一片空白</a:t>
            </a:r>
            <a:endParaRPr b="0" i="0" sz="2000" u="none" cap="none" strike="noStrike">
              <a:solidFill>
                <a:srgbClr val="00B05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514350" lvl="1" marL="97155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displayString( #line, string);</a:t>
            </a:r>
            <a:r>
              <a:rPr b="0" i="0" lang="en-US" sz="2000" u="none" cap="none" strike="noStrike">
                <a:solidFill>
                  <a:srgbClr val="00B05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// 螢幕#line行數上，印出string</a:t>
            </a:r>
            <a:endParaRPr/>
          </a:p>
          <a:p>
            <a:pPr indent="-514350" lvl="1" marL="97155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displayTextLine( #line, “%d “, variable); </a:t>
            </a:r>
            <a:r>
              <a:rPr b="0" i="0" lang="en-US" sz="2000" u="none" cap="none" strike="noStrike">
                <a:solidFill>
                  <a:srgbClr val="00B05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// 螢幕#line行數上，印出variable，如同c語言中printf的功能 </a:t>
            </a:r>
            <a:endParaRPr/>
          </a:p>
          <a:p>
            <a:pPr indent="-311150" lvl="0" marL="51435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1150" lvl="0" marL="51435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1150" lvl="0" marL="51435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1150" lvl="0" marL="51435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9"/>
          <p:cNvSpPr txBox="1"/>
          <p:nvPr>
            <p:ph type="title"/>
          </p:nvPr>
        </p:nvSpPr>
        <p:spPr>
          <a:xfrm>
            <a:off x="500063" y="-171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EV3 語法內建Function介紹</a:t>
            </a:r>
            <a:endParaRPr/>
          </a:p>
        </p:txBody>
      </p:sp>
      <p:sp>
        <p:nvSpPr>
          <p:cNvPr id="331" name="Google Shape;331;p29"/>
          <p:cNvSpPr txBox="1"/>
          <p:nvPr>
            <p:ph idx="1" type="body"/>
          </p:nvPr>
        </p:nvSpPr>
        <p:spPr>
          <a:xfrm>
            <a:off x="251520" y="984311"/>
            <a:ext cx="8712968" cy="4892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Ex：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       task main( ){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	eraseDisplay( );			</a:t>
            </a:r>
            <a:r>
              <a:rPr lang="en-US" sz="1800">
                <a:solidFill>
                  <a:srgbClr val="00B050"/>
                </a:solidFill>
              </a:rPr>
              <a:t>//要先清空螢幕	</a:t>
            </a:r>
            <a:r>
              <a:rPr lang="en-US" sz="1800"/>
              <a:t>setMotorSpeed(motorA,50);	</a:t>
            </a:r>
            <a:r>
              <a:rPr lang="en-US" sz="1800">
                <a:solidFill>
                  <a:srgbClr val="00B050"/>
                </a:solidFill>
              </a:rPr>
              <a:t>//馬達轉動</a:t>
            </a:r>
            <a:endParaRPr sz="1800">
              <a:solidFill>
                <a:srgbClr val="00B050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rgbClr val="00B050"/>
              </a:buClr>
              <a:buSzPts val="1800"/>
              <a:buNone/>
            </a:pPr>
            <a:r>
              <a:rPr lang="en-US" sz="1800">
                <a:solidFill>
                  <a:srgbClr val="00B050"/>
                </a:solidFill>
              </a:rPr>
              <a:t>	</a:t>
            </a:r>
            <a:r>
              <a:rPr lang="en-US" sz="1800"/>
              <a:t>delay(1000);			</a:t>
            </a:r>
            <a:r>
              <a:rPr lang="en-US" sz="1800">
                <a:solidFill>
                  <a:srgbClr val="00B050"/>
                </a:solidFill>
              </a:rPr>
              <a:t>//讓馬達轉1秒</a:t>
            </a:r>
            <a:endParaRPr sz="1800">
              <a:solidFill>
                <a:srgbClr val="00B050"/>
              </a:solidFill>
            </a:endParaRPr>
          </a:p>
          <a:p>
            <a:pPr indent="-514350" lvl="0" marL="5143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		setMotorSpeed(motorA,0); 	</a:t>
            </a:r>
            <a:r>
              <a:rPr lang="en-US" sz="1800">
                <a:solidFill>
                  <a:srgbClr val="00B050"/>
                </a:solidFill>
              </a:rPr>
              <a:t>//停止馬達</a:t>
            </a:r>
            <a:endParaRPr sz="1800">
              <a:solidFill>
                <a:srgbClr val="00B050"/>
              </a:solidFill>
            </a:endParaRPr>
          </a:p>
          <a:p>
            <a:pPr indent="-514350" lvl="0" marL="5143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		int angle = getMotorEncoder(motorA);	</a:t>
            </a:r>
            <a:r>
              <a:rPr lang="en-US" sz="1800">
                <a:solidFill>
                  <a:srgbClr val="00B050"/>
                </a:solidFill>
              </a:rPr>
              <a:t>//讀取馬達角度</a:t>
            </a:r>
            <a:endParaRPr sz="1800">
              <a:solidFill>
                <a:srgbClr val="00B050"/>
              </a:solidFill>
            </a:endParaRPr>
          </a:p>
          <a:p>
            <a:pPr indent="-514350" lvl="0" marL="5143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		displayString(1,”angle=”);	             	</a:t>
            </a:r>
            <a:r>
              <a:rPr lang="en-US" sz="1800">
                <a:solidFill>
                  <a:srgbClr val="00B050"/>
                </a:solidFill>
              </a:rPr>
              <a:t>//LCD第一行顯示文字「angle=」</a:t>
            </a:r>
            <a:endParaRPr sz="1800">
              <a:solidFill>
                <a:srgbClr val="00B050"/>
              </a:solidFill>
            </a:endParaRPr>
          </a:p>
          <a:p>
            <a:pPr indent="-514350" lvl="0" marL="5143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		displayTextLine(2,”%d”,angle);	</a:t>
            </a:r>
            <a:r>
              <a:rPr lang="en-US" sz="1800">
                <a:solidFill>
                  <a:srgbClr val="00B050"/>
                </a:solidFill>
              </a:rPr>
              <a:t>//LCD第二行中間顯示馬達轉角</a:t>
            </a:r>
            <a:endParaRPr sz="1800">
              <a:solidFill>
                <a:srgbClr val="00B050"/>
              </a:solidFill>
            </a:endParaRPr>
          </a:p>
          <a:p>
            <a:pPr indent="-514350" lvl="0" marL="5143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</a:rPr>
              <a:t>		delay(5000);                                    	</a:t>
            </a:r>
            <a:r>
              <a:rPr lang="en-US" sz="1800">
                <a:solidFill>
                  <a:srgbClr val="00B050"/>
                </a:solidFill>
              </a:rPr>
              <a:t>//停頓五秒</a:t>
            </a:r>
            <a:endParaRPr sz="1800">
              <a:solidFill>
                <a:srgbClr val="00B050"/>
              </a:solidFill>
            </a:endParaRPr>
          </a:p>
          <a:p>
            <a:pPr indent="-514350" lvl="0" marL="5143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</a:rPr>
              <a:t>	}</a:t>
            </a:r>
            <a:endParaRPr/>
          </a:p>
          <a:p>
            <a:pPr indent="-400050" lvl="0" marL="5143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 txBox="1"/>
          <p:nvPr>
            <p:ph type="title"/>
          </p:nvPr>
        </p:nvSpPr>
        <p:spPr>
          <a:xfrm>
            <a:off x="500063" y="-171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EV3 控制器簡介</a:t>
            </a:r>
            <a:endParaRPr/>
          </a:p>
        </p:txBody>
      </p:sp>
      <p:sp>
        <p:nvSpPr>
          <p:cNvPr id="121" name="Google Shape;121;p3"/>
          <p:cNvSpPr txBox="1"/>
          <p:nvPr>
            <p:ph idx="1" type="body"/>
          </p:nvPr>
        </p:nvSpPr>
        <p:spPr>
          <a:xfrm>
            <a:off x="500063" y="836712"/>
            <a:ext cx="8229600" cy="5357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開機後選單：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22" name="Google Shape;12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560" y="1412776"/>
            <a:ext cx="8339137" cy="4779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0"/>
          <p:cNvSpPr txBox="1"/>
          <p:nvPr>
            <p:ph type="title"/>
          </p:nvPr>
        </p:nvSpPr>
        <p:spPr>
          <a:xfrm>
            <a:off x="457200" y="95953"/>
            <a:ext cx="8229600" cy="5662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Document</a:t>
            </a:r>
            <a:endParaRPr/>
          </a:p>
        </p:txBody>
      </p:sp>
      <p:sp>
        <p:nvSpPr>
          <p:cNvPr id="337" name="Google Shape;337;p30"/>
          <p:cNvSpPr txBox="1"/>
          <p:nvPr>
            <p:ph idx="1" type="body"/>
          </p:nvPr>
        </p:nvSpPr>
        <p:spPr>
          <a:xfrm>
            <a:off x="457200" y="848844"/>
            <a:ext cx="8229600" cy="5277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https://www.robotc.net/WebHelpMindstorms/index.htm</a:t>
            </a:r>
            <a:endParaRPr sz="2400"/>
          </a:p>
          <a:p>
            <a:pPr indent="-514350" lvl="0" marL="5143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左側欄位中選擇”Commend Library – LEGO EV3”</a:t>
            </a:r>
            <a:endParaRPr/>
          </a:p>
        </p:txBody>
      </p:sp>
      <p:pic>
        <p:nvPicPr>
          <p:cNvPr id="338" name="Google Shape;338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0756" y="2276872"/>
            <a:ext cx="7242488" cy="3456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1"/>
          <p:cNvSpPr txBox="1"/>
          <p:nvPr>
            <p:ph type="title"/>
          </p:nvPr>
        </p:nvSpPr>
        <p:spPr>
          <a:xfrm>
            <a:off x="500063" y="-16227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實驗練習</a:t>
            </a:r>
            <a:endParaRPr/>
          </a:p>
        </p:txBody>
      </p:sp>
      <p:sp>
        <p:nvSpPr>
          <p:cNvPr id="344" name="Google Shape;344;p31"/>
          <p:cNvSpPr txBox="1"/>
          <p:nvPr>
            <p:ph idx="1" type="body"/>
          </p:nvPr>
        </p:nvSpPr>
        <p:spPr>
          <a:xfrm>
            <a:off x="457200" y="848844"/>
            <a:ext cx="8229600" cy="5277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請以所介紹的function，實作馬達轉動功能，並將目前角度、速度顯示在螢幕上。</a:t>
            </a:r>
            <a:endParaRPr/>
          </a:p>
          <a:p>
            <a:pPr indent="-3111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5143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馬達轉動過程可自己決定。</a:t>
            </a:r>
            <a:endParaRPr/>
          </a:p>
          <a:p>
            <a:pPr indent="-3111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5143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進階：馬達轉動過程利用A馬達的角度讀值來控制B馬達的角度與方向，可即時控制。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2"/>
          <p:cNvSpPr txBox="1"/>
          <p:nvPr>
            <p:ph type="title"/>
          </p:nvPr>
        </p:nvSpPr>
        <p:spPr>
          <a:xfrm>
            <a:off x="500063" y="-171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備註</a:t>
            </a:r>
            <a:endParaRPr/>
          </a:p>
        </p:txBody>
      </p:sp>
      <p:sp>
        <p:nvSpPr>
          <p:cNvPr id="350" name="Google Shape;350;p32"/>
          <p:cNvSpPr txBox="1"/>
          <p:nvPr>
            <p:ph idx="1" type="body"/>
          </p:nvPr>
        </p:nvSpPr>
        <p:spPr>
          <a:xfrm>
            <a:off x="457200" y="848844"/>
            <a:ext cx="8229600" cy="5277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請同學下禮拜上課前組裝好一台輪型機器人，功能以能轉彎、移動即可，外型自行發揮，預留能裝置sensor的位置，下禮拜的課程會用到。</a:t>
            </a:r>
            <a:endParaRPr/>
          </a:p>
          <a:p>
            <a:pPr indent="-3111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5143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請下禮拜一組繳交一份書面結報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/>
          <p:nvPr>
            <p:ph type="title"/>
          </p:nvPr>
        </p:nvSpPr>
        <p:spPr>
          <a:xfrm>
            <a:off x="685800" y="2747962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C0C0C"/>
                </a:solidFill>
              </a:rPr>
              <a:t>EV3 驅動程式安裝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/>
          <p:nvPr>
            <p:ph type="title"/>
          </p:nvPr>
        </p:nvSpPr>
        <p:spPr>
          <a:xfrm>
            <a:off x="500063" y="-171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C0C0C"/>
                </a:solidFill>
              </a:rPr>
              <a:t>EV3 驅動程式安裝</a:t>
            </a:r>
            <a:endParaRPr/>
          </a:p>
        </p:txBody>
      </p:sp>
      <p:sp>
        <p:nvSpPr>
          <p:cNvPr id="133" name="Google Shape;133;p5"/>
          <p:cNvSpPr txBox="1"/>
          <p:nvPr>
            <p:ph idx="1" type="body"/>
          </p:nvPr>
        </p:nvSpPr>
        <p:spPr>
          <a:xfrm>
            <a:off x="428625" y="1071563"/>
            <a:ext cx="8229600" cy="557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將EV3 透過USB接上電腦，由電腦自動搜尋驅動程式即可完成驅動程式安裝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 txBox="1"/>
          <p:nvPr>
            <p:ph type="title"/>
          </p:nvPr>
        </p:nvSpPr>
        <p:spPr>
          <a:xfrm>
            <a:off x="685800" y="2747962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C0C0C"/>
                </a:solidFill>
              </a:rPr>
              <a:t>ROBOTC 程式安裝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7"/>
          <p:cNvPicPr preferRelativeResize="0"/>
          <p:nvPr/>
        </p:nvPicPr>
        <p:blipFill rotWithShape="1">
          <a:blip r:embed="rId3">
            <a:alphaModFix/>
          </a:blip>
          <a:srcRect b="0" l="0" r="28093" t="0"/>
          <a:stretch/>
        </p:blipFill>
        <p:spPr>
          <a:xfrm>
            <a:off x="4919668" y="2310064"/>
            <a:ext cx="3935574" cy="2776727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7"/>
          <p:cNvSpPr txBox="1"/>
          <p:nvPr>
            <p:ph idx="1" type="body"/>
          </p:nvPr>
        </p:nvSpPr>
        <p:spPr>
          <a:xfrm>
            <a:off x="442636" y="908721"/>
            <a:ext cx="8287027" cy="4896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ROBOTC 用於EV3 之程式撰寫介面並燒錄程式到EV3上</a:t>
            </a:r>
            <a:endParaRPr/>
          </a:p>
          <a:p>
            <a:pPr indent="-5143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可以到此網址下載ROBOTC 程式：</a:t>
            </a:r>
            <a:endParaRPr/>
          </a:p>
          <a:p>
            <a:pPr indent="-514350" lvl="1" marL="9715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u="sng">
                <a:solidFill>
                  <a:schemeClr val="hlink"/>
                </a:solidFill>
                <a:hlinkClick r:id="rId4"/>
              </a:rPr>
              <a:t>https://www.robotc.net</a:t>
            </a:r>
            <a:endParaRPr sz="2400"/>
          </a:p>
          <a:p>
            <a:pPr indent="-514350" lvl="1" marL="9715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選擇LEGO</a:t>
            </a:r>
            <a:endParaRPr/>
          </a:p>
          <a:p>
            <a:pPr indent="-514350" lvl="1" marL="9715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下載.msi版本</a:t>
            </a:r>
            <a:endParaRPr sz="2400"/>
          </a:p>
          <a:p>
            <a:pPr indent="-361950" lvl="1" marL="9715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1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/>
          </a:p>
          <a:p>
            <a:pPr indent="-5143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ROBOTC 為10天試用版，學校不提供license，請同學算好final project的時間。</a:t>
            </a:r>
            <a:endParaRPr/>
          </a:p>
          <a:p>
            <a:pPr indent="-3111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111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45" name="Google Shape;145;p7"/>
          <p:cNvSpPr txBox="1"/>
          <p:nvPr>
            <p:ph type="title"/>
          </p:nvPr>
        </p:nvSpPr>
        <p:spPr>
          <a:xfrm>
            <a:off x="500063" y="-23428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C0C0C"/>
                </a:solidFill>
              </a:rPr>
              <a:t>ROBOTC 程式安裝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"/>
          <p:cNvSpPr txBox="1"/>
          <p:nvPr>
            <p:ph type="title"/>
          </p:nvPr>
        </p:nvSpPr>
        <p:spPr>
          <a:xfrm>
            <a:off x="500063" y="-171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C0C0C"/>
                </a:solidFill>
              </a:rPr>
              <a:t>ROBOTC 程式安裝</a:t>
            </a:r>
            <a:endParaRPr/>
          </a:p>
        </p:txBody>
      </p:sp>
      <p:sp>
        <p:nvSpPr>
          <p:cNvPr id="151" name="Google Shape;151;p8"/>
          <p:cNvSpPr txBox="1"/>
          <p:nvPr>
            <p:ph idx="1" type="body"/>
          </p:nvPr>
        </p:nvSpPr>
        <p:spPr>
          <a:xfrm>
            <a:off x="457200" y="126876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111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111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111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111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111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111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5143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請按 Next</a:t>
            </a:r>
            <a:endParaRPr/>
          </a:p>
          <a:p>
            <a:pPr indent="-3111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52" name="Google Shape;15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5950" y="1052736"/>
            <a:ext cx="5372100" cy="4087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"/>
          <p:cNvSpPr txBox="1"/>
          <p:nvPr>
            <p:ph idx="1" type="body"/>
          </p:nvPr>
        </p:nvSpPr>
        <p:spPr>
          <a:xfrm>
            <a:off x="500063" y="1196752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1115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solidFill>
                <a:srgbClr val="262626"/>
              </a:solidFill>
            </a:endParaRPr>
          </a:p>
          <a:p>
            <a:pPr indent="-3111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solidFill>
                <a:srgbClr val="262626"/>
              </a:solidFill>
            </a:endParaRPr>
          </a:p>
          <a:p>
            <a:pPr indent="-3111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solidFill>
                <a:srgbClr val="262626"/>
              </a:solidFill>
            </a:endParaRPr>
          </a:p>
          <a:p>
            <a:pPr indent="-3111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solidFill>
                <a:srgbClr val="262626"/>
              </a:solidFill>
            </a:endParaRPr>
          </a:p>
          <a:p>
            <a:pPr indent="-3111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solidFill>
                <a:srgbClr val="262626"/>
              </a:solidFill>
            </a:endParaRPr>
          </a:p>
          <a:p>
            <a:pPr indent="-3111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solidFill>
                <a:srgbClr val="262626"/>
              </a:solidFill>
            </a:endParaRPr>
          </a:p>
          <a:p>
            <a:pPr indent="-3111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solidFill>
                <a:srgbClr val="262626"/>
              </a:solidFill>
            </a:endParaRPr>
          </a:p>
          <a:p>
            <a:pPr indent="-3111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solidFill>
                <a:srgbClr val="262626"/>
              </a:solidFill>
            </a:endParaRPr>
          </a:p>
          <a:p>
            <a:pPr indent="-514350" lvl="0" marL="514350" rtl="0" algn="l">
              <a:spcBef>
                <a:spcPts val="640"/>
              </a:spcBef>
              <a:spcAft>
                <a:spcPts val="0"/>
              </a:spcAft>
              <a:buClr>
                <a:srgbClr val="262626"/>
              </a:buClr>
              <a:buSzPts val="3200"/>
              <a:buChar char="•"/>
            </a:pPr>
            <a:r>
              <a:rPr lang="en-US">
                <a:solidFill>
                  <a:srgbClr val="262626"/>
                </a:solidFill>
              </a:rPr>
              <a:t>Accept and Next</a:t>
            </a:r>
            <a:endParaRPr>
              <a:solidFill>
                <a:srgbClr val="262626"/>
              </a:solidFill>
            </a:endParaRPr>
          </a:p>
          <a:p>
            <a:pPr indent="-3111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solidFill>
                <a:srgbClr val="262626"/>
              </a:solidFill>
            </a:endParaRPr>
          </a:p>
        </p:txBody>
      </p:sp>
      <p:sp>
        <p:nvSpPr>
          <p:cNvPr id="158" name="Google Shape;158;p9"/>
          <p:cNvSpPr txBox="1"/>
          <p:nvPr>
            <p:ph type="title"/>
          </p:nvPr>
        </p:nvSpPr>
        <p:spPr>
          <a:xfrm>
            <a:off x="500063" y="-171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C0C0C"/>
                </a:solidFill>
              </a:rPr>
              <a:t>ROBOTC 程式安裝</a:t>
            </a:r>
            <a:endParaRPr/>
          </a:p>
        </p:txBody>
      </p:sp>
      <p:pic>
        <p:nvPicPr>
          <p:cNvPr id="159" name="Google Shape;15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8175" y="980728"/>
            <a:ext cx="5522913" cy="4249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2021-02-15T04:43:08Z</dcterms:created>
  <dc:creator>昶文 王</dc:creator>
</cp:coreProperties>
</file>