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25" y="5729114"/>
            <a:ext cx="1541463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MATLAB </a:t>
            </a:r>
            <a:r>
              <a:rPr lang="zh-TW" altLang="zh-TW" sz="5400" dirty="0"/>
              <a:t>教學講義</a:t>
            </a:r>
            <a:r>
              <a:rPr lang="en-US" altLang="zh-TW" sz="5400" dirty="0"/>
              <a:t>_1</a:t>
            </a:r>
            <a:br>
              <a:rPr lang="zh-TW" altLang="zh-TW" dirty="0"/>
            </a:b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676275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96752"/>
            <a:ext cx="5410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實驗練習</a:t>
            </a:r>
            <a:r>
              <a:rPr lang="en-US" altLang="zh-TW" sz="3600" dirty="0"/>
              <a:t>1_1</a:t>
            </a:r>
            <a:endParaRPr lang="zh-TW" altLang="en-US" sz="36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44008" y="1916832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a = 0,1,2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，試以 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simulink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探討步階響應變化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畫在同一個圖上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) 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43608" y="206084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1988840"/>
            <a:ext cx="2125950" cy="576064"/>
          </a:xfrm>
          <a:prstGeom prst="rect">
            <a:avLst/>
          </a:prstGeom>
          <a:noFill/>
        </p:spPr>
      </p:pic>
      <p:sp>
        <p:nvSpPr>
          <p:cNvPr id="11" name="文字方塊 10"/>
          <p:cNvSpPr txBox="1"/>
          <p:nvPr/>
        </p:nvSpPr>
        <p:spPr>
          <a:xfrm>
            <a:off x="1043608" y="450912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043608" y="32553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148064" y="331692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求其步階響應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畫在同一圖上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) 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3212976"/>
            <a:ext cx="3267937" cy="648072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4437112"/>
            <a:ext cx="1584176" cy="665620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3995936" y="443711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輸入系統左方延遲的轉移函數，並以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simulink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畫出步階響應圖</a:t>
            </a: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15B24E-57CE-4DF3-AEF7-DD5CD95C484A}"/>
              </a:ext>
            </a:extLst>
          </p:cNvPr>
          <p:cNvSpPr txBox="1"/>
          <p:nvPr/>
        </p:nvSpPr>
        <p:spPr>
          <a:xfrm>
            <a:off x="1228698" y="5136287"/>
            <a:ext cx="305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Transport delay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建立系統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err="1"/>
              <a:t>tf</a:t>
            </a:r>
            <a:r>
              <a:rPr lang="zh-TW" altLang="en-US" b="1" dirty="0"/>
              <a:t>建立轉移函數</a:t>
            </a:r>
            <a:r>
              <a:rPr lang="en-US" altLang="zh-TW" b="1" dirty="0"/>
              <a:t>(</a:t>
            </a:r>
            <a:r>
              <a:rPr lang="zh-TW" altLang="en-US" b="1" dirty="0"/>
              <a:t>以多項式表示</a:t>
            </a:r>
            <a:r>
              <a:rPr lang="en-US" altLang="zh-TW" b="1" dirty="0"/>
              <a:t>)</a:t>
            </a:r>
          </a:p>
          <a:p>
            <a:pPr lvl="1"/>
            <a:r>
              <a:rPr lang="en-US" altLang="zh-TW" dirty="0"/>
              <a:t>num=[20]; % </a:t>
            </a:r>
            <a:r>
              <a:rPr lang="zh-TW" altLang="en-US" dirty="0"/>
              <a:t>分子</a:t>
            </a:r>
          </a:p>
          <a:p>
            <a:pPr lvl="1"/>
            <a:r>
              <a:rPr lang="da-DK" altLang="zh-TW" dirty="0"/>
              <a:t>den=[2 2 5]; % </a:t>
            </a:r>
            <a:r>
              <a:rPr lang="zh-TW" altLang="da-DK" dirty="0"/>
              <a:t>分母</a:t>
            </a:r>
          </a:p>
          <a:p>
            <a:pPr lvl="1"/>
            <a:r>
              <a:rPr lang="en-US" altLang="zh-TW" dirty="0"/>
              <a:t>sys1=</a:t>
            </a:r>
            <a:r>
              <a:rPr lang="en-US" altLang="zh-TW" dirty="0" err="1"/>
              <a:t>tf</a:t>
            </a:r>
            <a:r>
              <a:rPr lang="en-US" altLang="zh-TW" dirty="0"/>
              <a:t>(</a:t>
            </a:r>
            <a:r>
              <a:rPr lang="en-US" altLang="zh-TW" dirty="0" err="1"/>
              <a:t>num,den</a:t>
            </a:r>
            <a:r>
              <a:rPr lang="en-US" altLang="zh-TW" dirty="0"/>
              <a:t>); </a:t>
            </a:r>
            <a:endParaRPr lang="zh-TW" altLang="en-US" dirty="0"/>
          </a:p>
          <a:p>
            <a:r>
              <a:rPr lang="en-US" altLang="zh-TW" b="1" dirty="0" err="1"/>
              <a:t>zpk</a:t>
            </a:r>
            <a:r>
              <a:rPr lang="zh-TW" altLang="en-US" b="1" dirty="0"/>
              <a:t>建立轉移函數</a:t>
            </a:r>
            <a:r>
              <a:rPr lang="en-US" altLang="zh-TW" b="1" dirty="0"/>
              <a:t>(</a:t>
            </a:r>
            <a:r>
              <a:rPr lang="zh-TW" altLang="en-US" b="1" dirty="0"/>
              <a:t>以極、零、增益表示</a:t>
            </a:r>
            <a:r>
              <a:rPr lang="en-US" altLang="zh-TW" b="1" dirty="0"/>
              <a:t>)</a:t>
            </a:r>
          </a:p>
          <a:p>
            <a:pPr lvl="1"/>
            <a:r>
              <a:rPr lang="en-US" altLang="zh-TW" dirty="0"/>
              <a:t>z=[20]; % </a:t>
            </a:r>
            <a:r>
              <a:rPr lang="zh-TW" altLang="en-US" dirty="0"/>
              <a:t>零點</a:t>
            </a:r>
          </a:p>
          <a:p>
            <a:pPr lvl="1"/>
            <a:r>
              <a:rPr lang="en-US" altLang="zh-TW" dirty="0"/>
              <a:t>p=[2 2 5]; % </a:t>
            </a:r>
            <a:r>
              <a:rPr lang="zh-TW" altLang="en-US" dirty="0"/>
              <a:t>極點</a:t>
            </a:r>
          </a:p>
          <a:p>
            <a:pPr lvl="1"/>
            <a:r>
              <a:rPr lang="en-US" altLang="zh-TW" dirty="0"/>
              <a:t>sys2=</a:t>
            </a:r>
            <a:r>
              <a:rPr lang="en-US" altLang="zh-TW" dirty="0" err="1"/>
              <a:t>zpk</a:t>
            </a:r>
            <a:r>
              <a:rPr lang="en-US" altLang="zh-TW" dirty="0"/>
              <a:t>(z,p,1); 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建立系統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/>
              <a:t>parallel </a:t>
            </a:r>
            <a:r>
              <a:rPr lang="zh-TW" altLang="en-US" b="1" dirty="0"/>
              <a:t>並聯（</a:t>
            </a:r>
            <a:r>
              <a:rPr lang="en-US" altLang="zh-TW" b="1" dirty="0"/>
              <a:t>sys1 </a:t>
            </a:r>
            <a:r>
              <a:rPr lang="zh-TW" altLang="en-US" b="1" dirty="0"/>
              <a:t>與</a:t>
            </a:r>
            <a:r>
              <a:rPr lang="en-US" altLang="zh-TW" b="1" dirty="0"/>
              <a:t>sys2 </a:t>
            </a:r>
            <a:r>
              <a:rPr lang="zh-TW" altLang="en-US" b="1" dirty="0"/>
              <a:t>並聯）</a:t>
            </a:r>
          </a:p>
          <a:p>
            <a:pPr lvl="1"/>
            <a:r>
              <a:rPr lang="en-US" altLang="zh-TW" dirty="0" err="1"/>
              <a:t>sysp</a:t>
            </a:r>
            <a:r>
              <a:rPr lang="en-US" altLang="zh-TW" dirty="0"/>
              <a:t>=parallel(sys1,sys2);</a:t>
            </a:r>
            <a:endParaRPr lang="zh-TW" altLang="en-US" dirty="0"/>
          </a:p>
          <a:p>
            <a:r>
              <a:rPr lang="en-US" altLang="zh-TW" b="1" dirty="0"/>
              <a:t>series </a:t>
            </a:r>
            <a:r>
              <a:rPr lang="zh-TW" altLang="en-US" b="1" dirty="0"/>
              <a:t>串聯（</a:t>
            </a:r>
            <a:r>
              <a:rPr lang="en-US" altLang="zh-TW" b="1" dirty="0"/>
              <a:t>sys1 </a:t>
            </a:r>
            <a:r>
              <a:rPr lang="zh-TW" altLang="en-US" b="1" dirty="0"/>
              <a:t>與</a:t>
            </a:r>
            <a:r>
              <a:rPr lang="en-US" altLang="zh-TW" b="1" dirty="0"/>
              <a:t>sys2 </a:t>
            </a:r>
            <a:r>
              <a:rPr lang="zh-TW" altLang="en-US" b="1" dirty="0"/>
              <a:t>串聯）</a:t>
            </a:r>
          </a:p>
          <a:p>
            <a:pPr lvl="1"/>
            <a:r>
              <a:rPr lang="en-US" altLang="zh-TW" dirty="0" err="1"/>
              <a:t>syss</a:t>
            </a:r>
            <a:r>
              <a:rPr lang="en-US" altLang="zh-TW" dirty="0"/>
              <a:t>=series(sys1,sys2);</a:t>
            </a:r>
            <a:endParaRPr lang="zh-TW" altLang="en-US" dirty="0"/>
          </a:p>
          <a:p>
            <a:r>
              <a:rPr lang="en-US" altLang="zh-TW" b="1" dirty="0"/>
              <a:t>feedback </a:t>
            </a:r>
            <a:r>
              <a:rPr lang="zh-TW" altLang="en-US" b="1" dirty="0"/>
              <a:t>回授（</a:t>
            </a:r>
            <a:r>
              <a:rPr lang="en-US" altLang="zh-TW" b="1" dirty="0"/>
              <a:t>G </a:t>
            </a:r>
            <a:r>
              <a:rPr lang="zh-TW" altLang="en-US" b="1" dirty="0"/>
              <a:t>與</a:t>
            </a:r>
            <a:r>
              <a:rPr lang="en-US" altLang="zh-TW" b="1" dirty="0"/>
              <a:t>H</a:t>
            </a:r>
            <a:r>
              <a:rPr lang="zh-TW" altLang="en-US" b="1" dirty="0"/>
              <a:t>）</a:t>
            </a:r>
          </a:p>
          <a:p>
            <a:pPr lvl="1"/>
            <a:r>
              <a:rPr lang="en-US" altLang="zh-TW" dirty="0" err="1"/>
              <a:t>sysf</a:t>
            </a:r>
            <a:r>
              <a:rPr lang="en-US" altLang="zh-TW" dirty="0"/>
              <a:t>=feedback(G,H,-1);</a:t>
            </a:r>
          </a:p>
          <a:p>
            <a:pPr lvl="1"/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132856"/>
            <a:ext cx="19145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取得系統參數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tfdata</a:t>
            </a:r>
            <a:r>
              <a:rPr lang="zh-TW" altLang="en-US" b="1" dirty="0"/>
              <a:t>取得轉移函數資料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dirty="0" err="1"/>
              <a:t>num_all,den_all</a:t>
            </a:r>
            <a:r>
              <a:rPr lang="en-US" altLang="zh-TW" dirty="0"/>
              <a:t>]=</a:t>
            </a:r>
            <a:r>
              <a:rPr lang="en-US" altLang="zh-TW" dirty="0" err="1"/>
              <a:t>tfdata</a:t>
            </a:r>
            <a:r>
              <a:rPr lang="en-US" altLang="zh-TW" dirty="0"/>
              <a:t>(</a:t>
            </a:r>
            <a:r>
              <a:rPr lang="en-US" altLang="zh-TW" dirty="0" err="1"/>
              <a:t>sysf,'v</a:t>
            </a:r>
            <a:r>
              <a:rPr lang="en-US" altLang="zh-TW" dirty="0"/>
              <a:t>');</a:t>
            </a:r>
          </a:p>
          <a:p>
            <a:pPr lvl="1"/>
            <a:r>
              <a:rPr lang="en-US" altLang="zh-TW" dirty="0"/>
              <a:t>% </a:t>
            </a:r>
            <a:r>
              <a:rPr lang="zh-TW" altLang="en-US" dirty="0"/>
              <a:t>將資料存放在</a:t>
            </a:r>
            <a:r>
              <a:rPr lang="en-US" altLang="zh-TW" dirty="0" err="1"/>
              <a:t>num_all,den_all</a:t>
            </a:r>
            <a:endParaRPr lang="zh-TW" altLang="en-US" dirty="0"/>
          </a:p>
          <a:p>
            <a:r>
              <a:rPr lang="en-US" altLang="zh-TW" b="1" dirty="0" err="1"/>
              <a:t>zpkdata</a:t>
            </a:r>
            <a:r>
              <a:rPr lang="zh-TW" altLang="en-US" b="1" dirty="0"/>
              <a:t>取得極、零、增益資料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dirty="0" err="1"/>
              <a:t>z_all,p_all,k_all</a:t>
            </a:r>
            <a:r>
              <a:rPr lang="en-US" altLang="zh-TW" dirty="0"/>
              <a:t>]=</a:t>
            </a:r>
            <a:r>
              <a:rPr lang="en-US" altLang="zh-TW" dirty="0" err="1"/>
              <a:t>zpkdata</a:t>
            </a:r>
            <a:r>
              <a:rPr lang="en-US" altLang="zh-TW" dirty="0"/>
              <a:t>(</a:t>
            </a:r>
            <a:r>
              <a:rPr lang="en-US" altLang="zh-TW" dirty="0" err="1"/>
              <a:t>sysf,'v</a:t>
            </a:r>
            <a:r>
              <a:rPr lang="en-US" altLang="zh-TW" dirty="0"/>
              <a:t>');</a:t>
            </a:r>
          </a:p>
          <a:p>
            <a:pPr lvl="1"/>
            <a:r>
              <a:rPr lang="en-US" altLang="zh-TW" dirty="0"/>
              <a:t>%</a:t>
            </a:r>
            <a:r>
              <a:rPr lang="zh-TW" altLang="en-US" dirty="0"/>
              <a:t>將資料存放在</a:t>
            </a:r>
            <a:r>
              <a:rPr lang="en-US" altLang="zh-TW" dirty="0" err="1"/>
              <a:t>z_all,p_all,k_all</a:t>
            </a:r>
            <a:endParaRPr lang="zh-TW" altLang="en-US" dirty="0"/>
          </a:p>
          <a:p>
            <a:r>
              <a:rPr lang="en-US" altLang="zh-TW" b="1" dirty="0"/>
              <a:t>get </a:t>
            </a:r>
            <a:r>
              <a:rPr lang="zh-TW" altLang="en-US" b="1" dirty="0"/>
              <a:t>將資訊顯示在</a:t>
            </a:r>
            <a:r>
              <a:rPr lang="en-US" altLang="zh-TW" b="1" dirty="0"/>
              <a:t>Command windows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輸入函數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設定時間</a:t>
            </a:r>
          </a:p>
          <a:p>
            <a:pPr lvl="1"/>
            <a:r>
              <a:rPr lang="en-US" altLang="zh-TW" dirty="0"/>
              <a:t>t=0:0.1:10; </a:t>
            </a:r>
          </a:p>
          <a:p>
            <a:pPr lvl="1"/>
            <a:r>
              <a:rPr lang="en-US" altLang="zh-TW" dirty="0"/>
              <a:t>% </a:t>
            </a:r>
            <a:r>
              <a:rPr lang="zh-TW" altLang="en-US" dirty="0"/>
              <a:t>設定起始時間</a:t>
            </a:r>
            <a:r>
              <a:rPr lang="en-US" altLang="zh-TW" dirty="0"/>
              <a:t>:</a:t>
            </a:r>
            <a:r>
              <a:rPr lang="zh-TW" altLang="en-US" dirty="0"/>
              <a:t>時間間隔</a:t>
            </a:r>
            <a:r>
              <a:rPr lang="en-US" altLang="zh-TW" dirty="0"/>
              <a:t>:</a:t>
            </a:r>
            <a:r>
              <a:rPr lang="zh-TW" altLang="en-US" dirty="0"/>
              <a:t>終止時間</a:t>
            </a:r>
          </a:p>
          <a:p>
            <a:r>
              <a:rPr lang="en-US" altLang="zh-TW" b="1" dirty="0"/>
              <a:t>impulse </a:t>
            </a:r>
            <a:r>
              <a:rPr lang="zh-TW" altLang="en-US" b="1" dirty="0"/>
              <a:t>輸入脈衝函數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dirty="0" err="1"/>
              <a:t>y_impulse,t</a:t>
            </a:r>
            <a:r>
              <a:rPr lang="en-US" altLang="zh-TW" dirty="0"/>
              <a:t>]=impulse(</a:t>
            </a:r>
            <a:r>
              <a:rPr lang="en-US" altLang="zh-TW" dirty="0" err="1"/>
              <a:t>sysf,t</a:t>
            </a:r>
            <a:r>
              <a:rPr lang="en-US" altLang="zh-TW" dirty="0"/>
              <a:t>); </a:t>
            </a:r>
          </a:p>
          <a:p>
            <a:pPr lvl="1"/>
            <a:r>
              <a:rPr lang="en-US" altLang="zh-TW" dirty="0"/>
              <a:t>% </a:t>
            </a:r>
            <a:r>
              <a:rPr lang="zh-TW" altLang="en-US" dirty="0"/>
              <a:t>輸入一個脈衝函數到</a:t>
            </a:r>
            <a:r>
              <a:rPr lang="en-US" altLang="zh-TW" dirty="0" err="1"/>
              <a:t>sysf</a:t>
            </a:r>
            <a:endParaRPr lang="zh-TW" altLang="en-US" dirty="0"/>
          </a:p>
          <a:p>
            <a:r>
              <a:rPr lang="en-US" altLang="zh-TW" b="1" dirty="0"/>
              <a:t>step</a:t>
            </a:r>
            <a:r>
              <a:rPr lang="zh-TW" altLang="en-US" b="1" dirty="0"/>
              <a:t>輸入步階函數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dirty="0" err="1"/>
              <a:t>y_step,t</a:t>
            </a:r>
            <a:r>
              <a:rPr lang="en-US" altLang="zh-TW" dirty="0"/>
              <a:t>]=step(</a:t>
            </a:r>
            <a:r>
              <a:rPr lang="en-US" altLang="zh-TW" dirty="0" err="1"/>
              <a:t>sysf,t</a:t>
            </a:r>
            <a:r>
              <a:rPr lang="en-US" altLang="zh-TW" dirty="0"/>
              <a:t>); </a:t>
            </a:r>
          </a:p>
          <a:p>
            <a:pPr lvl="1"/>
            <a:r>
              <a:rPr lang="en-US" altLang="zh-TW" dirty="0"/>
              <a:t>% </a:t>
            </a:r>
            <a:r>
              <a:rPr lang="zh-TW" altLang="en-US" dirty="0"/>
              <a:t>輸入一個步階函數到</a:t>
            </a:r>
            <a:r>
              <a:rPr lang="en-US" altLang="zh-TW" dirty="0" err="1"/>
              <a:t>sysf</a:t>
            </a:r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基本繪圖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繪圖指令對</a:t>
            </a:r>
            <a:r>
              <a:rPr lang="en-US" altLang="zh-TW" dirty="0"/>
              <a:t>MATLAB</a:t>
            </a:r>
            <a:r>
              <a:rPr lang="zh-TW" altLang="en-US" dirty="0"/>
              <a:t>來說是一個非常重大的環節，也是我們用來表達輸出的主要方式</a:t>
            </a:r>
          </a:p>
          <a:p>
            <a:r>
              <a:rPr lang="en-US" altLang="zh-TW" dirty="0"/>
              <a:t>MATLAB</a:t>
            </a:r>
            <a:r>
              <a:rPr lang="zh-TW" altLang="en-US" dirty="0"/>
              <a:t>具有很好的視覺化工具、基本的</a:t>
            </a:r>
            <a:r>
              <a:rPr lang="en-US" altLang="zh-TW" dirty="0"/>
              <a:t>2-D</a:t>
            </a:r>
            <a:r>
              <a:rPr lang="zh-TW" altLang="en-US" dirty="0"/>
              <a:t>繪圖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基本繪圖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最基本的</a:t>
            </a:r>
            <a:r>
              <a:rPr lang="en-US" altLang="zh-TW" dirty="0"/>
              <a:t>2-D</a:t>
            </a:r>
            <a:r>
              <a:rPr lang="zh-TW" altLang="en-US" dirty="0"/>
              <a:t>繪圖指令</a:t>
            </a:r>
          </a:p>
          <a:p>
            <a:pPr lvl="1"/>
            <a:r>
              <a:rPr lang="en-US" altLang="zh-TW" b="1" dirty="0"/>
              <a:t>plot(</a:t>
            </a:r>
            <a:r>
              <a:rPr lang="en-US" altLang="zh-TW" b="1" dirty="0" err="1"/>
              <a:t>x,y</a:t>
            </a:r>
            <a:r>
              <a:rPr lang="en-US" altLang="zh-TW" b="1" dirty="0"/>
              <a:t>, ' </a:t>
            </a:r>
            <a:r>
              <a:rPr lang="en-US" altLang="zh-TW" b="1" dirty="0" err="1"/>
              <a:t>LinSpec</a:t>
            </a:r>
            <a:r>
              <a:rPr lang="en-US" altLang="zh-TW" b="1" dirty="0"/>
              <a:t>')</a:t>
            </a:r>
          </a:p>
          <a:p>
            <a:pPr lvl="1"/>
            <a:r>
              <a:rPr lang="en-US" altLang="zh-TW" dirty="0"/>
              <a:t>%</a:t>
            </a:r>
            <a:r>
              <a:rPr lang="en-US" altLang="zh-TW" dirty="0" err="1"/>
              <a:t>x,y</a:t>
            </a:r>
            <a:r>
              <a:rPr lang="en-US" altLang="zh-TW" dirty="0"/>
              <a:t> </a:t>
            </a:r>
            <a:r>
              <a:rPr lang="zh-TW" altLang="en-US" dirty="0"/>
              <a:t>為圖形上的</a:t>
            </a:r>
            <a:r>
              <a:rPr lang="en-US" altLang="zh-TW" dirty="0" err="1"/>
              <a:t>x,y</a:t>
            </a:r>
            <a:r>
              <a:rPr lang="zh-TW" altLang="en-US" dirty="0"/>
              <a:t>座標</a:t>
            </a:r>
          </a:p>
          <a:p>
            <a:pPr lvl="1"/>
            <a:r>
              <a:rPr lang="en-US" altLang="zh-TW" dirty="0"/>
              <a:t>%</a:t>
            </a:r>
            <a:r>
              <a:rPr lang="en-US" altLang="zh-TW" dirty="0" err="1"/>
              <a:t>LinSpec</a:t>
            </a:r>
            <a:r>
              <a:rPr lang="zh-TW" altLang="en-US" dirty="0"/>
              <a:t>可用來設定色彩、線條樣式和點的標記樣式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LinSpec</a:t>
            </a:r>
            <a:r>
              <a:rPr lang="zh-TW" altLang="en-US" sz="3600" dirty="0"/>
              <a:t>的參數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6180405" cy="370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SimulinkTutorial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sz="5900" dirty="0"/>
              <a:t>SIMULINK </a:t>
            </a:r>
            <a:r>
              <a:rPr lang="zh-TW" altLang="en-US" sz="5900" dirty="0"/>
              <a:t>設計</a:t>
            </a:r>
            <a:endParaRPr lang="en-US" altLang="zh-TW" sz="5900" dirty="0"/>
          </a:p>
          <a:p>
            <a:pPr lvl="1"/>
            <a:r>
              <a:rPr lang="zh-TW" altLang="en-US" sz="5900" dirty="0"/>
              <a:t>在</a:t>
            </a:r>
            <a:r>
              <a:rPr lang="en-US" altLang="zh-TW" sz="5900" dirty="0" err="1"/>
              <a:t>matlab</a:t>
            </a:r>
            <a:r>
              <a:rPr lang="zh-TW" altLang="en-US" sz="5900" dirty="0"/>
              <a:t>環境下的模擬工具</a:t>
            </a:r>
            <a:r>
              <a:rPr lang="en-US" altLang="zh-TW" sz="5900" dirty="0"/>
              <a:t>, </a:t>
            </a:r>
            <a:r>
              <a:rPr lang="zh-TW" altLang="en-US" sz="5900" dirty="0"/>
              <a:t>檔案類型為</a:t>
            </a:r>
            <a:r>
              <a:rPr lang="en-US" altLang="zh-TW" sz="5900" dirty="0"/>
              <a:t>.</a:t>
            </a:r>
            <a:r>
              <a:rPr lang="en-US" altLang="zh-TW" sz="5900" dirty="0" err="1"/>
              <a:t>mdl</a:t>
            </a:r>
            <a:r>
              <a:rPr lang="zh-TW" altLang="en-US" sz="5900" dirty="0"/>
              <a:t>檔</a:t>
            </a:r>
            <a:endParaRPr lang="en-US" altLang="zh-TW" sz="5900" dirty="0"/>
          </a:p>
          <a:p>
            <a:pPr lvl="1"/>
            <a:r>
              <a:rPr lang="zh-TW" altLang="en-US" sz="5900" dirty="0"/>
              <a:t>提供圖形化的功能方塊</a:t>
            </a:r>
            <a:r>
              <a:rPr lang="en-US" altLang="zh-TW" sz="5900" dirty="0"/>
              <a:t>, </a:t>
            </a:r>
            <a:r>
              <a:rPr lang="zh-TW" altLang="en-US" sz="5900" dirty="0"/>
              <a:t>建構模擬系統</a:t>
            </a:r>
          </a:p>
          <a:p>
            <a:pPr lvl="1"/>
            <a:r>
              <a:rPr lang="zh-TW" altLang="en-US" sz="5900" dirty="0"/>
              <a:t>執行方法</a:t>
            </a:r>
            <a:endParaRPr lang="en-US" altLang="zh-TW" sz="5900" dirty="0"/>
          </a:p>
          <a:p>
            <a:pPr lvl="2"/>
            <a:r>
              <a:rPr lang="en-US" altLang="zh-TW" sz="5100" dirty="0"/>
              <a:t>Command window </a:t>
            </a:r>
            <a:r>
              <a:rPr lang="zh-TW" altLang="en-US" sz="5100" dirty="0"/>
              <a:t>下直接鍵入</a:t>
            </a:r>
            <a:r>
              <a:rPr lang="en-US" altLang="zh-TW" sz="5100" dirty="0" err="1"/>
              <a:t>simulink</a:t>
            </a:r>
            <a:endParaRPr lang="en-US" altLang="zh-TW" sz="5100" dirty="0"/>
          </a:p>
          <a:p>
            <a:pPr lvl="2"/>
            <a:r>
              <a:rPr lang="en-US" altLang="zh-TW" sz="5100" dirty="0"/>
              <a:t>New </a:t>
            </a:r>
            <a:r>
              <a:rPr lang="en-US" altLang="zh-TW" sz="5100" dirty="0" err="1"/>
              <a:t>simulinkmodel</a:t>
            </a:r>
            <a:endParaRPr lang="en-US" altLang="zh-TW" sz="5100" dirty="0"/>
          </a:p>
          <a:p>
            <a:pPr lvl="2"/>
            <a:r>
              <a:rPr lang="en-US" altLang="zh-TW" sz="5100" dirty="0"/>
              <a:t>File -&gt; New -&gt; Model</a:t>
            </a:r>
          </a:p>
          <a:p>
            <a:pPr lvl="2"/>
            <a:endParaRPr lang="zh-TW" altLang="en-US" dirty="0"/>
          </a:p>
          <a:p>
            <a:pPr lvl="2"/>
            <a:endParaRPr lang="zh-TW" altLang="en-US" dirty="0"/>
          </a:p>
          <a:p>
            <a:pPr lvl="2"/>
            <a:endParaRPr lang="zh-TW" altLang="en-US" dirty="0"/>
          </a:p>
          <a:p>
            <a:pPr lvl="2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>
              <a:buNone/>
            </a:pPr>
            <a:r>
              <a:rPr lang="en-US" altLang="zh-TW" dirty="0"/>
              <a:t>	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進階繪圖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figure </a:t>
            </a:r>
            <a:r>
              <a:rPr lang="zh-TW" altLang="en-US" b="1" dirty="0"/>
              <a:t>建立一個繪圖視窗</a:t>
            </a:r>
          </a:p>
          <a:p>
            <a:pPr lvl="1"/>
            <a:r>
              <a:rPr lang="en-US" altLang="zh-TW" dirty="0"/>
              <a:t>figure(1)</a:t>
            </a:r>
            <a:endParaRPr lang="zh-TW" altLang="en-US" dirty="0"/>
          </a:p>
          <a:p>
            <a:r>
              <a:rPr lang="en-US" altLang="zh-TW" b="1" dirty="0"/>
              <a:t>subplot(</a:t>
            </a:r>
            <a:r>
              <a:rPr lang="en-US" altLang="zh-TW" b="1" dirty="0" err="1"/>
              <a:t>mnp</a:t>
            </a:r>
            <a:r>
              <a:rPr lang="en-US" altLang="zh-TW" b="1" dirty="0"/>
              <a:t>)</a:t>
            </a:r>
            <a:endParaRPr lang="zh-TW" altLang="en-US" dirty="0"/>
          </a:p>
          <a:p>
            <a:r>
              <a:rPr lang="en-US" altLang="zh-TW" dirty="0"/>
              <a:t>% </a:t>
            </a:r>
            <a:r>
              <a:rPr lang="zh-TW" altLang="en-US" dirty="0"/>
              <a:t>表示在</a:t>
            </a:r>
            <a:r>
              <a:rPr lang="en-US" altLang="zh-TW" dirty="0"/>
              <a:t>figure</a:t>
            </a:r>
            <a:r>
              <a:rPr lang="zh-TW" altLang="en-US" dirty="0"/>
              <a:t>中有</a:t>
            </a:r>
            <a:r>
              <a:rPr lang="en-US" altLang="zh-TW" dirty="0"/>
              <a:t>m*n</a:t>
            </a:r>
            <a:r>
              <a:rPr lang="zh-TW" altLang="en-US" dirty="0"/>
              <a:t>個圖，</a:t>
            </a:r>
            <a:r>
              <a:rPr lang="en-US" altLang="zh-TW" dirty="0"/>
              <a:t>p</a:t>
            </a:r>
            <a:r>
              <a:rPr lang="zh-TW" altLang="en-US" dirty="0"/>
              <a:t>為該圖的位</a:t>
            </a:r>
          </a:p>
          <a:p>
            <a:pPr lvl="1"/>
            <a:r>
              <a:rPr lang="en-US" altLang="zh-TW" dirty="0"/>
              <a:t>subplot(211) </a:t>
            </a:r>
          </a:p>
          <a:p>
            <a:pPr lvl="1"/>
            <a:r>
              <a:rPr lang="en-US" altLang="zh-TW" dirty="0"/>
              <a:t>subplot(212) </a:t>
            </a:r>
            <a:endParaRPr lang="zh-TW" altLang="en-US" dirty="0"/>
          </a:p>
          <a:p>
            <a:r>
              <a:rPr lang="en-US" altLang="zh-TW" b="1" dirty="0"/>
              <a:t>hold on</a:t>
            </a:r>
            <a:r>
              <a:rPr lang="zh-TW" altLang="en-US" b="1" dirty="0"/>
              <a:t>可將圖形保留到下一次輸出</a:t>
            </a:r>
            <a:endParaRPr lang="zh-TW" altLang="en-US" dirty="0"/>
          </a:p>
          <a:p>
            <a:r>
              <a:rPr lang="en-US" altLang="zh-TW" b="1" dirty="0"/>
              <a:t>grid</a:t>
            </a:r>
            <a:r>
              <a:rPr lang="zh-TW" altLang="en-US" b="1" dirty="0"/>
              <a:t>將圖畫上格線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進階繪圖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標記（</a:t>
            </a:r>
            <a:r>
              <a:rPr lang="en-US" altLang="zh-TW" b="1" dirty="0" err="1"/>
              <a:t>xlabel</a:t>
            </a:r>
            <a:r>
              <a:rPr lang="zh-TW" altLang="en-US" b="1" dirty="0"/>
              <a:t>、</a:t>
            </a:r>
            <a:r>
              <a:rPr lang="en-US" altLang="zh-TW" b="1" dirty="0" err="1"/>
              <a:t>ylabel</a:t>
            </a:r>
            <a:r>
              <a:rPr lang="zh-TW" altLang="en-US" b="1" dirty="0"/>
              <a:t>、</a:t>
            </a:r>
            <a:r>
              <a:rPr lang="en-US" altLang="zh-TW" b="1" dirty="0" err="1"/>
              <a:t>zlabel</a:t>
            </a:r>
            <a:r>
              <a:rPr lang="zh-TW" altLang="en-US" b="1" dirty="0"/>
              <a:t>）</a:t>
            </a:r>
          </a:p>
          <a:p>
            <a:pPr lvl="1"/>
            <a:r>
              <a:rPr lang="en-US" altLang="zh-TW" dirty="0" err="1"/>
              <a:t>xlabel</a:t>
            </a:r>
            <a:r>
              <a:rPr lang="en-US" altLang="zh-TW" dirty="0"/>
              <a:t>('Time(sec)'); </a:t>
            </a:r>
          </a:p>
          <a:p>
            <a:pPr lvl="1"/>
            <a:r>
              <a:rPr lang="en-US" altLang="zh-TW" dirty="0"/>
              <a:t>% </a:t>
            </a:r>
            <a:r>
              <a:rPr lang="zh-TW" altLang="en-US" dirty="0"/>
              <a:t>對</a:t>
            </a:r>
            <a:r>
              <a:rPr lang="en-US" altLang="zh-TW" dirty="0"/>
              <a:t>X</a:t>
            </a:r>
            <a:r>
              <a:rPr lang="zh-TW" altLang="en-US" dirty="0"/>
              <a:t>軸做標記定義</a:t>
            </a:r>
            <a:r>
              <a:rPr lang="en-US" altLang="zh-TW" dirty="0"/>
              <a:t>X</a:t>
            </a:r>
            <a:r>
              <a:rPr lang="zh-TW" altLang="en-US" dirty="0"/>
              <a:t>軸的物理意義</a:t>
            </a:r>
          </a:p>
          <a:p>
            <a:r>
              <a:rPr lang="zh-TW" altLang="en-US" dirty="0"/>
              <a:t>文字內容（</a:t>
            </a:r>
            <a:r>
              <a:rPr lang="en-US" altLang="zh-TW" b="1" dirty="0"/>
              <a:t>text </a:t>
            </a:r>
            <a:r>
              <a:rPr lang="zh-TW" altLang="en-US" b="1" dirty="0"/>
              <a:t>）</a:t>
            </a:r>
          </a:p>
          <a:p>
            <a:pPr lvl="1"/>
            <a:r>
              <a:rPr lang="en-US" altLang="zh-TW" dirty="0"/>
              <a:t>text(2,0.5,'text') </a:t>
            </a:r>
          </a:p>
          <a:p>
            <a:pPr lvl="1"/>
            <a:r>
              <a:rPr lang="en-US" altLang="zh-TW" dirty="0"/>
              <a:t>% </a:t>
            </a:r>
            <a:r>
              <a:rPr lang="zh-TW" altLang="en-US" dirty="0"/>
              <a:t>在指定的座標上標示記號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進階繪圖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附註（</a:t>
            </a:r>
            <a:r>
              <a:rPr lang="en-US" altLang="zh-TW" b="1" dirty="0"/>
              <a:t>legend</a:t>
            </a:r>
            <a:r>
              <a:rPr lang="zh-TW" altLang="en-US" b="1" dirty="0"/>
              <a:t>）</a:t>
            </a:r>
          </a:p>
          <a:p>
            <a:pPr lvl="1"/>
            <a:r>
              <a:rPr lang="en-US" altLang="zh-TW" dirty="0"/>
              <a:t>legend('Step </a:t>
            </a:r>
            <a:r>
              <a:rPr lang="en-US" altLang="zh-TW" dirty="0" err="1"/>
              <a:t>response','Impulse</a:t>
            </a:r>
            <a:r>
              <a:rPr lang="en-US" altLang="zh-TW" dirty="0"/>
              <a:t> response')</a:t>
            </a:r>
          </a:p>
          <a:p>
            <a:pPr lvl="1"/>
            <a:r>
              <a:rPr lang="en-US" altLang="zh-TW" dirty="0"/>
              <a:t>% </a:t>
            </a:r>
            <a:r>
              <a:rPr lang="zh-TW" altLang="en-US" dirty="0"/>
              <a:t>在圖形中產生一個方塊的註解</a:t>
            </a:r>
          </a:p>
          <a:p>
            <a:r>
              <a:rPr lang="zh-TW" altLang="en-US" dirty="0"/>
              <a:t>標題（</a:t>
            </a:r>
            <a:r>
              <a:rPr lang="en-US" altLang="zh-TW" b="1" dirty="0"/>
              <a:t>title</a:t>
            </a:r>
            <a:r>
              <a:rPr lang="zh-TW" altLang="en-US" b="1" dirty="0"/>
              <a:t>）</a:t>
            </a:r>
          </a:p>
          <a:p>
            <a:pPr lvl="1"/>
            <a:r>
              <a:rPr lang="en-US" altLang="zh-TW" dirty="0"/>
              <a:t>title('Response Plot') </a:t>
            </a:r>
          </a:p>
          <a:p>
            <a:pPr lvl="1"/>
            <a:r>
              <a:rPr lang="en-US" altLang="zh-TW" dirty="0"/>
              <a:t>% </a:t>
            </a:r>
            <a:r>
              <a:rPr lang="zh-TW" altLang="en-US" dirty="0"/>
              <a:t>將標題放在目前圖框的正上方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實驗練習</a:t>
            </a:r>
            <a:r>
              <a:rPr lang="en-US" altLang="zh-TW" sz="3600" dirty="0"/>
              <a:t>1_2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65151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實驗練習</a:t>
            </a:r>
            <a:r>
              <a:rPr lang="en-US" altLang="zh-TW" sz="3600" dirty="0"/>
              <a:t>1_3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畫出</a:t>
            </a:r>
            <a:r>
              <a:rPr lang="en-US" altLang="zh-TW" dirty="0"/>
              <a:t>sys1</a:t>
            </a:r>
            <a:r>
              <a:rPr lang="zh-TW" altLang="en-US" dirty="0"/>
              <a:t>的單位脈衝響應與單位步階響應</a:t>
            </a:r>
          </a:p>
          <a:p>
            <a:pPr lvl="1"/>
            <a:r>
              <a:rPr lang="zh-TW" altLang="en-US" dirty="0"/>
              <a:t>設定色彩、線條樣式和點的標記樣式</a:t>
            </a:r>
          </a:p>
          <a:p>
            <a:pPr lvl="1"/>
            <a:r>
              <a:rPr lang="zh-TW" altLang="en-US" dirty="0"/>
              <a:t>時間範圍、時間間隔</a:t>
            </a:r>
          </a:p>
          <a:p>
            <a:pPr lvl="1"/>
            <a:r>
              <a:rPr lang="zh-TW" altLang="en-US" dirty="0"/>
              <a:t>利用</a:t>
            </a:r>
            <a:r>
              <a:rPr lang="en-US" altLang="zh-TW" b="1" dirty="0"/>
              <a:t>figure </a:t>
            </a:r>
            <a:r>
              <a:rPr lang="zh-TW" altLang="en-US" b="1" dirty="0"/>
              <a:t>、</a:t>
            </a:r>
            <a:r>
              <a:rPr lang="en-US" altLang="zh-TW" b="1" dirty="0"/>
              <a:t>subplot </a:t>
            </a:r>
            <a:r>
              <a:rPr lang="zh-TW" altLang="en-US" b="1" dirty="0"/>
              <a:t>、</a:t>
            </a:r>
            <a:r>
              <a:rPr lang="en-US" altLang="zh-TW" b="1" dirty="0"/>
              <a:t>hold on</a:t>
            </a:r>
          </a:p>
          <a:p>
            <a:pPr lvl="1"/>
            <a:r>
              <a:rPr lang="zh-TW" altLang="en-US" dirty="0"/>
              <a:t>標記、文字內容、附註、標題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實驗練習</a:t>
            </a:r>
            <a:r>
              <a:rPr lang="en-US" altLang="zh-TW" sz="3600" dirty="0"/>
              <a:t>1_4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647265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4585706" cy="56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708920"/>
            <a:ext cx="4045930" cy="275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SIMULINK Library-1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348880"/>
            <a:ext cx="54673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SIMULINK Library-2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4864"/>
            <a:ext cx="58864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EX.1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Using SIMULINK to compare response of three-pole systems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56992"/>
            <a:ext cx="2705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221088"/>
            <a:ext cx="33718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229200"/>
            <a:ext cx="33051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68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85825"/>
            <a:ext cx="80105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EX.2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3058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82296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215</TotalTime>
  <Words>710</Words>
  <Application>Microsoft Office PowerPoint</Application>
  <PresentationFormat>如螢幕大小 (4:3)</PresentationFormat>
  <Paragraphs>121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標楷體</vt:lpstr>
      <vt:lpstr>Tw Cen MT</vt:lpstr>
      <vt:lpstr>Wingdings</vt:lpstr>
      <vt:lpstr>Wingdings 2</vt:lpstr>
      <vt:lpstr>中庸</vt:lpstr>
      <vt:lpstr>MATLAB 教學講義_1 </vt:lpstr>
      <vt:lpstr>SimulinkTutorial</vt:lpstr>
      <vt:lpstr>PowerPoint 簡報</vt:lpstr>
      <vt:lpstr>SIMULINK Library-1</vt:lpstr>
      <vt:lpstr>SIMULINK Library-2</vt:lpstr>
      <vt:lpstr>EX.1</vt:lpstr>
      <vt:lpstr>PowerPoint 簡報</vt:lpstr>
      <vt:lpstr>EX.2</vt:lpstr>
      <vt:lpstr>PowerPoint 簡報</vt:lpstr>
      <vt:lpstr>PowerPoint 簡報</vt:lpstr>
      <vt:lpstr>PowerPoint 簡報</vt:lpstr>
      <vt:lpstr>實驗練習1_1</vt:lpstr>
      <vt:lpstr>建立系統</vt:lpstr>
      <vt:lpstr>建立系統</vt:lpstr>
      <vt:lpstr>取得系統參數</vt:lpstr>
      <vt:lpstr>輸入函數</vt:lpstr>
      <vt:lpstr>基本繪圖</vt:lpstr>
      <vt:lpstr>基本繪圖</vt:lpstr>
      <vt:lpstr>LinSpec的參數</vt:lpstr>
      <vt:lpstr>進階繪圖</vt:lpstr>
      <vt:lpstr>進階繪圖</vt:lpstr>
      <vt:lpstr>進階繪圖</vt:lpstr>
      <vt:lpstr>實驗練習1_2</vt:lpstr>
      <vt:lpstr>實驗練習1_3</vt:lpstr>
      <vt:lpstr>實驗練習1_4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教學講義_1 </dc:title>
  <cp:lastModifiedBy>周呈陽</cp:lastModifiedBy>
  <cp:revision>22</cp:revision>
  <dcterms:modified xsi:type="dcterms:W3CDTF">2022-04-15T21:33:42Z</dcterms:modified>
</cp:coreProperties>
</file>