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8" r:id="rId4"/>
    <p:sldId id="263" r:id="rId5"/>
    <p:sldId id="294" r:id="rId6"/>
    <p:sldId id="265" r:id="rId7"/>
    <p:sldId id="261" r:id="rId8"/>
    <p:sldId id="269" r:id="rId9"/>
    <p:sldId id="270" r:id="rId10"/>
    <p:sldId id="271" r:id="rId11"/>
    <p:sldId id="273" r:id="rId12"/>
    <p:sldId id="274" r:id="rId13"/>
    <p:sldId id="280" r:id="rId14"/>
    <p:sldId id="295" r:id="rId15"/>
    <p:sldId id="288" r:id="rId16"/>
    <p:sldId id="277" r:id="rId17"/>
    <p:sldId id="278" r:id="rId18"/>
    <p:sldId id="281" r:id="rId19"/>
    <p:sldId id="290" r:id="rId20"/>
    <p:sldId id="282" r:id="rId21"/>
    <p:sldId id="286" r:id="rId22"/>
    <p:sldId id="292" r:id="rId23"/>
    <p:sldId id="283" r:id="rId24"/>
    <p:sldId id="29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6318" autoAdjust="0"/>
  </p:normalViewPr>
  <p:slideViewPr>
    <p:cSldViewPr snapToGrid="0">
      <p:cViewPr varScale="1">
        <p:scale>
          <a:sx n="113" d="100"/>
          <a:sy n="113" d="100"/>
        </p:scale>
        <p:origin x="34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6B79384-8F7E-4B72-8ADF-A27ADB4825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D3991-3B67-41A4-A3F6-EFE1FC0423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B6AF1-14E8-4852-B795-A3B246298901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A4EE0D-9738-4ED3-8DC5-579425098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44E69E-0CFC-41E5-AA4B-ACFF81060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B22DE-CDF9-4720-9A7E-76542F418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955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4T07:42:58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0,'18'2,"-1"0,0 2,0 0,0 0,-1 2,26 12,32 9,-40-15,39 19,3 1,-30-15,77 18,106 26,-34-32,-114-21,140 6,813-14,-1011 1,-1 1,30 7,39 3,-79-10,0-1,0 2,0-1,0 2,19 7,-17-5,0-2,-1 0,20 4,-15-6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4T07:43:00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3,'84'-1,"12"0,153 17,-121-8,-98-8,0 1,-1 2,1 1,33 8,-17-2,0-1,0-3,1-2,78-2,-66-3,1 3,75 13,-46-1,142 3,94-18,-125-1,969 2,-1149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4T07:44:19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1,'52'2,"72"12,-111-12,175 28,-126-19,-38-7,1 0,28 0,-19-2,-1 1,35 8,-55-9,42 4,1-2,94-6,-40-1,-41 5,97 14,-126-11,-17-2,0 0,-1 1,1 2,25 9,-20-6,1-1,0-2,46 5,-63-10,90 5,-79-6,0 1,0 0,0 2,0 1,39 11,10 10,-59-18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4T07:44:20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0,'1343'0,"-1310"2,1 2,-1 1,42 13,5 0,-41-11,-9 0,0-2,52 2,-47-5,0 1,62 15,-63-10,1-2,67 3,-88-8,0 0,-1 0,17 5,-10-1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ABA60-BBD6-40BD-BB1D-7B9B2B024852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4CB9F-18F2-49D1-B066-F295476B1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75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CB9F-18F2-49D1-B066-F295476B1C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16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CB9F-18F2-49D1-B066-F295476B1C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1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CB9F-18F2-49D1-B066-F295476B1C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42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CB9F-18F2-49D1-B066-F295476B1C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33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CB9F-18F2-49D1-B066-F295476B1C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0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CB9F-18F2-49D1-B066-F295476B1C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02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CB9F-18F2-49D1-B066-F295476B1C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9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A9B00B-A3BA-4527-866E-DB0B0709EFE1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3007" y="6310313"/>
            <a:ext cx="771089" cy="365125"/>
          </a:xfrm>
        </p:spPr>
        <p:txBody>
          <a:bodyPr/>
          <a:lstStyle>
            <a:lvl1pPr>
              <a:defRPr sz="2800">
                <a:latin typeface="Noto Sans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>
                <a:ea typeface="Noto Sans" panose="020B0502040204020203" pitchFamily="34" charset="0"/>
              </a:rPr>
              <a:pPr/>
              <a:t>‹#›</a:t>
            </a:fld>
            <a:endParaRPr lang="en-US" dirty="0">
              <a:ea typeface="Noto Sans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E5B0-562B-4413-864C-9223899988AF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FC1E-82D4-48B8-97B5-E3C4AAD8DF15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A62-DFA5-42CC-984F-46A50AF90F60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3383-8AE9-40DC-8FC2-C89243E15663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F75E-6320-49EA-A16E-F1431D002CC5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827A-114A-45D0-BB5C-A297649B6EA2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853F-7472-4A54-9906-D1EE04E186A2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159-E999-42AC-AEAA-838D97DEAB9B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5A32-01F7-4D93-B5B6-2B9165F505D0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D053-C73F-4E2D-B0D5-BB1EEF1C883A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0EE1-B414-4A31-A868-04BCCFF126AF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787-7418-432D-A7F2-3449B84C67BB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0D2-398D-4145-9F30-4BC8E0E28C3A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2C03-B24D-4B5A-B1D5-4FCCDF0F1297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8AA9-44B1-4F14-9AE7-D3765E1C5EBD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CDA-5D0D-409A-A5E6-E8C7AAEF9F3D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2B95-771E-4AA3-826B-0B6232577F44}" type="datetime1">
              <a:rPr lang="en-US" altLang="zh-TW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663" y="634523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tceiling.blogspot.com/2017/03/arduino_28.html" TargetMode="External"/><Relationship Id="rId2" Type="http://schemas.openxmlformats.org/officeDocument/2006/relationships/hyperlink" Target="https://sites.google.com/site/zsgititit/home/arduino/arduino-shi-yongtcrt5000l-gan-ying-bai-se-yu-hei-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A42A25AD-2A50-4B11-B4AC-A6A08F8FBC58}"/>
              </a:ext>
            </a:extLst>
          </p:cNvPr>
          <p:cNvSpPr/>
          <p:nvPr/>
        </p:nvSpPr>
        <p:spPr>
          <a:xfrm>
            <a:off x="3174995" y="1567654"/>
            <a:ext cx="5841999" cy="305646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D94B65-CF2C-4885-9B33-03221F4E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338" y="2268007"/>
            <a:ext cx="5551318" cy="165576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4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微電腦控制 </a:t>
            </a:r>
            <a:endParaRPr lang="en-US" altLang="zh-TW" sz="4400" b="1" dirty="0">
              <a:solidFill>
                <a:schemeClr val="tx1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44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44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 期中報告 </a:t>
            </a:r>
            <a:endParaRPr lang="en-US" altLang="zh-TW" sz="4400" b="1" dirty="0">
              <a:solidFill>
                <a:schemeClr val="tx1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670D3B73-E1E3-44DF-B983-BFA51081A65B}"/>
              </a:ext>
            </a:extLst>
          </p:cNvPr>
          <p:cNvSpPr txBox="1">
            <a:spLocks/>
          </p:cNvSpPr>
          <p:nvPr/>
        </p:nvSpPr>
        <p:spPr>
          <a:xfrm>
            <a:off x="3446591" y="4992780"/>
            <a:ext cx="5298809" cy="822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F14081046 </a:t>
            </a:r>
            <a:r>
              <a:rPr lang="zh-TW" altLang="en-US" sz="40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周呈陽</a:t>
            </a:r>
            <a:endParaRPr lang="en-US" altLang="zh-TW" sz="4000" b="1" dirty="0">
              <a:solidFill>
                <a:schemeClr val="tx1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18A49F-41A2-4255-8DE7-5614198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1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34F11F5-A3C7-4282-AAFD-E3C2C3963B90}"/>
              </a:ext>
            </a:extLst>
          </p:cNvPr>
          <p:cNvGrpSpPr/>
          <p:nvPr/>
        </p:nvGrpSpPr>
        <p:grpSpPr>
          <a:xfrm>
            <a:off x="1016001" y="584710"/>
            <a:ext cx="3657599" cy="977899"/>
            <a:chOff x="6096001" y="2940048"/>
            <a:chExt cx="3657599" cy="977899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B947BB-4B72-474F-8B57-8B69A7018E7E}"/>
                </a:ext>
              </a:extLst>
            </p:cNvPr>
            <p:cNvSpPr/>
            <p:nvPr/>
          </p:nvSpPr>
          <p:spPr>
            <a:xfrm>
              <a:off x="6096001" y="294005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3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785731A-82DA-4FB7-82A4-4F914AB2EE4F}"/>
                </a:ext>
              </a:extLst>
            </p:cNvPr>
            <p:cNvSpPr txBox="1"/>
            <p:nvPr/>
          </p:nvSpPr>
          <p:spPr>
            <a:xfrm>
              <a:off x="7382934" y="2940048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處理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Approach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49E8AB-0DA8-44B5-A746-35BD296CCBB0}"/>
              </a:ext>
            </a:extLst>
          </p:cNvPr>
          <p:cNvGrpSpPr/>
          <p:nvPr/>
        </p:nvGrpSpPr>
        <p:grpSpPr>
          <a:xfrm>
            <a:off x="1685297" y="1682457"/>
            <a:ext cx="3465152" cy="1504589"/>
            <a:chOff x="1785656" y="3866344"/>
            <a:chExt cx="3465152" cy="15045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6163FE6-0AD8-48BE-BE9C-43770761ADA6}"/>
                </a:ext>
              </a:extLst>
            </p:cNvPr>
            <p:cNvSpPr txBox="1"/>
            <p:nvPr/>
          </p:nvSpPr>
          <p:spPr>
            <a:xfrm>
              <a:off x="3424667" y="432625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黑線循跡</a:t>
              </a:r>
            </a:p>
          </p:txBody>
        </p:sp>
        <p:pic>
          <p:nvPicPr>
            <p:cNvPr id="22" name="圖片 21" descr="一張含有 運輸, 汽車 的圖片&#10;&#10;自動產生的描述">
              <a:extLst>
                <a:ext uri="{FF2B5EF4-FFF2-40B4-BE49-F238E27FC236}">
                  <a16:creationId xmlns:a16="http://schemas.microsoft.com/office/drawing/2014/main" id="{41C5B750-996A-46E4-B72A-B09DEBED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656" y="3866344"/>
              <a:ext cx="1504589" cy="1504589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C8F1DAA-FF70-4F41-8FFB-0E791199A23D}"/>
              </a:ext>
            </a:extLst>
          </p:cNvPr>
          <p:cNvGrpSpPr/>
          <p:nvPr/>
        </p:nvGrpSpPr>
        <p:grpSpPr>
          <a:xfrm>
            <a:off x="7306904" y="1682456"/>
            <a:ext cx="4178489" cy="1504589"/>
            <a:chOff x="1785656" y="3866344"/>
            <a:chExt cx="4178489" cy="1504589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FD74711-CBBB-4C5D-B4F2-600F47573ADB}"/>
                </a:ext>
              </a:extLst>
            </p:cNvPr>
            <p:cNvSpPr txBox="1"/>
            <p:nvPr/>
          </p:nvSpPr>
          <p:spPr>
            <a:xfrm>
              <a:off x="3424667" y="4326252"/>
              <a:ext cx="2539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斷線區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&amp;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虛線</a:t>
              </a:r>
            </a:p>
          </p:txBody>
        </p:sp>
        <p:pic>
          <p:nvPicPr>
            <p:cNvPr id="26" name="圖片 25" descr="一張含有 運輸, 汽車 的圖片&#10;&#10;自動產生的描述">
              <a:extLst>
                <a:ext uri="{FF2B5EF4-FFF2-40B4-BE49-F238E27FC236}">
                  <a16:creationId xmlns:a16="http://schemas.microsoft.com/office/drawing/2014/main" id="{E8F4B0D4-9B6A-423E-8F53-D86C0C8A1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656" y="3866344"/>
              <a:ext cx="1504589" cy="1504589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C7870C6-9C99-4856-B999-347F9ED72AC6}"/>
              </a:ext>
            </a:extLst>
          </p:cNvPr>
          <p:cNvGrpSpPr/>
          <p:nvPr/>
        </p:nvGrpSpPr>
        <p:grpSpPr>
          <a:xfrm>
            <a:off x="1685297" y="4130861"/>
            <a:ext cx="2644414" cy="1504589"/>
            <a:chOff x="1785656" y="3866344"/>
            <a:chExt cx="2644414" cy="1504589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ECE8362-17B5-459D-ABF6-C6DA41F59233}"/>
                </a:ext>
              </a:extLst>
            </p:cNvPr>
            <p:cNvSpPr txBox="1"/>
            <p:nvPr/>
          </p:nvSpPr>
          <p:spPr>
            <a:xfrm>
              <a:off x="3424667" y="432625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岔路</a:t>
              </a:r>
            </a:p>
          </p:txBody>
        </p:sp>
        <p:pic>
          <p:nvPicPr>
            <p:cNvPr id="31" name="圖片 30" descr="一張含有 運輸, 汽車 的圖片&#10;&#10;自動產生的描述">
              <a:extLst>
                <a:ext uri="{FF2B5EF4-FFF2-40B4-BE49-F238E27FC236}">
                  <a16:creationId xmlns:a16="http://schemas.microsoft.com/office/drawing/2014/main" id="{7048ED6E-0AE1-4195-B3B9-71AF31C88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656" y="3866344"/>
              <a:ext cx="1504589" cy="1504589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3F6C8CA-9F18-4A0F-9B63-B48EF6D4EE06}"/>
              </a:ext>
            </a:extLst>
          </p:cNvPr>
          <p:cNvGrpSpPr/>
          <p:nvPr/>
        </p:nvGrpSpPr>
        <p:grpSpPr>
          <a:xfrm>
            <a:off x="1685297" y="2918660"/>
            <a:ext cx="3875521" cy="1504589"/>
            <a:chOff x="1785656" y="3866344"/>
            <a:chExt cx="3875521" cy="1504589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6AB57E0-1A74-41AF-8507-A5082325C95C}"/>
                </a:ext>
              </a:extLst>
            </p:cNvPr>
            <p:cNvSpPr txBox="1"/>
            <p:nvPr/>
          </p:nvSpPr>
          <p:spPr>
            <a:xfrm>
              <a:off x="3424667" y="4326252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避開障礙物</a:t>
              </a:r>
            </a:p>
          </p:txBody>
        </p:sp>
        <p:pic>
          <p:nvPicPr>
            <p:cNvPr id="35" name="圖片 34" descr="一張含有 運輸, 汽車 的圖片&#10;&#10;自動產生的描述">
              <a:extLst>
                <a:ext uri="{FF2B5EF4-FFF2-40B4-BE49-F238E27FC236}">
                  <a16:creationId xmlns:a16="http://schemas.microsoft.com/office/drawing/2014/main" id="{97AB2F6A-86EA-4108-ADB1-27E4E0876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656" y="3866344"/>
              <a:ext cx="1504589" cy="1504589"/>
            </a:xfrm>
            <a:prstGeom prst="rect">
              <a:avLst/>
            </a:prstGeom>
          </p:spPr>
        </p:pic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C83D03D-35C3-474C-8104-CF1C10562533}"/>
              </a:ext>
            </a:extLst>
          </p:cNvPr>
          <p:cNvGrpSpPr/>
          <p:nvPr/>
        </p:nvGrpSpPr>
        <p:grpSpPr>
          <a:xfrm>
            <a:off x="7306904" y="2796553"/>
            <a:ext cx="3465152" cy="1504589"/>
            <a:chOff x="1785656" y="3866344"/>
            <a:chExt cx="3465152" cy="1504589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B6D0588-179B-4AD5-99BF-99E83386CF2A}"/>
                </a:ext>
              </a:extLst>
            </p:cNvPr>
            <p:cNvSpPr txBox="1"/>
            <p:nvPr/>
          </p:nvSpPr>
          <p:spPr>
            <a:xfrm>
              <a:off x="3424667" y="432625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倒車入庫</a:t>
              </a:r>
            </a:p>
          </p:txBody>
        </p:sp>
        <p:pic>
          <p:nvPicPr>
            <p:cNvPr id="44" name="圖片 43" descr="一張含有 運輸, 汽車 的圖片&#10;&#10;自動產生的描述">
              <a:extLst>
                <a:ext uri="{FF2B5EF4-FFF2-40B4-BE49-F238E27FC236}">
                  <a16:creationId xmlns:a16="http://schemas.microsoft.com/office/drawing/2014/main" id="{AAFF2B0C-CBA3-42DF-ACDA-25EB133F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656" y="3866344"/>
              <a:ext cx="1504589" cy="1504589"/>
            </a:xfrm>
            <a:prstGeom prst="rect">
              <a:avLst/>
            </a:prstGeom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84899-A479-4E58-AE31-44BC4C0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B947BB-4B72-474F-8B57-8B69A7018E7E}"/>
              </a:ext>
            </a:extLst>
          </p:cNvPr>
          <p:cNvSpPr/>
          <p:nvPr/>
        </p:nvSpPr>
        <p:spPr>
          <a:xfrm>
            <a:off x="1016001" y="58471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處理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85731A-82DA-4FB7-82A4-4F914AB2EE4F}"/>
              </a:ext>
            </a:extLst>
          </p:cNvPr>
          <p:cNvSpPr txBox="1"/>
          <p:nvPr/>
        </p:nvSpPr>
        <p:spPr>
          <a:xfrm>
            <a:off x="2256366" y="509303"/>
            <a:ext cx="2709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黑線循跡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7C1CF6D3-4569-4CAF-AE64-D016E285827C}"/>
              </a:ext>
            </a:extLst>
          </p:cNvPr>
          <p:cNvSpPr/>
          <p:nvPr/>
        </p:nvSpPr>
        <p:spPr>
          <a:xfrm>
            <a:off x="5287430" y="810206"/>
            <a:ext cx="1617135" cy="76944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71E2D0-1FCC-41F5-A57F-AB513EEE749D}"/>
              </a:ext>
            </a:extLst>
          </p:cNvPr>
          <p:cNvSpPr/>
          <p:nvPr/>
        </p:nvSpPr>
        <p:spPr>
          <a:xfrm>
            <a:off x="2686031" y="3974244"/>
            <a:ext cx="2277537" cy="120898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右馬達加速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424BD9-28E1-42C9-8346-C367A1A50BFB}"/>
              </a:ext>
            </a:extLst>
          </p:cNvPr>
          <p:cNvSpPr/>
          <p:nvPr/>
        </p:nvSpPr>
        <p:spPr>
          <a:xfrm>
            <a:off x="373889" y="3963306"/>
            <a:ext cx="1820338" cy="122866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維持</a:t>
            </a:r>
            <a:br>
              <a:rPr lang="en-US" altLang="zh-TW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馬達轉速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262D0B-CF14-40D8-8229-02BA58138868}"/>
              </a:ext>
            </a:extLst>
          </p:cNvPr>
          <p:cNvSpPr/>
          <p:nvPr/>
        </p:nvSpPr>
        <p:spPr>
          <a:xfrm>
            <a:off x="7131668" y="3974245"/>
            <a:ext cx="2277537" cy="118506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左馬達加速</a:t>
            </a:r>
            <a:endParaRPr lang="en-US" altLang="zh-TW" sz="32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6447E8-6B51-482E-B16A-26846CC3291D}"/>
              </a:ext>
            </a:extLst>
          </p:cNvPr>
          <p:cNvSpPr/>
          <p:nvPr/>
        </p:nvSpPr>
        <p:spPr>
          <a:xfrm>
            <a:off x="9762052" y="3989695"/>
            <a:ext cx="1820338" cy="117588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維持</a:t>
            </a:r>
            <a:br>
              <a:rPr lang="en-US" altLang="zh-TW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馬達轉速</a:t>
            </a:r>
          </a:p>
        </p:txBody>
      </p: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E84F3145-8D42-48FD-BAA0-00154FC64D8B}"/>
              </a:ext>
            </a:extLst>
          </p:cNvPr>
          <p:cNvSpPr/>
          <p:nvPr/>
        </p:nvSpPr>
        <p:spPr>
          <a:xfrm>
            <a:off x="5287430" y="5905106"/>
            <a:ext cx="1617135" cy="76944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結束</a:t>
            </a:r>
          </a:p>
        </p:txBody>
      </p:sp>
      <p:sp>
        <p:nvSpPr>
          <p:cNvPr id="3" name="流程圖: 決策 2">
            <a:extLst>
              <a:ext uri="{FF2B5EF4-FFF2-40B4-BE49-F238E27FC236}">
                <a16:creationId xmlns:a16="http://schemas.microsoft.com/office/drawing/2014/main" id="{C181D79E-4D76-4CBB-AFC8-89DD1604587B}"/>
              </a:ext>
            </a:extLst>
          </p:cNvPr>
          <p:cNvSpPr/>
          <p:nvPr/>
        </p:nvSpPr>
        <p:spPr>
          <a:xfrm>
            <a:off x="1932504" y="2274504"/>
            <a:ext cx="3835400" cy="1312334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左邊黑線</a:t>
            </a:r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594DC294-6930-4DE3-927A-F8EDE7FF20D1}"/>
              </a:ext>
            </a:extLst>
          </p:cNvPr>
          <p:cNvSpPr/>
          <p:nvPr/>
        </p:nvSpPr>
        <p:spPr>
          <a:xfrm>
            <a:off x="6354227" y="2270914"/>
            <a:ext cx="3835400" cy="1312334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右邊黑線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7FD6C717-2297-4ECB-85BE-93C93AD241F4}"/>
              </a:ext>
            </a:extLst>
          </p:cNvPr>
          <p:cNvCxnSpPr>
            <a:cxnSpLocks/>
            <a:stCxn id="3" idx="1"/>
            <a:endCxn id="8" idx="0"/>
          </p:cNvCxnSpPr>
          <p:nvPr/>
        </p:nvCxnSpPr>
        <p:spPr>
          <a:xfrm rot="10800000" flipV="1">
            <a:off x="1284058" y="2930670"/>
            <a:ext cx="648446" cy="103263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29A220FB-FBAE-4124-8898-54222A656868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rot="16200000" flipH="1">
            <a:off x="6838329" y="837315"/>
            <a:ext cx="691267" cy="217592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440F1249-FB02-41E1-92FB-7CE7534EBCE7}"/>
              </a:ext>
            </a:extLst>
          </p:cNvPr>
          <p:cNvCxnSpPr>
            <a:cxnSpLocks/>
          </p:cNvCxnSpPr>
          <p:nvPr/>
        </p:nvCxnSpPr>
        <p:spPr>
          <a:xfrm>
            <a:off x="3850203" y="3613613"/>
            <a:ext cx="1" cy="37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86829738-E716-4FBE-91E9-8104EAC70BF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8075684" y="3778001"/>
            <a:ext cx="390997" cy="149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D4DD2265-D403-44A0-94B4-AE0223AC7834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10189627" y="2927081"/>
            <a:ext cx="482594" cy="106261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69D1935B-1D8E-4309-A07D-E5B054C350D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rot="16200000" flipH="1">
            <a:off x="4599459" y="4408566"/>
            <a:ext cx="721881" cy="2271198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E5BDD4A3-6986-499F-865F-CF85D76504BF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3333460" y="3142568"/>
            <a:ext cx="713136" cy="481194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2B39D9AD-1888-404A-A863-44120FFF8128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5400000">
            <a:off x="6810318" y="4444986"/>
            <a:ext cx="745801" cy="217443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BD788D00-6489-4E0A-BCB2-B0B6CC49BA0D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8014348" y="3247232"/>
            <a:ext cx="739525" cy="457622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2035D722-89DB-4B2B-8EAC-CA29F1916ECF}"/>
              </a:ext>
            </a:extLst>
          </p:cNvPr>
          <p:cNvSpPr txBox="1"/>
          <p:nvPr/>
        </p:nvSpPr>
        <p:spPr>
          <a:xfrm>
            <a:off x="7526865" y="3604912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是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2932D56-269E-46D5-BCB4-A79F24143FB1}"/>
              </a:ext>
            </a:extLst>
          </p:cNvPr>
          <p:cNvSpPr txBox="1"/>
          <p:nvPr/>
        </p:nvSpPr>
        <p:spPr>
          <a:xfrm>
            <a:off x="3947448" y="3567584"/>
            <a:ext cx="67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是</a:t>
            </a:r>
            <a:endParaRPr lang="en-US" altLang="zh-TW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C01C728-6BA0-4563-890C-302AB8911F4E}"/>
              </a:ext>
            </a:extLst>
          </p:cNvPr>
          <p:cNvSpPr txBox="1"/>
          <p:nvPr/>
        </p:nvSpPr>
        <p:spPr>
          <a:xfrm>
            <a:off x="10189627" y="2979602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否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4E64955-0635-4C19-9D50-1C9350DA93B1}"/>
              </a:ext>
            </a:extLst>
          </p:cNvPr>
          <p:cNvSpPr txBox="1"/>
          <p:nvPr/>
        </p:nvSpPr>
        <p:spPr>
          <a:xfrm>
            <a:off x="1341969" y="2977337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否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5F4F135-CD45-4F67-B07E-83B50E67D74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625673" y="804178"/>
            <a:ext cx="694857" cy="2245794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F59CC1-7576-42EF-9E29-E108F85BEBA0}"/>
              </a:ext>
            </a:extLst>
          </p:cNvPr>
          <p:cNvSpPr txBox="1"/>
          <p:nvPr/>
        </p:nvSpPr>
        <p:spPr>
          <a:xfrm>
            <a:off x="8458168" y="1890750"/>
            <a:ext cx="210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右側</a:t>
            </a: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8DBA7E4-8EF2-4924-A0B4-FFF40C5040C1}"/>
              </a:ext>
            </a:extLst>
          </p:cNvPr>
          <p:cNvSpPr txBox="1"/>
          <p:nvPr/>
        </p:nvSpPr>
        <p:spPr>
          <a:xfrm>
            <a:off x="1896473" y="1849444"/>
            <a:ext cx="210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左側</a:t>
            </a: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EDB5D8-FAFC-4FA7-B9EA-06BB35D9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08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B947BB-4B72-474F-8B57-8B69A7018E7E}"/>
              </a:ext>
            </a:extLst>
          </p:cNvPr>
          <p:cNvSpPr/>
          <p:nvPr/>
        </p:nvSpPr>
        <p:spPr>
          <a:xfrm>
            <a:off x="1016001" y="58471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處理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85731A-82DA-4FB7-82A4-4F914AB2EE4F}"/>
              </a:ext>
            </a:extLst>
          </p:cNvPr>
          <p:cNvSpPr txBox="1"/>
          <p:nvPr/>
        </p:nvSpPr>
        <p:spPr>
          <a:xfrm>
            <a:off x="2269067" y="473495"/>
            <a:ext cx="41765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避開障礙物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HC-SR04</a:t>
            </a:r>
            <a:b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6" name="流程圖: 結束點 5">
            <a:extLst>
              <a:ext uri="{FF2B5EF4-FFF2-40B4-BE49-F238E27FC236}">
                <a16:creationId xmlns:a16="http://schemas.microsoft.com/office/drawing/2014/main" id="{C51B2154-87FC-41A1-BF9F-2EBC9224D2C0}"/>
              </a:ext>
            </a:extLst>
          </p:cNvPr>
          <p:cNvSpPr/>
          <p:nvPr/>
        </p:nvSpPr>
        <p:spPr>
          <a:xfrm>
            <a:off x="6445624" y="436080"/>
            <a:ext cx="1617135" cy="76944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A5AE5D73-719D-4FA8-9D69-BB93B6C18E92}"/>
              </a:ext>
            </a:extLst>
          </p:cNvPr>
          <p:cNvSpPr/>
          <p:nvPr/>
        </p:nvSpPr>
        <p:spPr>
          <a:xfrm>
            <a:off x="3327148" y="1618082"/>
            <a:ext cx="7876242" cy="1264534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前方是否有障礙物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12914-4CA2-4267-99C7-9A499DDD4C28}"/>
              </a:ext>
            </a:extLst>
          </p:cNvPr>
          <p:cNvSpPr/>
          <p:nvPr/>
        </p:nvSpPr>
        <p:spPr>
          <a:xfrm>
            <a:off x="5191313" y="4019960"/>
            <a:ext cx="4159624" cy="56240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馬達停止</a:t>
            </a:r>
            <a:endParaRPr lang="en-US" altLang="zh-TW" sz="32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2" name="流程圖: 結束點 11">
            <a:extLst>
              <a:ext uri="{FF2B5EF4-FFF2-40B4-BE49-F238E27FC236}">
                <a16:creationId xmlns:a16="http://schemas.microsoft.com/office/drawing/2014/main" id="{658AF394-7448-49C0-A9FB-A0C155945A67}"/>
              </a:ext>
            </a:extLst>
          </p:cNvPr>
          <p:cNvSpPr/>
          <p:nvPr/>
        </p:nvSpPr>
        <p:spPr>
          <a:xfrm>
            <a:off x="6445624" y="5951159"/>
            <a:ext cx="1617135" cy="76944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結束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A407DD46-4F6B-47A4-8BE8-CEB3E15796C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7053450" y="1406262"/>
            <a:ext cx="412561" cy="11077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652AFE0-7B2E-4D75-A076-7A9F1EC4B6E0}"/>
              </a:ext>
            </a:extLst>
          </p:cNvPr>
          <p:cNvSpPr txBox="1"/>
          <p:nvPr/>
        </p:nvSpPr>
        <p:spPr>
          <a:xfrm>
            <a:off x="7389657" y="2824484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4C731F-6ECD-4FEF-944B-C3888E868DC1}"/>
              </a:ext>
            </a:extLst>
          </p:cNvPr>
          <p:cNvSpPr/>
          <p:nvPr/>
        </p:nvSpPr>
        <p:spPr>
          <a:xfrm>
            <a:off x="5185457" y="4934502"/>
            <a:ext cx="4159624" cy="56240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轉向右側黑線循跡</a:t>
            </a:r>
            <a:endParaRPr lang="en-US" altLang="zh-TW" sz="32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ED970A6-745D-46F4-866E-81CA74DBB1C6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7265269" y="4582363"/>
            <a:ext cx="5856" cy="35213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2EB134B-F2BA-4D10-B833-301F27A5E21E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7254192" y="5496905"/>
            <a:ext cx="11077" cy="45425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A09D0C8-B56E-467D-BABF-52026D08A455}"/>
              </a:ext>
            </a:extLst>
          </p:cNvPr>
          <p:cNvSpPr txBox="1"/>
          <p:nvPr/>
        </p:nvSpPr>
        <p:spPr>
          <a:xfrm>
            <a:off x="7474567" y="1227134"/>
            <a:ext cx="394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車前 </a:t>
            </a: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HC-SR04</a:t>
            </a: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8C12DF7-AD5D-4569-B52F-95B504348953}"/>
              </a:ext>
            </a:extLst>
          </p:cNvPr>
          <p:cNvSpPr txBox="1"/>
          <p:nvPr/>
        </p:nvSpPr>
        <p:spPr>
          <a:xfrm>
            <a:off x="7474567" y="4591258"/>
            <a:ext cx="394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右側 </a:t>
            </a: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18FE03-7321-4294-9B7B-FD0AEFB76DF5}"/>
              </a:ext>
            </a:extLst>
          </p:cNvPr>
          <p:cNvSpPr/>
          <p:nvPr/>
        </p:nvSpPr>
        <p:spPr>
          <a:xfrm>
            <a:off x="2172228" y="4544710"/>
            <a:ext cx="1395820" cy="76944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循跡</a:t>
            </a:r>
            <a:endParaRPr lang="en-US" altLang="zh-TW" sz="32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1143E88-5621-4D7A-8C7B-A475836F4D39}"/>
              </a:ext>
            </a:extLst>
          </p:cNvPr>
          <p:cNvSpPr txBox="1"/>
          <p:nvPr/>
        </p:nvSpPr>
        <p:spPr>
          <a:xfrm>
            <a:off x="2197036" y="2263860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沒有</a:t>
            </a:r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00093E62-7EBB-4EBD-9053-9DAC41178CD2}"/>
              </a:ext>
            </a:extLst>
          </p:cNvPr>
          <p:cNvCxnSpPr>
            <a:stCxn id="8" idx="1"/>
            <a:endCxn id="37" idx="0"/>
          </p:cNvCxnSpPr>
          <p:nvPr/>
        </p:nvCxnSpPr>
        <p:spPr>
          <a:xfrm rot="10800000" flipV="1">
            <a:off x="2870138" y="2250348"/>
            <a:ext cx="457010" cy="229436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581AE62-F82A-4299-893F-996B0FD60859}"/>
              </a:ext>
            </a:extLst>
          </p:cNvPr>
          <p:cNvSpPr/>
          <p:nvPr/>
        </p:nvSpPr>
        <p:spPr>
          <a:xfrm>
            <a:off x="5185457" y="3198762"/>
            <a:ext cx="4159624" cy="56240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傳訊給</a:t>
            </a:r>
            <a:r>
              <a:rPr lang="en-US" altLang="zh-TW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2</a:t>
            </a:r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號</a:t>
            </a:r>
            <a:r>
              <a:rPr lang="en-US" altLang="zh-TW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UNO</a:t>
            </a:r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板</a:t>
            </a:r>
            <a:endParaRPr lang="en-US" altLang="zh-TW" sz="32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5137767-34FF-41A0-B832-68CE7852208C}"/>
              </a:ext>
            </a:extLst>
          </p:cNvPr>
          <p:cNvCxnSpPr>
            <a:stCxn id="50" idx="2"/>
            <a:endCxn id="10" idx="0"/>
          </p:cNvCxnSpPr>
          <p:nvPr/>
        </p:nvCxnSpPr>
        <p:spPr>
          <a:xfrm>
            <a:off x="7265269" y="3761166"/>
            <a:ext cx="5856" cy="258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03D0065-A9EE-4638-A0C6-3682A7DBBAB0}"/>
              </a:ext>
            </a:extLst>
          </p:cNvPr>
          <p:cNvCxnSpPr>
            <a:cxnSpLocks/>
            <a:stCxn id="8" idx="2"/>
            <a:endCxn id="50" idx="0"/>
          </p:cNvCxnSpPr>
          <p:nvPr/>
        </p:nvCxnSpPr>
        <p:spPr>
          <a:xfrm>
            <a:off x="7265269" y="2882616"/>
            <a:ext cx="0" cy="3161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88651951-36A8-4859-8287-FADC603683A0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 rot="16200000" flipH="1">
            <a:off x="4743661" y="3440628"/>
            <a:ext cx="637008" cy="438405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DF4300-074C-4BB3-A43C-D1867C42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2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B947BB-4B72-474F-8B57-8B69A7018E7E}"/>
              </a:ext>
            </a:extLst>
          </p:cNvPr>
          <p:cNvSpPr/>
          <p:nvPr/>
        </p:nvSpPr>
        <p:spPr>
          <a:xfrm>
            <a:off x="1016001" y="58471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處理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85731A-82DA-4FB7-82A4-4F914AB2EE4F}"/>
              </a:ext>
            </a:extLst>
          </p:cNvPr>
          <p:cNvSpPr txBox="1"/>
          <p:nvPr/>
        </p:nvSpPr>
        <p:spPr>
          <a:xfrm>
            <a:off x="2269066" y="473495"/>
            <a:ext cx="5795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岔路</a:t>
            </a: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HMC5883L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6" name="流程圖: 結束點 5">
            <a:extLst>
              <a:ext uri="{FF2B5EF4-FFF2-40B4-BE49-F238E27FC236}">
                <a16:creationId xmlns:a16="http://schemas.microsoft.com/office/drawing/2014/main" id="{C51B2154-87FC-41A1-BF9F-2EBC9224D2C0}"/>
              </a:ext>
            </a:extLst>
          </p:cNvPr>
          <p:cNvSpPr/>
          <p:nvPr/>
        </p:nvSpPr>
        <p:spPr>
          <a:xfrm>
            <a:off x="7590722" y="379393"/>
            <a:ext cx="1351254" cy="70316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A5AE5D73-719D-4FA8-9D69-BB93B6C18E92}"/>
              </a:ext>
            </a:extLst>
          </p:cNvPr>
          <p:cNvSpPr/>
          <p:nvPr/>
        </p:nvSpPr>
        <p:spPr>
          <a:xfrm>
            <a:off x="5720765" y="1525870"/>
            <a:ext cx="5091168" cy="1597829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兩側</a:t>
            </a:r>
            <a:r>
              <a:rPr lang="en-US" altLang="zh-TW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TCRT5000</a:t>
            </a:r>
            <a:br>
              <a:rPr lang="en-US" altLang="zh-TW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皆偵測到黑色</a:t>
            </a:r>
            <a:endParaRPr lang="en-US" altLang="zh-TW" sz="2400" b="1" dirty="0">
              <a:solidFill>
                <a:schemeClr val="bg1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421FC9-1F6C-496F-A53D-EBFD844ADC95}"/>
              </a:ext>
            </a:extLst>
          </p:cNvPr>
          <p:cNvSpPr/>
          <p:nvPr/>
        </p:nvSpPr>
        <p:spPr>
          <a:xfrm>
            <a:off x="4618370" y="3717409"/>
            <a:ext cx="1388533" cy="75552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循跡</a:t>
            </a:r>
            <a:endParaRPr lang="en-US" altLang="zh-TW" sz="24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EA11F53-2B8F-4A9C-A0BF-A2A1857E1F40}"/>
              </a:ext>
            </a:extLst>
          </p:cNvPr>
          <p:cNvCxnSpPr>
            <a:cxnSpLocks/>
            <a:stCxn id="8" idx="1"/>
            <a:endCxn id="22" idx="0"/>
          </p:cNvCxnSpPr>
          <p:nvPr/>
        </p:nvCxnSpPr>
        <p:spPr>
          <a:xfrm rot="10800000" flipV="1">
            <a:off x="5312637" y="2324785"/>
            <a:ext cx="408128" cy="139262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930E13-BD90-481B-B5BB-1BA2780B548E}"/>
              </a:ext>
            </a:extLst>
          </p:cNvPr>
          <p:cNvSpPr txBox="1"/>
          <p:nvPr/>
        </p:nvSpPr>
        <p:spPr>
          <a:xfrm>
            <a:off x="5147102" y="1972751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沒有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53723D-3CDD-45D0-8927-FCB7EDE5E7B7}"/>
              </a:ext>
            </a:extLst>
          </p:cNvPr>
          <p:cNvSpPr/>
          <p:nvPr/>
        </p:nvSpPr>
        <p:spPr>
          <a:xfrm>
            <a:off x="6760052" y="3420553"/>
            <a:ext cx="3012594" cy="75552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依原行徑方向前進</a:t>
            </a:r>
            <a:endParaRPr lang="en-US" altLang="zh-TW" sz="24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FB0E8879-CFEE-4386-960E-D8F4F1ACE186}"/>
              </a:ext>
            </a:extLst>
          </p:cNvPr>
          <p:cNvSpPr/>
          <p:nvPr/>
        </p:nvSpPr>
        <p:spPr>
          <a:xfrm>
            <a:off x="7590723" y="6032924"/>
            <a:ext cx="1351254" cy="70316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結束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78380AE-FEA8-46B9-B472-9F8400D4ADFD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8266349" y="3123699"/>
            <a:ext cx="0" cy="296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F150F37-81F5-45C8-9AF3-2734F0285E6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266349" y="1082554"/>
            <a:ext cx="0" cy="44331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F8BE19E-BE20-4E5F-A0D3-A55ABDD040BA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rot="16200000" flipH="1">
            <a:off x="6009497" y="3776070"/>
            <a:ext cx="1559993" cy="2953713"/>
          </a:xfrm>
          <a:prstGeom prst="bentConnector3">
            <a:avLst>
              <a:gd name="adj1" fmla="val 72252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7171D89-4DFC-4D24-BEA5-6AB7AD814643}"/>
              </a:ext>
            </a:extLst>
          </p:cNvPr>
          <p:cNvSpPr/>
          <p:nvPr/>
        </p:nvSpPr>
        <p:spPr>
          <a:xfrm>
            <a:off x="6760052" y="4626302"/>
            <a:ext cx="3012594" cy="70316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循跡</a:t>
            </a:r>
            <a:endParaRPr lang="en-US" altLang="zh-TW" sz="24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A9CF60B-6FB4-4EE2-A9CC-CA2DFDD4F874}"/>
              </a:ext>
            </a:extLst>
          </p:cNvPr>
          <p:cNvCxnSpPr>
            <a:stCxn id="24" idx="2"/>
            <a:endCxn id="73" idx="0"/>
          </p:cNvCxnSpPr>
          <p:nvPr/>
        </p:nvCxnSpPr>
        <p:spPr>
          <a:xfrm>
            <a:off x="8266349" y="4176075"/>
            <a:ext cx="0" cy="4502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2581F840-BD0C-4A55-B753-08F3C170B2AE}"/>
              </a:ext>
            </a:extLst>
          </p:cNvPr>
          <p:cNvCxnSpPr>
            <a:cxnSpLocks/>
            <a:stCxn id="73" idx="2"/>
            <a:endCxn id="36" idx="0"/>
          </p:cNvCxnSpPr>
          <p:nvPr/>
        </p:nvCxnSpPr>
        <p:spPr>
          <a:xfrm>
            <a:off x="8266349" y="5329464"/>
            <a:ext cx="1" cy="7034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978115E-9EAD-4FCC-9E23-CF10FEA668E2}"/>
              </a:ext>
            </a:extLst>
          </p:cNvPr>
          <p:cNvSpPr txBox="1"/>
          <p:nvPr/>
        </p:nvSpPr>
        <p:spPr>
          <a:xfrm>
            <a:off x="8605425" y="3028473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有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2C94AE3-85C4-4BF7-A3BE-57D5EA9BCC88}"/>
              </a:ext>
            </a:extLst>
          </p:cNvPr>
          <p:cNvSpPr txBox="1"/>
          <p:nvPr/>
        </p:nvSpPr>
        <p:spPr>
          <a:xfrm>
            <a:off x="8596019" y="4176074"/>
            <a:ext cx="205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通過岔路處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689934-8262-4F70-BB61-5568A27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B947BB-4B72-474F-8B57-8B69A7018E7E}"/>
              </a:ext>
            </a:extLst>
          </p:cNvPr>
          <p:cNvSpPr/>
          <p:nvPr/>
        </p:nvSpPr>
        <p:spPr>
          <a:xfrm>
            <a:off x="1016001" y="58471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處理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85731A-82DA-4FB7-82A4-4F914AB2EE4F}"/>
              </a:ext>
            </a:extLst>
          </p:cNvPr>
          <p:cNvSpPr txBox="1"/>
          <p:nvPr/>
        </p:nvSpPr>
        <p:spPr>
          <a:xfrm>
            <a:off x="2269066" y="473495"/>
            <a:ext cx="5795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斷線區</a:t>
            </a:r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&amp;</a:t>
            </a:r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虛線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HMC5883L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6" name="流程圖: 結束點 5">
            <a:extLst>
              <a:ext uri="{FF2B5EF4-FFF2-40B4-BE49-F238E27FC236}">
                <a16:creationId xmlns:a16="http://schemas.microsoft.com/office/drawing/2014/main" id="{C51B2154-87FC-41A1-BF9F-2EBC9224D2C0}"/>
              </a:ext>
            </a:extLst>
          </p:cNvPr>
          <p:cNvSpPr/>
          <p:nvPr/>
        </p:nvSpPr>
        <p:spPr>
          <a:xfrm>
            <a:off x="7590722" y="379393"/>
            <a:ext cx="1351254" cy="70316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A5AE5D73-719D-4FA8-9D69-BB93B6C18E92}"/>
              </a:ext>
            </a:extLst>
          </p:cNvPr>
          <p:cNvSpPr/>
          <p:nvPr/>
        </p:nvSpPr>
        <p:spPr>
          <a:xfrm>
            <a:off x="5720765" y="1525870"/>
            <a:ext cx="5091168" cy="1597829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br>
              <a:rPr lang="en-US" altLang="zh-TW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有無偵測到黑線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421FC9-1F6C-496F-A53D-EBFD844ADC95}"/>
              </a:ext>
            </a:extLst>
          </p:cNvPr>
          <p:cNvSpPr/>
          <p:nvPr/>
        </p:nvSpPr>
        <p:spPr>
          <a:xfrm>
            <a:off x="4618370" y="3717409"/>
            <a:ext cx="1388533" cy="75552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循跡</a:t>
            </a:r>
            <a:endParaRPr lang="en-US" altLang="zh-TW" sz="24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EA11F53-2B8F-4A9C-A0BF-A2A1857E1F40}"/>
              </a:ext>
            </a:extLst>
          </p:cNvPr>
          <p:cNvCxnSpPr>
            <a:cxnSpLocks/>
            <a:stCxn id="8" idx="1"/>
            <a:endCxn id="22" idx="0"/>
          </p:cNvCxnSpPr>
          <p:nvPr/>
        </p:nvCxnSpPr>
        <p:spPr>
          <a:xfrm rot="10800000" flipV="1">
            <a:off x="5312637" y="2324785"/>
            <a:ext cx="408128" cy="139262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930E13-BD90-481B-B5BB-1BA2780B548E}"/>
              </a:ext>
            </a:extLst>
          </p:cNvPr>
          <p:cNvSpPr txBox="1"/>
          <p:nvPr/>
        </p:nvSpPr>
        <p:spPr>
          <a:xfrm>
            <a:off x="5147102" y="1972751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53723D-3CDD-45D0-8927-FCB7EDE5E7B7}"/>
              </a:ext>
            </a:extLst>
          </p:cNvPr>
          <p:cNvSpPr/>
          <p:nvPr/>
        </p:nvSpPr>
        <p:spPr>
          <a:xfrm>
            <a:off x="6760052" y="3420553"/>
            <a:ext cx="3012594" cy="75552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傳訊給</a:t>
            </a:r>
            <a:r>
              <a:rPr lang="en-US" altLang="zh-TW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2</a:t>
            </a:r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號</a:t>
            </a:r>
            <a:r>
              <a:rPr lang="en-US" altLang="zh-TW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UNO</a:t>
            </a:r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板</a:t>
            </a:r>
            <a:endParaRPr lang="en-US" altLang="zh-TW" sz="24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FB0E8879-CFEE-4386-960E-D8F4F1ACE186}"/>
              </a:ext>
            </a:extLst>
          </p:cNvPr>
          <p:cNvSpPr/>
          <p:nvPr/>
        </p:nvSpPr>
        <p:spPr>
          <a:xfrm>
            <a:off x="7590723" y="6032924"/>
            <a:ext cx="1351254" cy="703161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結束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78380AE-FEA8-46B9-B472-9F8400D4ADFD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8266349" y="3123699"/>
            <a:ext cx="0" cy="296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F150F37-81F5-45C8-9AF3-2734F0285E6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266349" y="1082554"/>
            <a:ext cx="0" cy="44331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F8BE19E-BE20-4E5F-A0D3-A55ABDD040BA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rot="16200000" flipH="1">
            <a:off x="6009497" y="3776070"/>
            <a:ext cx="1559993" cy="2953713"/>
          </a:xfrm>
          <a:prstGeom prst="bentConnector3">
            <a:avLst>
              <a:gd name="adj1" fmla="val 72252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7171D89-4DFC-4D24-BEA5-6AB7AD814643}"/>
              </a:ext>
            </a:extLst>
          </p:cNvPr>
          <p:cNvSpPr/>
          <p:nvPr/>
        </p:nvSpPr>
        <p:spPr>
          <a:xfrm>
            <a:off x="6760052" y="4518426"/>
            <a:ext cx="3012594" cy="70316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直走</a:t>
            </a:r>
            <a:endParaRPr lang="en-US" altLang="zh-TW" sz="24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DA9CF60B-6FB4-4EE2-A9CC-CA2DFDD4F874}"/>
              </a:ext>
            </a:extLst>
          </p:cNvPr>
          <p:cNvCxnSpPr>
            <a:stCxn id="24" idx="2"/>
            <a:endCxn id="73" idx="0"/>
          </p:cNvCxnSpPr>
          <p:nvPr/>
        </p:nvCxnSpPr>
        <p:spPr>
          <a:xfrm>
            <a:off x="8266349" y="4176075"/>
            <a:ext cx="0" cy="3423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2581F840-BD0C-4A55-B753-08F3C170B2AE}"/>
              </a:ext>
            </a:extLst>
          </p:cNvPr>
          <p:cNvCxnSpPr>
            <a:cxnSpLocks/>
            <a:stCxn id="73" idx="2"/>
            <a:endCxn id="36" idx="0"/>
          </p:cNvCxnSpPr>
          <p:nvPr/>
        </p:nvCxnSpPr>
        <p:spPr>
          <a:xfrm>
            <a:off x="8266349" y="5221588"/>
            <a:ext cx="1" cy="811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978115E-9EAD-4FCC-9E23-CF10FEA668E2}"/>
              </a:ext>
            </a:extLst>
          </p:cNvPr>
          <p:cNvSpPr txBox="1"/>
          <p:nvPr/>
        </p:nvSpPr>
        <p:spPr>
          <a:xfrm>
            <a:off x="8605425" y="3028473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沒有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21B9D0-3E14-44A2-A2F3-7B07A50B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B947BB-4B72-474F-8B57-8B69A7018E7E}"/>
              </a:ext>
            </a:extLst>
          </p:cNvPr>
          <p:cNvSpPr/>
          <p:nvPr/>
        </p:nvSpPr>
        <p:spPr>
          <a:xfrm>
            <a:off x="1016001" y="58471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處理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85731A-82DA-4FB7-82A4-4F914AB2EE4F}"/>
              </a:ext>
            </a:extLst>
          </p:cNvPr>
          <p:cNvSpPr txBox="1"/>
          <p:nvPr/>
        </p:nvSpPr>
        <p:spPr>
          <a:xfrm>
            <a:off x="2269067" y="473495"/>
            <a:ext cx="46354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倒車入庫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b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HC-SR04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6" name="流程圖: 結束點 5">
            <a:extLst>
              <a:ext uri="{FF2B5EF4-FFF2-40B4-BE49-F238E27FC236}">
                <a16:creationId xmlns:a16="http://schemas.microsoft.com/office/drawing/2014/main" id="{C51B2154-87FC-41A1-BF9F-2EBC9224D2C0}"/>
              </a:ext>
            </a:extLst>
          </p:cNvPr>
          <p:cNvSpPr/>
          <p:nvPr/>
        </p:nvSpPr>
        <p:spPr>
          <a:xfrm>
            <a:off x="6069082" y="257902"/>
            <a:ext cx="1351254" cy="510767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A5AE5D73-719D-4FA8-9D69-BB93B6C18E92}"/>
              </a:ext>
            </a:extLst>
          </p:cNvPr>
          <p:cNvSpPr/>
          <p:nvPr/>
        </p:nvSpPr>
        <p:spPr>
          <a:xfrm>
            <a:off x="4664897" y="1063844"/>
            <a:ext cx="4159624" cy="1022526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有無偵測到紅線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12914-4CA2-4267-99C7-9A499DDD4C28}"/>
              </a:ext>
            </a:extLst>
          </p:cNvPr>
          <p:cNvSpPr/>
          <p:nvPr/>
        </p:nvSpPr>
        <p:spPr>
          <a:xfrm>
            <a:off x="5010037" y="4429024"/>
            <a:ext cx="3469344" cy="58270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車輛循跡倒車</a:t>
            </a:r>
            <a:endParaRPr lang="en-US" altLang="zh-TW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652AFE0-7B2E-4D75-A076-7A9F1EC4B6E0}"/>
              </a:ext>
            </a:extLst>
          </p:cNvPr>
          <p:cNvSpPr txBox="1"/>
          <p:nvPr/>
        </p:nvSpPr>
        <p:spPr>
          <a:xfrm>
            <a:off x="6851170" y="2030814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有</a:t>
            </a:r>
          </a:p>
        </p:txBody>
      </p:sp>
      <p:sp>
        <p:nvSpPr>
          <p:cNvPr id="51" name="流程圖: 決策 50">
            <a:extLst>
              <a:ext uri="{FF2B5EF4-FFF2-40B4-BE49-F238E27FC236}">
                <a16:creationId xmlns:a16="http://schemas.microsoft.com/office/drawing/2014/main" id="{73E28EB4-E0BE-49A2-93DD-F722BCA07FA0}"/>
              </a:ext>
            </a:extLst>
          </p:cNvPr>
          <p:cNvSpPr/>
          <p:nvPr/>
        </p:nvSpPr>
        <p:spPr>
          <a:xfrm>
            <a:off x="4872373" y="3259090"/>
            <a:ext cx="3744672" cy="764416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是否偵測到黑線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2097B33-2CE0-406B-AFE5-FC66B9480E34}"/>
              </a:ext>
            </a:extLst>
          </p:cNvPr>
          <p:cNvSpPr/>
          <p:nvPr/>
        </p:nvSpPr>
        <p:spPr>
          <a:xfrm>
            <a:off x="5016498" y="5363647"/>
            <a:ext cx="3469344" cy="58270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距離障礙物一定距離時停止</a:t>
            </a:r>
            <a:endParaRPr lang="en-US" altLang="zh-TW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72" name="流程圖: 結束點 71">
            <a:extLst>
              <a:ext uri="{FF2B5EF4-FFF2-40B4-BE49-F238E27FC236}">
                <a16:creationId xmlns:a16="http://schemas.microsoft.com/office/drawing/2014/main" id="{1E5D10E0-5719-4FBF-888A-EF28968375D7}"/>
              </a:ext>
            </a:extLst>
          </p:cNvPr>
          <p:cNvSpPr/>
          <p:nvPr/>
        </p:nvSpPr>
        <p:spPr>
          <a:xfrm>
            <a:off x="6073805" y="6266579"/>
            <a:ext cx="1351254" cy="510767"/>
          </a:xfrm>
          <a:prstGeom prst="flowChartTerminator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結束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C415A2E-F981-4162-AA7A-A0660B39341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744709" y="768669"/>
            <a:ext cx="0" cy="2951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5E72595-9B32-4E75-804B-ADEC15A48B02}"/>
              </a:ext>
            </a:extLst>
          </p:cNvPr>
          <p:cNvCxnSpPr>
            <a:cxnSpLocks/>
            <a:stCxn id="51" idx="2"/>
            <a:endCxn id="10" idx="0"/>
          </p:cNvCxnSpPr>
          <p:nvPr/>
        </p:nvCxnSpPr>
        <p:spPr>
          <a:xfrm>
            <a:off x="6744709" y="4023506"/>
            <a:ext cx="0" cy="40551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874EED2-7E8A-422A-9F36-7599724A0DA9}"/>
              </a:ext>
            </a:extLst>
          </p:cNvPr>
          <p:cNvCxnSpPr>
            <a:cxnSpLocks/>
            <a:stCxn id="10" idx="2"/>
            <a:endCxn id="64" idx="0"/>
          </p:cNvCxnSpPr>
          <p:nvPr/>
        </p:nvCxnSpPr>
        <p:spPr>
          <a:xfrm>
            <a:off x="6744709" y="5011726"/>
            <a:ext cx="6461" cy="35192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7F6D833-13D4-4711-85B6-14EA3E1E0D14}"/>
              </a:ext>
            </a:extLst>
          </p:cNvPr>
          <p:cNvCxnSpPr>
            <a:stCxn id="64" idx="2"/>
            <a:endCxn id="72" idx="0"/>
          </p:cNvCxnSpPr>
          <p:nvPr/>
        </p:nvCxnSpPr>
        <p:spPr>
          <a:xfrm flipH="1">
            <a:off x="6749432" y="5946349"/>
            <a:ext cx="1738" cy="32023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5402FED-A5C0-4F0A-822C-1C1CDB4BF4D1}"/>
              </a:ext>
            </a:extLst>
          </p:cNvPr>
          <p:cNvSpPr txBox="1"/>
          <p:nvPr/>
        </p:nvSpPr>
        <p:spPr>
          <a:xfrm>
            <a:off x="6851170" y="3975103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有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0DE5495-9E81-46A9-B92C-B382EA618E7F}"/>
              </a:ext>
            </a:extLst>
          </p:cNvPr>
          <p:cNvSpPr txBox="1"/>
          <p:nvPr/>
        </p:nvSpPr>
        <p:spPr>
          <a:xfrm>
            <a:off x="6820089" y="4984400"/>
            <a:ext cx="223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車後</a:t>
            </a: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HC-SR04</a:t>
            </a: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C98A55-F9B9-4842-A150-BAF8C0501E44}"/>
              </a:ext>
            </a:extLst>
          </p:cNvPr>
          <p:cNvSpPr/>
          <p:nvPr/>
        </p:nvSpPr>
        <p:spPr>
          <a:xfrm>
            <a:off x="10075491" y="3489429"/>
            <a:ext cx="1811346" cy="58270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循跡</a:t>
            </a:r>
            <a:endParaRPr lang="en-US" altLang="zh-TW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559BB3D-34EC-46B8-9C20-69C888E37DA6}"/>
              </a:ext>
            </a:extLst>
          </p:cNvPr>
          <p:cNvCxnSpPr>
            <a:stCxn id="8" idx="3"/>
            <a:endCxn id="34" idx="0"/>
          </p:cNvCxnSpPr>
          <p:nvPr/>
        </p:nvCxnSpPr>
        <p:spPr>
          <a:xfrm>
            <a:off x="8824521" y="1575107"/>
            <a:ext cx="2156643" cy="191432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B3F2548-C8B9-441B-B56A-53231CB31D75}"/>
              </a:ext>
            </a:extLst>
          </p:cNvPr>
          <p:cNvSpPr txBox="1"/>
          <p:nvPr/>
        </p:nvSpPr>
        <p:spPr>
          <a:xfrm>
            <a:off x="8888144" y="1143015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沒有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708D7E-DC2E-45C6-817E-96C00B9A627C}"/>
              </a:ext>
            </a:extLst>
          </p:cNvPr>
          <p:cNvSpPr/>
          <p:nvPr/>
        </p:nvSpPr>
        <p:spPr>
          <a:xfrm>
            <a:off x="5010037" y="2393686"/>
            <a:ext cx="3469344" cy="58270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車輛向右旋轉</a:t>
            </a:r>
            <a:endParaRPr lang="en-US" altLang="zh-TW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D2714AF-587D-417F-AEC8-F19FC1566AFE}"/>
              </a:ext>
            </a:extLst>
          </p:cNvPr>
          <p:cNvCxnSpPr>
            <a:stCxn id="8" idx="2"/>
            <a:endCxn id="46" idx="0"/>
          </p:cNvCxnSpPr>
          <p:nvPr/>
        </p:nvCxnSpPr>
        <p:spPr>
          <a:xfrm>
            <a:off x="6744709" y="2086370"/>
            <a:ext cx="0" cy="30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1E0AD1D-7792-4B6F-AB23-21EE69946687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>
            <a:off x="6744709" y="2976388"/>
            <a:ext cx="0" cy="282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F156A3F-1B9E-4F51-B895-8AEACC710BB2}"/>
              </a:ext>
            </a:extLst>
          </p:cNvPr>
          <p:cNvSpPr txBox="1"/>
          <p:nvPr/>
        </p:nvSpPr>
        <p:spPr>
          <a:xfrm>
            <a:off x="3234595" y="3278239"/>
            <a:ext cx="6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沒有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EF2F50C-396E-4D30-8E71-EE308E428812}"/>
              </a:ext>
            </a:extLst>
          </p:cNvPr>
          <p:cNvSpPr/>
          <p:nvPr/>
        </p:nvSpPr>
        <p:spPr>
          <a:xfrm>
            <a:off x="1021669" y="4049700"/>
            <a:ext cx="3469344" cy="58270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繼續向右旋轉</a:t>
            </a:r>
            <a:endParaRPr lang="en-US" altLang="zh-TW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2A647244-FFAC-4A90-815F-F835FCC872B0}"/>
              </a:ext>
            </a:extLst>
          </p:cNvPr>
          <p:cNvCxnSpPr>
            <a:stCxn id="51" idx="1"/>
            <a:endCxn id="85" idx="0"/>
          </p:cNvCxnSpPr>
          <p:nvPr/>
        </p:nvCxnSpPr>
        <p:spPr>
          <a:xfrm rot="10800000" flipV="1">
            <a:off x="2756341" y="3641298"/>
            <a:ext cx="2116032" cy="4084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DC1EDB6F-7A62-4266-A3B2-9086C5B5F282}"/>
              </a:ext>
            </a:extLst>
          </p:cNvPr>
          <p:cNvCxnSpPr>
            <a:stCxn id="34" idx="2"/>
            <a:endCxn id="72" idx="0"/>
          </p:cNvCxnSpPr>
          <p:nvPr/>
        </p:nvCxnSpPr>
        <p:spPr>
          <a:xfrm rot="5400000">
            <a:off x="7768074" y="3053489"/>
            <a:ext cx="2194448" cy="4231732"/>
          </a:xfrm>
          <a:prstGeom prst="bentConnector3">
            <a:avLst>
              <a:gd name="adj1" fmla="val 89354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E22AEE46-A3BC-41D8-AEC1-5058C7CD6CCD}"/>
              </a:ext>
            </a:extLst>
          </p:cNvPr>
          <p:cNvCxnSpPr>
            <a:cxnSpLocks/>
            <a:stCxn id="85" idx="2"/>
            <a:endCxn id="72" idx="0"/>
          </p:cNvCxnSpPr>
          <p:nvPr/>
        </p:nvCxnSpPr>
        <p:spPr>
          <a:xfrm rot="16200000" flipH="1">
            <a:off x="3935798" y="3452944"/>
            <a:ext cx="1634177" cy="3993091"/>
          </a:xfrm>
          <a:prstGeom prst="bentConnector3">
            <a:avLst>
              <a:gd name="adj1" fmla="val 86267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2E4CDB-18ED-4121-A8D3-F3A44A4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1F0BDD2-33D7-47BC-8ECC-0CDEF6F6D750}"/>
              </a:ext>
            </a:extLst>
          </p:cNvPr>
          <p:cNvGrpSpPr/>
          <p:nvPr/>
        </p:nvGrpSpPr>
        <p:grpSpPr>
          <a:xfrm>
            <a:off x="6096002" y="560920"/>
            <a:ext cx="2971798" cy="977897"/>
            <a:chOff x="6096002" y="560920"/>
            <a:chExt cx="2971798" cy="97789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F1047E5-4A49-484E-926A-3E262485A2D8}"/>
                </a:ext>
              </a:extLst>
            </p:cNvPr>
            <p:cNvSpPr/>
            <p:nvPr/>
          </p:nvSpPr>
          <p:spPr>
            <a:xfrm>
              <a:off x="6096002" y="56092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7E4CC9B-2309-4982-9DDF-E5AA101749F1}"/>
                </a:ext>
              </a:extLst>
            </p:cNvPr>
            <p:cNvSpPr txBox="1"/>
            <p:nvPr/>
          </p:nvSpPr>
          <p:spPr>
            <a:xfrm>
              <a:off x="7382934" y="584710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設計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Design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3768434-F85A-41C9-BC1D-01FA7C13FB01}"/>
              </a:ext>
            </a:extLst>
          </p:cNvPr>
          <p:cNvGrpSpPr/>
          <p:nvPr/>
        </p:nvGrpSpPr>
        <p:grpSpPr>
          <a:xfrm>
            <a:off x="6096002" y="1750485"/>
            <a:ext cx="2971798" cy="977897"/>
            <a:chOff x="6096002" y="1750485"/>
            <a:chExt cx="2971798" cy="97789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4462AAA-C49E-4727-A0DB-98716DC6AAAB}"/>
                </a:ext>
              </a:extLst>
            </p:cNvPr>
            <p:cNvSpPr/>
            <p:nvPr/>
          </p:nvSpPr>
          <p:spPr>
            <a:xfrm>
              <a:off x="6096002" y="1750485"/>
              <a:ext cx="977897" cy="9778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2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1ED63FB-27F8-4FC2-8ED6-3518F04C9812}"/>
                </a:ext>
              </a:extLst>
            </p:cNvPr>
            <p:cNvSpPr txBox="1"/>
            <p:nvPr/>
          </p:nvSpPr>
          <p:spPr>
            <a:xfrm>
              <a:off x="7382934" y="1762379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材料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Material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09C409-B4D1-4323-A787-F71BF3861F12}"/>
              </a:ext>
            </a:extLst>
          </p:cNvPr>
          <p:cNvGrpSpPr/>
          <p:nvPr/>
        </p:nvGrpSpPr>
        <p:grpSpPr>
          <a:xfrm>
            <a:off x="6096001" y="2940048"/>
            <a:ext cx="3657599" cy="977899"/>
            <a:chOff x="6096001" y="2940048"/>
            <a:chExt cx="3657599" cy="977899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B947BB-4B72-474F-8B57-8B69A7018E7E}"/>
                </a:ext>
              </a:extLst>
            </p:cNvPr>
            <p:cNvSpPr/>
            <p:nvPr/>
          </p:nvSpPr>
          <p:spPr>
            <a:xfrm>
              <a:off x="6096001" y="294005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3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785731A-82DA-4FB7-82A4-4F914AB2EE4F}"/>
                </a:ext>
              </a:extLst>
            </p:cNvPr>
            <p:cNvSpPr txBox="1"/>
            <p:nvPr/>
          </p:nvSpPr>
          <p:spPr>
            <a:xfrm>
              <a:off x="7382934" y="2940048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處理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Approach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EDABEC4-F7A6-4111-A2AD-124B255B83A8}"/>
              </a:ext>
            </a:extLst>
          </p:cNvPr>
          <p:cNvGrpSpPr/>
          <p:nvPr/>
        </p:nvGrpSpPr>
        <p:grpSpPr>
          <a:xfrm>
            <a:off x="6096000" y="4129615"/>
            <a:ext cx="3657600" cy="977897"/>
            <a:chOff x="6096000" y="4129615"/>
            <a:chExt cx="3657600" cy="977897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65FF054-A75E-4B3C-B031-DD0B79643A33}"/>
                </a:ext>
              </a:extLst>
            </p:cNvPr>
            <p:cNvSpPr/>
            <p:nvPr/>
          </p:nvSpPr>
          <p:spPr>
            <a:xfrm>
              <a:off x="6096000" y="4129615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4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80C233-0FC4-4BC2-8289-584522C3BDE5}"/>
                </a:ext>
              </a:extLst>
            </p:cNvPr>
            <p:cNvSpPr txBox="1"/>
            <p:nvPr/>
          </p:nvSpPr>
          <p:spPr>
            <a:xfrm>
              <a:off x="7382934" y="4141509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困難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Difficulty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6096000" y="5319180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B8F04B05-BE3E-45C3-8AFA-F134032CD599}"/>
              </a:ext>
            </a:extLst>
          </p:cNvPr>
          <p:cNvSpPr txBox="1">
            <a:spLocks/>
          </p:cNvSpPr>
          <p:nvPr/>
        </p:nvSpPr>
        <p:spPr>
          <a:xfrm>
            <a:off x="1513946" y="2689713"/>
            <a:ext cx="392165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b="1">
                <a:latin typeface="Noto Sans TC" panose="020B0500000000000000" pitchFamily="34" charset="-120"/>
                <a:ea typeface="Noto Sans TC" panose="020B0500000000000000" pitchFamily="34" charset="-120"/>
              </a:rPr>
              <a:t>微電腦控制</a:t>
            </a:r>
            <a:br>
              <a:rPr lang="en-US" altLang="zh-TW" sz="5400" b="1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期中報告 </a:t>
            </a:r>
            <a:endParaRPr lang="zh-TW" altLang="en-US" sz="5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7D5D44B0-D08D-42A3-9421-931F814F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214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AEDABEC4-F7A6-4111-A2AD-124B255B83A8}"/>
              </a:ext>
            </a:extLst>
          </p:cNvPr>
          <p:cNvGrpSpPr/>
          <p:nvPr/>
        </p:nvGrpSpPr>
        <p:grpSpPr>
          <a:xfrm>
            <a:off x="1041400" y="566865"/>
            <a:ext cx="3657600" cy="989795"/>
            <a:chOff x="6096000" y="4117717"/>
            <a:chExt cx="3657600" cy="989795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65FF054-A75E-4B3C-B031-DD0B79643A33}"/>
                </a:ext>
              </a:extLst>
            </p:cNvPr>
            <p:cNvSpPr/>
            <p:nvPr/>
          </p:nvSpPr>
          <p:spPr>
            <a:xfrm>
              <a:off x="6096000" y="4129615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4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80C233-0FC4-4BC2-8289-584522C3BDE5}"/>
                </a:ext>
              </a:extLst>
            </p:cNvPr>
            <p:cNvSpPr txBox="1"/>
            <p:nvPr/>
          </p:nvSpPr>
          <p:spPr>
            <a:xfrm>
              <a:off x="7382934" y="4117717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困難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Difficulty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675B2EC-A7E0-4E5A-9FF5-EF08F6AF152C}"/>
              </a:ext>
            </a:extLst>
          </p:cNvPr>
          <p:cNvGrpSpPr/>
          <p:nvPr/>
        </p:nvGrpSpPr>
        <p:grpSpPr>
          <a:xfrm>
            <a:off x="1938447" y="1816042"/>
            <a:ext cx="8630941" cy="1077218"/>
            <a:chOff x="1938447" y="1816042"/>
            <a:chExt cx="8630941" cy="1077218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95FE866-D38C-4670-8E81-95EAE6251B3B}"/>
                </a:ext>
              </a:extLst>
            </p:cNvPr>
            <p:cNvSpPr txBox="1"/>
            <p:nvPr/>
          </p:nvSpPr>
          <p:spPr>
            <a:xfrm>
              <a:off x="2993258" y="1816042"/>
              <a:ext cx="7576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在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與偵測物距離過近，會有偵測值錯誤的現象。</a:t>
              </a:r>
              <a:endPara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90052AE-4EBE-4E61-9A69-AF89377E92F5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BC5CB7C-6CCB-4EC0-AA50-2F8733891DBE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Q1</a:t>
              </a:r>
              <a:endParaRPr lang="zh-TW" alt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263A5FC-AF16-438B-A2C6-D74577015812}"/>
              </a:ext>
            </a:extLst>
          </p:cNvPr>
          <p:cNvGrpSpPr/>
          <p:nvPr/>
        </p:nvGrpSpPr>
        <p:grpSpPr>
          <a:xfrm>
            <a:off x="1938447" y="2986251"/>
            <a:ext cx="9036788" cy="1577489"/>
            <a:chOff x="1938447" y="2893260"/>
            <a:chExt cx="9036788" cy="157748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65B2E9-5E18-407C-AFE6-D02B82A10A66}"/>
                </a:ext>
              </a:extLst>
            </p:cNvPr>
            <p:cNvSpPr txBox="1"/>
            <p:nvPr/>
          </p:nvSpPr>
          <p:spPr>
            <a:xfrm>
              <a:off x="2993258" y="2901089"/>
              <a:ext cx="79819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在光源不同下，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的回傳值會有不同且不精確。</a:t>
              </a:r>
            </a:p>
            <a:p>
              <a:endPara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11DABA4-B2D0-4C2E-8AA9-B47D38B5FC19}"/>
                </a:ext>
              </a:extLst>
            </p:cNvPr>
            <p:cNvSpPr txBox="1"/>
            <p:nvPr/>
          </p:nvSpPr>
          <p:spPr>
            <a:xfrm>
              <a:off x="1938447" y="2893260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Q2</a:t>
              </a:r>
              <a:endParaRPr lang="zh-TW" alt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94771BE-9532-46CF-89C0-2C5DAE5DCFD4}"/>
              </a:ext>
            </a:extLst>
          </p:cNvPr>
          <p:cNvGrpSpPr/>
          <p:nvPr/>
        </p:nvGrpSpPr>
        <p:grpSpPr>
          <a:xfrm>
            <a:off x="2019297" y="4156460"/>
            <a:ext cx="8550091" cy="1087696"/>
            <a:chOff x="1938447" y="1820953"/>
            <a:chExt cx="8550091" cy="1087696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2AF210B-B508-41BE-A201-5ABEEF90E6B4}"/>
                </a:ext>
              </a:extLst>
            </p:cNvPr>
            <p:cNvSpPr txBox="1"/>
            <p:nvPr/>
          </p:nvSpPr>
          <p:spPr>
            <a:xfrm>
              <a:off x="2912408" y="1831431"/>
              <a:ext cx="7576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行經斷線區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&amp;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虛線，可能因為兩側馬達轉速不一，導致車體偏向或暴衝。</a:t>
              </a:r>
              <a:endPara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4E685E3-E4A1-4B57-81CA-C1ED8AE33B23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643F103-6EEB-41AC-B2F5-8E555CF093C3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Q3</a:t>
              </a:r>
              <a:endParaRPr lang="zh-TW" alt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D89E0C-03C4-469C-A709-28103423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0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1F0BDD2-33D7-47BC-8ECC-0CDEF6F6D750}"/>
              </a:ext>
            </a:extLst>
          </p:cNvPr>
          <p:cNvGrpSpPr/>
          <p:nvPr/>
        </p:nvGrpSpPr>
        <p:grpSpPr>
          <a:xfrm>
            <a:off x="6096002" y="560920"/>
            <a:ext cx="2971798" cy="977897"/>
            <a:chOff x="6096002" y="560920"/>
            <a:chExt cx="2971798" cy="97789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F1047E5-4A49-484E-926A-3E262485A2D8}"/>
                </a:ext>
              </a:extLst>
            </p:cNvPr>
            <p:cNvSpPr/>
            <p:nvPr/>
          </p:nvSpPr>
          <p:spPr>
            <a:xfrm>
              <a:off x="6096002" y="56092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7E4CC9B-2309-4982-9DDF-E5AA101749F1}"/>
                </a:ext>
              </a:extLst>
            </p:cNvPr>
            <p:cNvSpPr txBox="1"/>
            <p:nvPr/>
          </p:nvSpPr>
          <p:spPr>
            <a:xfrm>
              <a:off x="7382934" y="584710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設計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Design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3768434-F85A-41C9-BC1D-01FA7C13FB01}"/>
              </a:ext>
            </a:extLst>
          </p:cNvPr>
          <p:cNvGrpSpPr/>
          <p:nvPr/>
        </p:nvGrpSpPr>
        <p:grpSpPr>
          <a:xfrm>
            <a:off x="6096002" y="1750485"/>
            <a:ext cx="2971798" cy="977897"/>
            <a:chOff x="6096002" y="1750485"/>
            <a:chExt cx="2971798" cy="97789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4462AAA-C49E-4727-A0DB-98716DC6AAAB}"/>
                </a:ext>
              </a:extLst>
            </p:cNvPr>
            <p:cNvSpPr/>
            <p:nvPr/>
          </p:nvSpPr>
          <p:spPr>
            <a:xfrm>
              <a:off x="6096002" y="1750485"/>
              <a:ext cx="977897" cy="9778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2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1ED63FB-27F8-4FC2-8ED6-3518F04C9812}"/>
                </a:ext>
              </a:extLst>
            </p:cNvPr>
            <p:cNvSpPr txBox="1"/>
            <p:nvPr/>
          </p:nvSpPr>
          <p:spPr>
            <a:xfrm>
              <a:off x="7382934" y="1762379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材料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Material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09C409-B4D1-4323-A787-F71BF3861F12}"/>
              </a:ext>
            </a:extLst>
          </p:cNvPr>
          <p:cNvGrpSpPr/>
          <p:nvPr/>
        </p:nvGrpSpPr>
        <p:grpSpPr>
          <a:xfrm>
            <a:off x="6096001" y="2940048"/>
            <a:ext cx="3657599" cy="977899"/>
            <a:chOff x="6096001" y="2940048"/>
            <a:chExt cx="3657599" cy="977899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B947BB-4B72-474F-8B57-8B69A7018E7E}"/>
                </a:ext>
              </a:extLst>
            </p:cNvPr>
            <p:cNvSpPr/>
            <p:nvPr/>
          </p:nvSpPr>
          <p:spPr>
            <a:xfrm>
              <a:off x="6096001" y="294005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3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785731A-82DA-4FB7-82A4-4F914AB2EE4F}"/>
                </a:ext>
              </a:extLst>
            </p:cNvPr>
            <p:cNvSpPr txBox="1"/>
            <p:nvPr/>
          </p:nvSpPr>
          <p:spPr>
            <a:xfrm>
              <a:off x="7382934" y="2940048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處理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Approach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EDABEC4-F7A6-4111-A2AD-124B255B83A8}"/>
              </a:ext>
            </a:extLst>
          </p:cNvPr>
          <p:cNvGrpSpPr/>
          <p:nvPr/>
        </p:nvGrpSpPr>
        <p:grpSpPr>
          <a:xfrm>
            <a:off x="6096000" y="4117717"/>
            <a:ext cx="3657600" cy="989795"/>
            <a:chOff x="6096000" y="4117717"/>
            <a:chExt cx="3657600" cy="989795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65FF054-A75E-4B3C-B031-DD0B79643A33}"/>
                </a:ext>
              </a:extLst>
            </p:cNvPr>
            <p:cNvSpPr/>
            <p:nvPr/>
          </p:nvSpPr>
          <p:spPr>
            <a:xfrm>
              <a:off x="6096000" y="4129615"/>
              <a:ext cx="977897" cy="9778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4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80C233-0FC4-4BC2-8289-584522C3BDE5}"/>
                </a:ext>
              </a:extLst>
            </p:cNvPr>
            <p:cNvSpPr txBox="1"/>
            <p:nvPr/>
          </p:nvSpPr>
          <p:spPr>
            <a:xfrm>
              <a:off x="7382934" y="4117717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困難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Difficulty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6096000" y="5319180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B0A73E04-8184-4D83-A032-A1CB3F033168}"/>
              </a:ext>
            </a:extLst>
          </p:cNvPr>
          <p:cNvSpPr txBox="1">
            <a:spLocks/>
          </p:cNvSpPr>
          <p:nvPr/>
        </p:nvSpPr>
        <p:spPr>
          <a:xfrm>
            <a:off x="1513946" y="2689713"/>
            <a:ext cx="392165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b="1">
                <a:latin typeface="Noto Sans TC" panose="020B0500000000000000" pitchFamily="34" charset="-120"/>
                <a:ea typeface="Noto Sans TC" panose="020B0500000000000000" pitchFamily="34" charset="-120"/>
              </a:rPr>
              <a:t>微電腦控制</a:t>
            </a:r>
            <a:br>
              <a:rPr lang="en-US" altLang="zh-TW" sz="5400" b="1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期中報告 </a:t>
            </a:r>
            <a:endParaRPr lang="zh-TW" altLang="en-US" sz="5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E92A3B69-6E2F-4D8A-8431-E03FB729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824753" y="560919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124E522-32A6-4212-B082-91D1CB11541B}"/>
              </a:ext>
            </a:extLst>
          </p:cNvPr>
          <p:cNvGrpSpPr/>
          <p:nvPr/>
        </p:nvGrpSpPr>
        <p:grpSpPr>
          <a:xfrm>
            <a:off x="997152" y="1914107"/>
            <a:ext cx="8630941" cy="1185572"/>
            <a:chOff x="1938447" y="1820953"/>
            <a:chExt cx="8630941" cy="118557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1118109-D517-42CB-B9A2-C5E6D44FA77F}"/>
                </a:ext>
              </a:extLst>
            </p:cNvPr>
            <p:cNvSpPr txBox="1"/>
            <p:nvPr/>
          </p:nvSpPr>
          <p:spPr>
            <a:xfrm>
              <a:off x="2993258" y="1929307"/>
              <a:ext cx="7576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在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與偵測物距離過近，會有偵測值錯誤的現象</a:t>
              </a:r>
              <a:endPara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00FDBBA-CAE9-4FDC-BE64-F79723A02564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8D988A5-2473-45D7-B740-F9EB1BECAC1B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Q1</a:t>
              </a:r>
              <a:endParaRPr lang="zh-TW" alt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05F25B6-7120-4318-B995-95A913C97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495" b="26054"/>
          <a:stretch/>
        </p:blipFill>
        <p:spPr>
          <a:xfrm>
            <a:off x="994089" y="3278170"/>
            <a:ext cx="4483844" cy="3212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3ABA82DB-8EFF-45F2-A0CF-7C5870AB2870}"/>
                  </a:ext>
                </a:extLst>
              </p14:cNvPr>
              <p14:cNvContentPartPr/>
              <p14:nvPr/>
            </p14:nvContentPartPr>
            <p14:xfrm>
              <a:off x="2023533" y="5384773"/>
              <a:ext cx="972720" cy="1360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3ABA82DB-8EFF-45F2-A0CF-7C5870AB2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9533" y="5276773"/>
                <a:ext cx="10803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804BBA6B-C797-45AC-AB95-DB1EA69673FA}"/>
                  </a:ext>
                </a:extLst>
              </p14:cNvPr>
              <p14:cNvContentPartPr/>
              <p14:nvPr/>
            </p14:nvContentPartPr>
            <p14:xfrm>
              <a:off x="1989693" y="5883373"/>
              <a:ext cx="1201680" cy="4464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804BBA6B-C797-45AC-AB95-DB1EA69673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693" y="5775733"/>
                <a:ext cx="1309320" cy="26028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F8EA5226-5761-4E99-9918-C842357AA2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325" b="27763"/>
          <a:stretch/>
        </p:blipFill>
        <p:spPr>
          <a:xfrm>
            <a:off x="5997586" y="3278170"/>
            <a:ext cx="5442886" cy="3212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6C3199C7-F9D4-4339-9A17-E58719C5D31C}"/>
                  </a:ext>
                </a:extLst>
              </p14:cNvPr>
              <p14:cNvContentPartPr/>
              <p14:nvPr/>
            </p14:nvContentPartPr>
            <p14:xfrm>
              <a:off x="7153893" y="6078853"/>
              <a:ext cx="724320" cy="8856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6C3199C7-F9D4-4339-9A17-E58719C5D3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0253" y="5971213"/>
                <a:ext cx="8319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47BFAF4B-7E27-401D-B936-2315F6735D01}"/>
                  </a:ext>
                </a:extLst>
              </p14:cNvPr>
              <p14:cNvContentPartPr/>
              <p14:nvPr/>
            </p14:nvContentPartPr>
            <p14:xfrm>
              <a:off x="7171173" y="4707253"/>
              <a:ext cx="795240" cy="4824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47BFAF4B-7E27-401D-B936-2315F6735D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7173" y="4599253"/>
                <a:ext cx="902880" cy="263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357EA-FEF5-4B73-8947-0043064A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3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F7C5F-4908-44D3-9165-26BA433B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46" y="2689713"/>
            <a:ext cx="3921654" cy="147857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目錄</a:t>
            </a:r>
            <a:br>
              <a:rPr lang="en-US" altLang="zh-TW" sz="5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5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content</a:t>
            </a:r>
            <a:endParaRPr lang="zh-TW" altLang="en-US" sz="5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462AAA-C49E-4727-A0DB-98716DC6AAAB}"/>
              </a:ext>
            </a:extLst>
          </p:cNvPr>
          <p:cNvSpPr/>
          <p:nvPr/>
        </p:nvSpPr>
        <p:spPr>
          <a:xfrm>
            <a:off x="6096002" y="1750485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2</a:t>
            </a: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B947BB-4B72-474F-8B57-8B69A7018E7E}"/>
              </a:ext>
            </a:extLst>
          </p:cNvPr>
          <p:cNvSpPr/>
          <p:nvPr/>
        </p:nvSpPr>
        <p:spPr>
          <a:xfrm>
            <a:off x="6096001" y="2940050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3</a:t>
            </a: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5FF054-A75E-4B3C-B031-DD0B79643A33}"/>
              </a:ext>
            </a:extLst>
          </p:cNvPr>
          <p:cNvSpPr/>
          <p:nvPr/>
        </p:nvSpPr>
        <p:spPr>
          <a:xfrm>
            <a:off x="6096000" y="4129615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4</a:t>
            </a: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645CF34-8BAA-4399-BA40-EA9BD7BFC0EE}"/>
              </a:ext>
            </a:extLst>
          </p:cNvPr>
          <p:cNvSpPr/>
          <p:nvPr/>
        </p:nvSpPr>
        <p:spPr>
          <a:xfrm>
            <a:off x="6096000" y="5319180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5</a:t>
            </a: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1F0BDD2-33D7-47BC-8ECC-0CDEF6F6D750}"/>
              </a:ext>
            </a:extLst>
          </p:cNvPr>
          <p:cNvGrpSpPr/>
          <p:nvPr/>
        </p:nvGrpSpPr>
        <p:grpSpPr>
          <a:xfrm>
            <a:off x="6096002" y="560920"/>
            <a:ext cx="2971798" cy="977897"/>
            <a:chOff x="6096002" y="560920"/>
            <a:chExt cx="2971798" cy="97789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F1047E5-4A49-484E-926A-3E262485A2D8}"/>
                </a:ext>
              </a:extLst>
            </p:cNvPr>
            <p:cNvSpPr/>
            <p:nvPr/>
          </p:nvSpPr>
          <p:spPr>
            <a:xfrm>
              <a:off x="6096002" y="56092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7E4CC9B-2309-4982-9DDF-E5AA101749F1}"/>
                </a:ext>
              </a:extLst>
            </p:cNvPr>
            <p:cNvSpPr txBox="1"/>
            <p:nvPr/>
          </p:nvSpPr>
          <p:spPr>
            <a:xfrm>
              <a:off x="7382934" y="584710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設計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Design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ED63FB-27F8-4FC2-8ED6-3518F04C9812}"/>
              </a:ext>
            </a:extLst>
          </p:cNvPr>
          <p:cNvSpPr txBox="1"/>
          <p:nvPr/>
        </p:nvSpPr>
        <p:spPr>
          <a:xfrm>
            <a:off x="7382934" y="1762379"/>
            <a:ext cx="1684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材料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Material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85731A-82DA-4FB7-82A4-4F914AB2EE4F}"/>
              </a:ext>
            </a:extLst>
          </p:cNvPr>
          <p:cNvSpPr txBox="1"/>
          <p:nvPr/>
        </p:nvSpPr>
        <p:spPr>
          <a:xfrm>
            <a:off x="7382934" y="2940048"/>
            <a:ext cx="2370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處理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Approach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80C233-0FC4-4BC2-8289-584522C3BDE5}"/>
              </a:ext>
            </a:extLst>
          </p:cNvPr>
          <p:cNvSpPr txBox="1"/>
          <p:nvPr/>
        </p:nvSpPr>
        <p:spPr>
          <a:xfrm>
            <a:off x="7382934" y="4174133"/>
            <a:ext cx="2370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困難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Difficulty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051D18-BFD8-40E3-A2DE-F109F36933ED}"/>
              </a:ext>
            </a:extLst>
          </p:cNvPr>
          <p:cNvSpPr txBox="1"/>
          <p:nvPr/>
        </p:nvSpPr>
        <p:spPr>
          <a:xfrm>
            <a:off x="7382934" y="5295386"/>
            <a:ext cx="2370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解決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Solution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761413C-6273-4C23-9021-FFECAD07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8565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824753" y="560919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DE09C39-52FE-4519-9AD0-0BB9C04B43C3}"/>
              </a:ext>
            </a:extLst>
          </p:cNvPr>
          <p:cNvGrpSpPr/>
          <p:nvPr/>
        </p:nvGrpSpPr>
        <p:grpSpPr>
          <a:xfrm>
            <a:off x="997152" y="3208633"/>
            <a:ext cx="9527002" cy="1201563"/>
            <a:chOff x="1938447" y="1820953"/>
            <a:chExt cx="9527002" cy="1201563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7CA586C-7A07-4E18-A3EF-256749684E82}"/>
                </a:ext>
              </a:extLst>
            </p:cNvPr>
            <p:cNvSpPr txBox="1"/>
            <p:nvPr/>
          </p:nvSpPr>
          <p:spPr>
            <a:xfrm>
              <a:off x="2993258" y="1945298"/>
              <a:ext cx="847219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將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感測器架高，讓感測器與偵測物</a:t>
              </a:r>
              <a:b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</a:b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有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1~2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公分的距離，避免數值偵測錯誤。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3152659-2A53-4569-A686-E55B619AF7FB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769808A-D8A0-40B3-AD4B-4A40749388D6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A1</a:t>
              </a:r>
              <a:endParaRPr lang="zh-TW" alt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124E522-32A6-4212-B082-91D1CB11541B}"/>
              </a:ext>
            </a:extLst>
          </p:cNvPr>
          <p:cNvGrpSpPr/>
          <p:nvPr/>
        </p:nvGrpSpPr>
        <p:grpSpPr>
          <a:xfrm>
            <a:off x="997152" y="1914107"/>
            <a:ext cx="8630941" cy="1185572"/>
            <a:chOff x="1938447" y="1820953"/>
            <a:chExt cx="8630941" cy="118557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1118109-D517-42CB-B9A2-C5E6D44FA77F}"/>
                </a:ext>
              </a:extLst>
            </p:cNvPr>
            <p:cNvSpPr txBox="1"/>
            <p:nvPr/>
          </p:nvSpPr>
          <p:spPr>
            <a:xfrm>
              <a:off x="2993258" y="1929307"/>
              <a:ext cx="7576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在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與偵測物距離過近，會有偵測值錯誤的現象</a:t>
              </a:r>
              <a:endPara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00FDBBA-CAE9-4FDC-BE64-F79723A02564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8D988A5-2473-45D7-B740-F9EB1BECAC1B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Q1</a:t>
              </a:r>
              <a:endParaRPr lang="zh-TW" alt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F4B8E8-20A1-40A5-956A-A82406FE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8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824753" y="560919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DE09C39-52FE-4519-9AD0-0BB9C04B43C3}"/>
              </a:ext>
            </a:extLst>
          </p:cNvPr>
          <p:cNvGrpSpPr/>
          <p:nvPr/>
        </p:nvGrpSpPr>
        <p:grpSpPr>
          <a:xfrm>
            <a:off x="997152" y="3208633"/>
            <a:ext cx="9563272" cy="1130619"/>
            <a:chOff x="1938447" y="1820953"/>
            <a:chExt cx="9563272" cy="1130619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7CA586C-7A07-4E18-A3EF-256749684E82}"/>
                </a:ext>
              </a:extLst>
            </p:cNvPr>
            <p:cNvSpPr txBox="1"/>
            <p:nvPr/>
          </p:nvSpPr>
          <p:spPr>
            <a:xfrm>
              <a:off x="2993258" y="1874354"/>
              <a:ext cx="85084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故在車體內放置一燈泡，產生穩定光源，</a:t>
              </a:r>
              <a:b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</a:b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讓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不受到其他光線的干擾。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3152659-2A53-4569-A686-E55B619AF7FB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769808A-D8A0-40B3-AD4B-4A40749388D6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A2</a:t>
              </a:r>
              <a:endParaRPr lang="zh-TW" alt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124E522-32A6-4212-B082-91D1CB11541B}"/>
              </a:ext>
            </a:extLst>
          </p:cNvPr>
          <p:cNvGrpSpPr/>
          <p:nvPr/>
        </p:nvGrpSpPr>
        <p:grpSpPr>
          <a:xfrm>
            <a:off x="997152" y="1914107"/>
            <a:ext cx="9563273" cy="1183417"/>
            <a:chOff x="1938447" y="1820953"/>
            <a:chExt cx="9563273" cy="1183417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1118109-D517-42CB-B9A2-C5E6D44FA77F}"/>
                </a:ext>
              </a:extLst>
            </p:cNvPr>
            <p:cNvSpPr txBox="1"/>
            <p:nvPr/>
          </p:nvSpPr>
          <p:spPr>
            <a:xfrm>
              <a:off x="2993258" y="1927152"/>
              <a:ext cx="85084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在光源不同下，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的回傳值會有不同且不精確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00FDBBA-CAE9-4FDC-BE64-F79723A02564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8D988A5-2473-45D7-B740-F9EB1BECAC1B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Q2</a:t>
              </a:r>
              <a:endParaRPr lang="zh-TW" alt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646316-6D15-4471-86F4-6FBA3E00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3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824753" y="560919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DE09C39-52FE-4519-9AD0-0BB9C04B43C3}"/>
              </a:ext>
            </a:extLst>
          </p:cNvPr>
          <p:cNvGrpSpPr/>
          <p:nvPr/>
        </p:nvGrpSpPr>
        <p:grpSpPr>
          <a:xfrm>
            <a:off x="997152" y="3208633"/>
            <a:ext cx="8473830" cy="1201563"/>
            <a:chOff x="1938447" y="1820953"/>
            <a:chExt cx="8473830" cy="1201563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7CA586C-7A07-4E18-A3EF-256749684E82}"/>
                </a:ext>
              </a:extLst>
            </p:cNvPr>
            <p:cNvSpPr txBox="1"/>
            <p:nvPr/>
          </p:nvSpPr>
          <p:spPr>
            <a:xfrm>
              <a:off x="2993258" y="1945298"/>
              <a:ext cx="741901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故加裝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HMC5883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電子羅盤，讓車體保持</a:t>
              </a:r>
              <a:b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</a:b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在一定方位上移動。</a:t>
              </a:r>
              <a:endPara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3152659-2A53-4569-A686-E55B619AF7FB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769808A-D8A0-40B3-AD4B-4A40749388D6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A3</a:t>
              </a:r>
              <a:endParaRPr lang="zh-TW" alt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124E522-32A6-4212-B082-91D1CB11541B}"/>
              </a:ext>
            </a:extLst>
          </p:cNvPr>
          <p:cNvGrpSpPr/>
          <p:nvPr/>
        </p:nvGrpSpPr>
        <p:grpSpPr>
          <a:xfrm>
            <a:off x="997152" y="1914107"/>
            <a:ext cx="8630941" cy="1185572"/>
            <a:chOff x="1938447" y="1820953"/>
            <a:chExt cx="8630941" cy="118557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1118109-D517-42CB-B9A2-C5E6D44FA77F}"/>
                </a:ext>
              </a:extLst>
            </p:cNvPr>
            <p:cNvSpPr txBox="1"/>
            <p:nvPr/>
          </p:nvSpPr>
          <p:spPr>
            <a:xfrm>
              <a:off x="2993258" y="1929307"/>
              <a:ext cx="7576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行經斷線區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&amp;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虛線，可能因為兩側馬達轉速不一，導致車體偏向或暴衝。</a:t>
              </a:r>
              <a:endPara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00FDBBA-CAE9-4FDC-BE64-F79723A02564}"/>
                </a:ext>
              </a:extLst>
            </p:cNvPr>
            <p:cNvSpPr txBox="1"/>
            <p:nvPr/>
          </p:nvSpPr>
          <p:spPr>
            <a:xfrm>
              <a:off x="3029921" y="23700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8D988A5-2473-45D7-B740-F9EB1BECAC1B}"/>
                </a:ext>
              </a:extLst>
            </p:cNvPr>
            <p:cNvSpPr txBox="1"/>
            <p:nvPr/>
          </p:nvSpPr>
          <p:spPr>
            <a:xfrm>
              <a:off x="1938447" y="1820953"/>
              <a:ext cx="177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  <a:ea typeface="王漢宗特黑體繁" panose="02020500000000000000" pitchFamily="18" charset="-120"/>
                </a:rPr>
                <a:t>Q3</a:t>
              </a:r>
              <a:endParaRPr lang="zh-TW" alt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王漢宗特黑體繁" panose="02020500000000000000" pitchFamily="18" charset="-12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A225B8-D5FD-450D-AFF9-13A28F6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1F0BDD2-33D7-47BC-8ECC-0CDEF6F6D750}"/>
              </a:ext>
            </a:extLst>
          </p:cNvPr>
          <p:cNvGrpSpPr/>
          <p:nvPr/>
        </p:nvGrpSpPr>
        <p:grpSpPr>
          <a:xfrm>
            <a:off x="6096002" y="560920"/>
            <a:ext cx="2971798" cy="977897"/>
            <a:chOff x="6096002" y="560920"/>
            <a:chExt cx="2971798" cy="97789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F1047E5-4A49-484E-926A-3E262485A2D8}"/>
                </a:ext>
              </a:extLst>
            </p:cNvPr>
            <p:cNvSpPr/>
            <p:nvPr/>
          </p:nvSpPr>
          <p:spPr>
            <a:xfrm>
              <a:off x="6096002" y="56092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7E4CC9B-2309-4982-9DDF-E5AA101749F1}"/>
                </a:ext>
              </a:extLst>
            </p:cNvPr>
            <p:cNvSpPr txBox="1"/>
            <p:nvPr/>
          </p:nvSpPr>
          <p:spPr>
            <a:xfrm>
              <a:off x="7382934" y="584710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設計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Design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3768434-F85A-41C9-BC1D-01FA7C13FB01}"/>
              </a:ext>
            </a:extLst>
          </p:cNvPr>
          <p:cNvGrpSpPr/>
          <p:nvPr/>
        </p:nvGrpSpPr>
        <p:grpSpPr>
          <a:xfrm>
            <a:off x="6096002" y="1750485"/>
            <a:ext cx="2971798" cy="977897"/>
            <a:chOff x="6096002" y="1750485"/>
            <a:chExt cx="2971798" cy="97789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4462AAA-C49E-4727-A0DB-98716DC6AAAB}"/>
                </a:ext>
              </a:extLst>
            </p:cNvPr>
            <p:cNvSpPr/>
            <p:nvPr/>
          </p:nvSpPr>
          <p:spPr>
            <a:xfrm>
              <a:off x="6096002" y="1750485"/>
              <a:ext cx="977897" cy="9778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2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1ED63FB-27F8-4FC2-8ED6-3518F04C9812}"/>
                </a:ext>
              </a:extLst>
            </p:cNvPr>
            <p:cNvSpPr txBox="1"/>
            <p:nvPr/>
          </p:nvSpPr>
          <p:spPr>
            <a:xfrm>
              <a:off x="7382934" y="1762379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材料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Material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09C409-B4D1-4323-A787-F71BF3861F12}"/>
              </a:ext>
            </a:extLst>
          </p:cNvPr>
          <p:cNvGrpSpPr/>
          <p:nvPr/>
        </p:nvGrpSpPr>
        <p:grpSpPr>
          <a:xfrm>
            <a:off x="6096001" y="2940048"/>
            <a:ext cx="3657599" cy="977899"/>
            <a:chOff x="6096001" y="2940048"/>
            <a:chExt cx="3657599" cy="977899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B947BB-4B72-474F-8B57-8B69A7018E7E}"/>
                </a:ext>
              </a:extLst>
            </p:cNvPr>
            <p:cNvSpPr/>
            <p:nvPr/>
          </p:nvSpPr>
          <p:spPr>
            <a:xfrm>
              <a:off x="6096001" y="294005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3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785731A-82DA-4FB7-82A4-4F914AB2EE4F}"/>
                </a:ext>
              </a:extLst>
            </p:cNvPr>
            <p:cNvSpPr txBox="1"/>
            <p:nvPr/>
          </p:nvSpPr>
          <p:spPr>
            <a:xfrm>
              <a:off x="7382934" y="2940048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處理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Approach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EDABEC4-F7A6-4111-A2AD-124B255B83A8}"/>
              </a:ext>
            </a:extLst>
          </p:cNvPr>
          <p:cNvGrpSpPr/>
          <p:nvPr/>
        </p:nvGrpSpPr>
        <p:grpSpPr>
          <a:xfrm>
            <a:off x="6096000" y="4117717"/>
            <a:ext cx="3657600" cy="989795"/>
            <a:chOff x="6096000" y="4117717"/>
            <a:chExt cx="3657600" cy="989795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65FF054-A75E-4B3C-B031-DD0B79643A33}"/>
                </a:ext>
              </a:extLst>
            </p:cNvPr>
            <p:cNvSpPr/>
            <p:nvPr/>
          </p:nvSpPr>
          <p:spPr>
            <a:xfrm>
              <a:off x="6096000" y="4129615"/>
              <a:ext cx="977897" cy="9778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4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80C233-0FC4-4BC2-8289-584522C3BDE5}"/>
                </a:ext>
              </a:extLst>
            </p:cNvPr>
            <p:cNvSpPr txBox="1"/>
            <p:nvPr/>
          </p:nvSpPr>
          <p:spPr>
            <a:xfrm>
              <a:off x="7382934" y="4117717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困難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Difficulty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6096000" y="5319180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AC28C264-C528-40C9-BFD3-BA19915A4435}"/>
              </a:ext>
            </a:extLst>
          </p:cNvPr>
          <p:cNvSpPr txBox="1">
            <a:spLocks/>
          </p:cNvSpPr>
          <p:nvPr/>
        </p:nvSpPr>
        <p:spPr>
          <a:xfrm>
            <a:off x="1513946" y="2689713"/>
            <a:ext cx="392165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b="1">
                <a:latin typeface="Noto Sans TC" panose="020B0500000000000000" pitchFamily="34" charset="-120"/>
                <a:ea typeface="Noto Sans TC" panose="020B0500000000000000" pitchFamily="34" charset="-120"/>
              </a:rPr>
              <a:t>微電腦控制</a:t>
            </a:r>
            <a:br>
              <a:rPr lang="en-US" altLang="zh-TW" sz="5400" b="1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期中報告 </a:t>
            </a:r>
            <a:endParaRPr lang="zh-TW" altLang="en-US" sz="5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D627BA7B-E257-4D1A-8E57-6EB49A9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8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E4CC9B-2309-4982-9DDF-E5AA101749F1}"/>
              </a:ext>
            </a:extLst>
          </p:cNvPr>
          <p:cNvSpPr txBox="1"/>
          <p:nvPr/>
        </p:nvSpPr>
        <p:spPr>
          <a:xfrm>
            <a:off x="1261533" y="1538817"/>
            <a:ext cx="905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TW" sz="2800" b="1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2800" b="1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使用</a:t>
            </a:r>
            <a:r>
              <a:rPr lang="en-US" altLang="zh-TW" sz="2800" b="1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TCRT5000</a:t>
            </a:r>
            <a:r>
              <a:rPr lang="zh-TW" altLang="en-US" sz="2800" b="1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感應白色與黑色</a:t>
            </a: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https://sites.google.com/site/zsgititit/home/arduino/arduino-shi-yongtcrt5000l-gan-ying-bai-se-yu-hei-se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pPr marL="514350" indent="-514350">
              <a:buFontTx/>
              <a:buAutoNum type="arabicPeriod"/>
            </a:pPr>
            <a:r>
              <a:rPr lang="en-US" altLang="zh-TW" sz="2800" b="1" i="0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2800" b="1" i="0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筆記</a:t>
            </a:r>
            <a:r>
              <a:rPr lang="en-US" altLang="zh-TW" sz="2800" b="1" i="0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(19)</a:t>
            </a:r>
            <a:r>
              <a:rPr lang="zh-TW" altLang="en-US" sz="2800" b="1" i="0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：</a:t>
            </a:r>
            <a:r>
              <a:rPr lang="en-US" altLang="zh-TW" sz="2800" b="1" i="0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HC-SR04</a:t>
            </a:r>
            <a:r>
              <a:rPr lang="zh-TW" altLang="en-US" sz="2800" b="1" i="0" dirty="0"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超音波測距模組</a:t>
            </a:r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https://atceiling.blogspot.com/2017/03/arduino_28.html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AC28C264-C528-40C9-BFD3-BA19915A4435}"/>
              </a:ext>
            </a:extLst>
          </p:cNvPr>
          <p:cNvSpPr txBox="1">
            <a:spLocks/>
          </p:cNvSpPr>
          <p:nvPr/>
        </p:nvSpPr>
        <p:spPr>
          <a:xfrm>
            <a:off x="701146" y="344446"/>
            <a:ext cx="392165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5400" b="1" dirty="0" err="1">
                <a:latin typeface="Noto Sans TC" panose="020B0500000000000000" pitchFamily="34" charset="-120"/>
                <a:ea typeface="Noto Sans TC" panose="020B0500000000000000" pitchFamily="34" charset="-120"/>
              </a:rPr>
              <a:t>refrence</a:t>
            </a:r>
            <a:endParaRPr lang="zh-TW" altLang="en-US" sz="5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942B5-3179-45A0-BB96-40E53728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3283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8AAF8F-D669-4C68-93CF-9500FAE01551}"/>
              </a:ext>
            </a:extLst>
          </p:cNvPr>
          <p:cNvSpPr/>
          <p:nvPr/>
        </p:nvSpPr>
        <p:spPr>
          <a:xfrm>
            <a:off x="3303494" y="636494"/>
            <a:ext cx="5585012" cy="55850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9C140C-1F30-427B-9B71-52C5C9BEE231}"/>
              </a:ext>
            </a:extLst>
          </p:cNvPr>
          <p:cNvSpPr txBox="1"/>
          <p:nvPr/>
        </p:nvSpPr>
        <p:spPr>
          <a:xfrm>
            <a:off x="4080063" y="1074509"/>
            <a:ext cx="403187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感謝</a:t>
            </a:r>
            <a:br>
              <a:rPr lang="en-US" altLang="zh-TW" sz="15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15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指導</a:t>
            </a:r>
            <a:endParaRPr lang="en-US" altLang="zh-TW" sz="150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pic>
        <p:nvPicPr>
          <p:cNvPr id="6" name="圖片 5" descr="一張含有 文字, 向量圖形 的圖片&#10;&#10;自動產生的描述">
            <a:extLst>
              <a:ext uri="{FF2B5EF4-FFF2-40B4-BE49-F238E27FC236}">
                <a16:creationId xmlns:a16="http://schemas.microsoft.com/office/drawing/2014/main" id="{C08CAA9A-DA2B-4CB6-83B3-8D73DEE3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61" y="4858871"/>
            <a:ext cx="1999129" cy="1999129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30C043-F033-4584-827E-C68CBAF5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07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1F0BDD2-33D7-47BC-8ECC-0CDEF6F6D750}"/>
              </a:ext>
            </a:extLst>
          </p:cNvPr>
          <p:cNvGrpSpPr/>
          <p:nvPr/>
        </p:nvGrpSpPr>
        <p:grpSpPr>
          <a:xfrm>
            <a:off x="660402" y="552453"/>
            <a:ext cx="2971798" cy="977897"/>
            <a:chOff x="6096002" y="560920"/>
            <a:chExt cx="2971798" cy="97789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F1047E5-4A49-484E-926A-3E262485A2D8}"/>
                </a:ext>
              </a:extLst>
            </p:cNvPr>
            <p:cNvSpPr/>
            <p:nvPr/>
          </p:nvSpPr>
          <p:spPr>
            <a:xfrm>
              <a:off x="6096002" y="56092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7E4CC9B-2309-4982-9DDF-E5AA101749F1}"/>
                </a:ext>
              </a:extLst>
            </p:cNvPr>
            <p:cNvSpPr txBox="1"/>
            <p:nvPr/>
          </p:nvSpPr>
          <p:spPr>
            <a:xfrm>
              <a:off x="7382934" y="584710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設計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Design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pic>
        <p:nvPicPr>
          <p:cNvPr id="20" name="圖片 19" descr="一張含有 運輸, 汽車 的圖片&#10;&#10;自動產生的描述">
            <a:extLst>
              <a:ext uri="{FF2B5EF4-FFF2-40B4-BE49-F238E27FC236}">
                <a16:creationId xmlns:a16="http://schemas.microsoft.com/office/drawing/2014/main" id="{8FFA3B41-1674-453B-A59F-7E8E3A09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52" y="1545884"/>
            <a:ext cx="1989361" cy="198936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FC4EE-8B8D-4B3A-901F-7F174E0104C0}"/>
              </a:ext>
            </a:extLst>
          </p:cNvPr>
          <p:cNvSpPr txBox="1"/>
          <p:nvPr/>
        </p:nvSpPr>
        <p:spPr>
          <a:xfrm>
            <a:off x="4715933" y="2155843"/>
            <a:ext cx="4072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關卡需求</a:t>
            </a:r>
          </a:p>
        </p:txBody>
      </p:sp>
      <p:pic>
        <p:nvPicPr>
          <p:cNvPr id="22" name="圖片 21" descr="一張含有 運輸, 汽車 的圖片&#10;&#10;自動產生的描述">
            <a:extLst>
              <a:ext uri="{FF2B5EF4-FFF2-40B4-BE49-F238E27FC236}">
                <a16:creationId xmlns:a16="http://schemas.microsoft.com/office/drawing/2014/main" id="{568B783D-B8FE-4D30-880B-E730F4A9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52" y="3146084"/>
            <a:ext cx="1989361" cy="1989361"/>
          </a:xfrm>
          <a:prstGeom prst="rect">
            <a:avLst/>
          </a:prstGeom>
        </p:spPr>
      </p:pic>
      <p:pic>
        <p:nvPicPr>
          <p:cNvPr id="23" name="圖片 22" descr="一張含有 運輸, 汽車 的圖片&#10;&#10;自動產生的描述">
            <a:extLst>
              <a:ext uri="{FF2B5EF4-FFF2-40B4-BE49-F238E27FC236}">
                <a16:creationId xmlns:a16="http://schemas.microsoft.com/office/drawing/2014/main" id="{5533722B-16DC-4D74-8486-CBF9FA35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51" y="4746284"/>
            <a:ext cx="1989361" cy="198936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1FA6106-4F59-4BD7-A79A-BF2527551C10}"/>
              </a:ext>
            </a:extLst>
          </p:cNvPr>
          <p:cNvSpPr txBox="1"/>
          <p:nvPr/>
        </p:nvSpPr>
        <p:spPr>
          <a:xfrm>
            <a:off x="4715931" y="3756043"/>
            <a:ext cx="4072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架構圖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523EEA8-92B9-4568-8D2D-B90E151D5B3E}"/>
              </a:ext>
            </a:extLst>
          </p:cNvPr>
          <p:cNvSpPr txBox="1"/>
          <p:nvPr/>
        </p:nvSpPr>
        <p:spPr>
          <a:xfrm>
            <a:off x="4715932" y="5356243"/>
            <a:ext cx="4072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車架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F2C00-815C-480F-A075-2A21A949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7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AA6071-12D9-4B96-B592-711ED5531702}"/>
              </a:ext>
            </a:extLst>
          </p:cNvPr>
          <p:cNvSpPr txBox="1"/>
          <p:nvPr/>
        </p:nvSpPr>
        <p:spPr>
          <a:xfrm>
            <a:off x="1749941" y="463948"/>
            <a:ext cx="2595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關卡需求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64C796E-E525-44A5-925D-5FB291CBEB5A}"/>
              </a:ext>
            </a:extLst>
          </p:cNvPr>
          <p:cNvSpPr/>
          <p:nvPr/>
        </p:nvSpPr>
        <p:spPr>
          <a:xfrm>
            <a:off x="672559" y="37349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設</a:t>
            </a:r>
            <a:b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計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CADCB1B-71EF-4184-B255-E7B546608350}"/>
              </a:ext>
            </a:extLst>
          </p:cNvPr>
          <p:cNvGrpSpPr/>
          <p:nvPr/>
        </p:nvGrpSpPr>
        <p:grpSpPr>
          <a:xfrm>
            <a:off x="1035642" y="1770543"/>
            <a:ext cx="2733050" cy="807424"/>
            <a:chOff x="942517" y="2024413"/>
            <a:chExt cx="2733050" cy="807424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497D47F9-7144-46F4-B0DD-35CB20E6D6B8}"/>
                </a:ext>
              </a:extLst>
            </p:cNvPr>
            <p:cNvSpPr txBox="1"/>
            <p:nvPr/>
          </p:nvSpPr>
          <p:spPr>
            <a:xfrm>
              <a:off x="1849426" y="21082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黑線循跡</a:t>
              </a:r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5F1BD9A0-EF7F-4519-A1F3-0B1855F6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942517" y="2024413"/>
              <a:ext cx="807424" cy="807424"/>
            </a:xfrm>
            <a:prstGeom prst="rect">
              <a:avLst/>
            </a:prstGeom>
          </p:spPr>
        </p:pic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77E90AF-72CC-41CC-BF68-817F2075C0F8}"/>
              </a:ext>
            </a:extLst>
          </p:cNvPr>
          <p:cNvGrpSpPr/>
          <p:nvPr/>
        </p:nvGrpSpPr>
        <p:grpSpPr>
          <a:xfrm>
            <a:off x="1019161" y="2876858"/>
            <a:ext cx="3143419" cy="807424"/>
            <a:chOff x="942517" y="3085650"/>
            <a:chExt cx="3143419" cy="807424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E054DC5-1D39-426C-8DA3-FBC8171444BE}"/>
                </a:ext>
              </a:extLst>
            </p:cNvPr>
            <p:cNvSpPr txBox="1"/>
            <p:nvPr/>
          </p:nvSpPr>
          <p:spPr>
            <a:xfrm>
              <a:off x="1849426" y="3196974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effectLst/>
                  <a:latin typeface="Noto Sans TC" panose="020B0500000000000000" pitchFamily="34" charset="-120"/>
                  <a:ea typeface="Noto Sans TC" panose="020B0500000000000000" pitchFamily="34" charset="-120"/>
                  <a:cs typeface="Times New Roman" panose="02020603050405020304" pitchFamily="18" charset="0"/>
                </a:rPr>
                <a:t>避開障礙物</a:t>
              </a:r>
              <a:endPara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14BAACD0-757D-496A-8CC7-EBC4675FC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942517" y="3085650"/>
              <a:ext cx="807424" cy="807424"/>
            </a:xfrm>
            <a:prstGeom prst="rect">
              <a:avLst/>
            </a:prstGeom>
          </p:spPr>
        </p:pic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3C8C4A47-0AB4-47D4-906B-1A2D52B79B42}"/>
              </a:ext>
            </a:extLst>
          </p:cNvPr>
          <p:cNvGrpSpPr/>
          <p:nvPr/>
        </p:nvGrpSpPr>
        <p:grpSpPr>
          <a:xfrm>
            <a:off x="1019161" y="3975828"/>
            <a:ext cx="1912312" cy="805437"/>
            <a:chOff x="942517" y="4189671"/>
            <a:chExt cx="1912312" cy="805437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D69A211-8402-4517-BA18-D1387EE6957B}"/>
                </a:ext>
              </a:extLst>
            </p:cNvPr>
            <p:cNvSpPr txBox="1"/>
            <p:nvPr/>
          </p:nvSpPr>
          <p:spPr>
            <a:xfrm>
              <a:off x="1849426" y="4300001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岔路</a:t>
              </a:r>
            </a:p>
          </p:txBody>
        </p: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07D44A43-9101-4112-8C6F-9358FA5F6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942517" y="4189671"/>
              <a:ext cx="805437" cy="805437"/>
            </a:xfrm>
            <a:prstGeom prst="rect">
              <a:avLst/>
            </a:prstGeom>
          </p:spPr>
        </p:pic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0ACB98F3-E970-43B2-841B-0B88C0AFB854}"/>
              </a:ext>
            </a:extLst>
          </p:cNvPr>
          <p:cNvGrpSpPr/>
          <p:nvPr/>
        </p:nvGrpSpPr>
        <p:grpSpPr>
          <a:xfrm>
            <a:off x="6265323" y="1854419"/>
            <a:ext cx="2871234" cy="805438"/>
            <a:chOff x="942517" y="5227217"/>
            <a:chExt cx="2871234" cy="805438"/>
          </a:xfrm>
        </p:grpSpPr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F1BB230-BD9B-4011-B36F-DB609A74EDE8}"/>
                </a:ext>
              </a:extLst>
            </p:cNvPr>
            <p:cNvSpPr txBox="1"/>
            <p:nvPr/>
          </p:nvSpPr>
          <p:spPr>
            <a:xfrm>
              <a:off x="1987610" y="528229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虛線路段</a:t>
              </a:r>
            </a:p>
          </p:txBody>
        </p: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B819CC8F-B3CA-4A27-85D6-DED815F33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942517" y="5227217"/>
              <a:ext cx="805438" cy="805438"/>
            </a:xfrm>
            <a:prstGeom prst="rect">
              <a:avLst/>
            </a:prstGeom>
          </p:spPr>
        </p:pic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78486B3-7791-41DE-A255-657F4413B7A4}"/>
              </a:ext>
            </a:extLst>
          </p:cNvPr>
          <p:cNvGrpSpPr/>
          <p:nvPr/>
        </p:nvGrpSpPr>
        <p:grpSpPr>
          <a:xfrm>
            <a:off x="6265323" y="3959515"/>
            <a:ext cx="2871234" cy="805437"/>
            <a:chOff x="6095999" y="3087637"/>
            <a:chExt cx="2871234" cy="805437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4ED0F9F-16CA-480A-B732-5A27DBB6AC63}"/>
                </a:ext>
              </a:extLst>
            </p:cNvPr>
            <p:cNvSpPr txBox="1"/>
            <p:nvPr/>
          </p:nvSpPr>
          <p:spPr>
            <a:xfrm>
              <a:off x="7141092" y="31969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倒車入庫</a:t>
              </a:r>
            </a:p>
          </p:txBody>
        </p:sp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93D94A3B-1A2A-4A06-8125-F28F79645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6095999" y="3087637"/>
              <a:ext cx="805437" cy="805437"/>
            </a:xfrm>
            <a:prstGeom prst="rect">
              <a:avLst/>
            </a:prstGeom>
          </p:spPr>
        </p:pic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BB983AA-2643-4713-BA7C-902F5ED4D511}"/>
              </a:ext>
            </a:extLst>
          </p:cNvPr>
          <p:cNvGrpSpPr/>
          <p:nvPr/>
        </p:nvGrpSpPr>
        <p:grpSpPr>
          <a:xfrm>
            <a:off x="6265323" y="2878845"/>
            <a:ext cx="2460865" cy="805437"/>
            <a:chOff x="6095999" y="2009178"/>
            <a:chExt cx="2460865" cy="805437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9CA40758-7A70-465D-B68A-67CBE174356D}"/>
                </a:ext>
              </a:extLst>
            </p:cNvPr>
            <p:cNvSpPr txBox="1"/>
            <p:nvPr/>
          </p:nvSpPr>
          <p:spPr>
            <a:xfrm>
              <a:off x="7141092" y="2119508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斷線區</a:t>
              </a:r>
            </a:p>
          </p:txBody>
        </p:sp>
        <p:pic>
          <p:nvPicPr>
            <p:cNvPr id="65" name="圖片 64" descr="一張含有 文字, 標誌, 向量圖形 的圖片&#10;&#10;自動產生的描述">
              <a:extLst>
                <a:ext uri="{FF2B5EF4-FFF2-40B4-BE49-F238E27FC236}">
                  <a16:creationId xmlns:a16="http://schemas.microsoft.com/office/drawing/2014/main" id="{5D680557-CC32-4E23-AD34-44468A8C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6095999" y="2009178"/>
              <a:ext cx="805437" cy="805437"/>
            </a:xfrm>
            <a:prstGeom prst="rect">
              <a:avLst/>
            </a:prstGeom>
          </p:spPr>
        </p:pic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CB07DD-1FF6-44FD-8CF5-CD2DC14C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85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AA6071-12D9-4B96-B592-711ED5531702}"/>
              </a:ext>
            </a:extLst>
          </p:cNvPr>
          <p:cNvSpPr txBox="1"/>
          <p:nvPr/>
        </p:nvSpPr>
        <p:spPr>
          <a:xfrm>
            <a:off x="1749941" y="463948"/>
            <a:ext cx="2595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架構圖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64C796E-E525-44A5-925D-5FB291CBEB5A}"/>
              </a:ext>
            </a:extLst>
          </p:cNvPr>
          <p:cNvSpPr/>
          <p:nvPr/>
        </p:nvSpPr>
        <p:spPr>
          <a:xfrm>
            <a:off x="672559" y="37349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設</a:t>
            </a:r>
            <a:b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D9D757-3591-4F82-870B-240F33193DE0}"/>
              </a:ext>
            </a:extLst>
          </p:cNvPr>
          <p:cNvSpPr/>
          <p:nvPr/>
        </p:nvSpPr>
        <p:spPr>
          <a:xfrm>
            <a:off x="1930398" y="2063235"/>
            <a:ext cx="1566335" cy="76944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電池盒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04EC63-5EA8-4C78-AACB-24751D36AD5A}"/>
              </a:ext>
            </a:extLst>
          </p:cNvPr>
          <p:cNvSpPr/>
          <p:nvPr/>
        </p:nvSpPr>
        <p:spPr>
          <a:xfrm>
            <a:off x="1930393" y="3153839"/>
            <a:ext cx="1566335" cy="76944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L298N</a:t>
            </a:r>
            <a:endParaRPr lang="zh-TW" altLang="en-US" sz="32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19E518-ACD9-435C-9C26-6AF1F601CF1F}"/>
              </a:ext>
            </a:extLst>
          </p:cNvPr>
          <p:cNvSpPr/>
          <p:nvPr/>
        </p:nvSpPr>
        <p:spPr>
          <a:xfrm>
            <a:off x="1938865" y="4307999"/>
            <a:ext cx="1566335" cy="76944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TT</a:t>
            </a:r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馬達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A8F3FE1-5595-4457-A29F-EB8304EC1F9F}"/>
              </a:ext>
            </a:extLst>
          </p:cNvPr>
          <p:cNvSpPr/>
          <p:nvPr/>
        </p:nvSpPr>
        <p:spPr>
          <a:xfrm>
            <a:off x="1930397" y="5378324"/>
            <a:ext cx="1566335" cy="76944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TT</a:t>
            </a:r>
            <a:r>
              <a:rPr lang="zh-TW" altLang="en-US" sz="32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馬達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FBE0F2-C111-4114-9469-2689674A52BE}"/>
              </a:ext>
            </a:extLst>
          </p:cNvPr>
          <p:cNvSpPr/>
          <p:nvPr/>
        </p:nvSpPr>
        <p:spPr>
          <a:xfrm>
            <a:off x="8265590" y="2575814"/>
            <a:ext cx="3198265" cy="62282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左側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endParaRPr lang="zh-TW" altLang="en-US" sz="40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6B774D-52CD-478A-AC42-6DB127C8A9A4}"/>
              </a:ext>
            </a:extLst>
          </p:cNvPr>
          <p:cNvSpPr/>
          <p:nvPr/>
        </p:nvSpPr>
        <p:spPr>
          <a:xfrm>
            <a:off x="8265590" y="1128630"/>
            <a:ext cx="3198267" cy="62653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右側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endParaRPr lang="zh-TW" altLang="en-US" sz="40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36BFC5-E1D8-4040-AC16-82D5392E74BA}"/>
              </a:ext>
            </a:extLst>
          </p:cNvPr>
          <p:cNvSpPr/>
          <p:nvPr/>
        </p:nvSpPr>
        <p:spPr>
          <a:xfrm>
            <a:off x="8265609" y="4631976"/>
            <a:ext cx="3198260" cy="62282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車後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HC-SR04</a:t>
            </a:r>
            <a:endParaRPr lang="zh-TW" altLang="en-US" sz="40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E04794-706F-45CF-981A-619B4E765D01}"/>
              </a:ext>
            </a:extLst>
          </p:cNvPr>
          <p:cNvSpPr/>
          <p:nvPr/>
        </p:nvSpPr>
        <p:spPr>
          <a:xfrm>
            <a:off x="8265590" y="5433189"/>
            <a:ext cx="3198260" cy="62282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HMC5883L</a:t>
            </a:r>
            <a:endParaRPr lang="zh-TW" altLang="en-US" sz="40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7103914-E231-40D3-B288-9DDA776568A5}"/>
              </a:ext>
            </a:extLst>
          </p:cNvPr>
          <p:cNvSpPr/>
          <p:nvPr/>
        </p:nvSpPr>
        <p:spPr>
          <a:xfrm>
            <a:off x="8265603" y="3848795"/>
            <a:ext cx="3198261" cy="62282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車前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HC-SR04</a:t>
            </a:r>
            <a:endParaRPr lang="zh-TW" altLang="en-US" sz="40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9D97034-0F22-4288-B424-943F3A7E5937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7341259" y="1441898"/>
            <a:ext cx="924331" cy="751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9FC059B-0234-4865-81C0-EE7D33CFF9CE}"/>
              </a:ext>
            </a:extLst>
          </p:cNvPr>
          <p:cNvSpPr/>
          <p:nvPr/>
        </p:nvSpPr>
        <p:spPr>
          <a:xfrm>
            <a:off x="4623460" y="4502027"/>
            <a:ext cx="2709333" cy="87629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2</a:t>
            </a:r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號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(</a:t>
            </a:r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非循跡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)</a:t>
            </a:r>
            <a:b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Arduino UNO</a:t>
            </a:r>
            <a:endParaRPr lang="zh-TW" altLang="en-US" sz="28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FF9AFE-D19E-4692-9074-CE9F7917A7BB}"/>
              </a:ext>
            </a:extLst>
          </p:cNvPr>
          <p:cNvSpPr/>
          <p:nvPr/>
        </p:nvSpPr>
        <p:spPr>
          <a:xfrm>
            <a:off x="4631926" y="1755165"/>
            <a:ext cx="2709333" cy="87629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1</a:t>
            </a:r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號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(</a:t>
            </a:r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循跡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)</a:t>
            </a:r>
            <a:b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Arduino UNO</a:t>
            </a:r>
            <a:endParaRPr lang="zh-TW" altLang="en-US" sz="28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E3442CB-1A67-4FB8-95F8-58F5C6AD188C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 flipH="1">
            <a:off x="5978127" y="2631462"/>
            <a:ext cx="8466" cy="187056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C0B4101-DA5E-4150-A8AA-C987F3EAA838}"/>
              </a:ext>
            </a:extLst>
          </p:cNvPr>
          <p:cNvSpPr/>
          <p:nvPr/>
        </p:nvSpPr>
        <p:spPr>
          <a:xfrm>
            <a:off x="8265591" y="1861054"/>
            <a:ext cx="3198266" cy="62653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中間</a:t>
            </a:r>
            <a:r>
              <a:rPr lang="en-US" altLang="zh-TW" sz="2800" b="1" dirty="0">
                <a:solidFill>
                  <a:schemeClr val="bg2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TCRT-5000</a:t>
            </a:r>
            <a:endParaRPr lang="zh-TW" altLang="en-US" sz="4000" b="1" dirty="0">
              <a:solidFill>
                <a:schemeClr val="bg2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9E6A3B-67EB-45A2-9C5E-2BF4F3396DA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7341259" y="2174322"/>
            <a:ext cx="924332" cy="18992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21FC23F8-12C3-4018-B5D8-4CB0A51004CD}"/>
              </a:ext>
            </a:extLst>
          </p:cNvPr>
          <p:cNvCxnSpPr>
            <a:cxnSpLocks/>
          </p:cNvCxnSpPr>
          <p:nvPr/>
        </p:nvCxnSpPr>
        <p:spPr>
          <a:xfrm flipH="1">
            <a:off x="1930393" y="2447956"/>
            <a:ext cx="1566340" cy="1090604"/>
          </a:xfrm>
          <a:prstGeom prst="bentConnector5">
            <a:avLst>
              <a:gd name="adj1" fmla="val -20000"/>
              <a:gd name="adj2" fmla="val 50000"/>
              <a:gd name="adj3" fmla="val 126487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4EF2501-060E-4F10-B939-E50FA250FB2B}"/>
              </a:ext>
            </a:extLst>
          </p:cNvPr>
          <p:cNvCxnSpPr/>
          <p:nvPr/>
        </p:nvCxnSpPr>
        <p:spPr>
          <a:xfrm flipH="1">
            <a:off x="1938865" y="3538560"/>
            <a:ext cx="1557863" cy="1154160"/>
          </a:xfrm>
          <a:prstGeom prst="bentConnector5">
            <a:avLst>
              <a:gd name="adj1" fmla="val -21196"/>
              <a:gd name="adj2" fmla="val 50000"/>
              <a:gd name="adj3" fmla="val 129348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BCD2259-F261-4D93-B85E-5E19F29F3616}"/>
              </a:ext>
            </a:extLst>
          </p:cNvPr>
          <p:cNvCxnSpPr/>
          <p:nvPr/>
        </p:nvCxnSpPr>
        <p:spPr>
          <a:xfrm rot="16200000" flipH="1">
            <a:off x="1170870" y="5003517"/>
            <a:ext cx="1070325" cy="448730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2252B23-3A34-4321-8FCD-09063D12CDB3}"/>
              </a:ext>
            </a:extLst>
          </p:cNvPr>
          <p:cNvCxnSpPr>
            <a:cxnSpLocks/>
          </p:cNvCxnSpPr>
          <p:nvPr/>
        </p:nvCxnSpPr>
        <p:spPr>
          <a:xfrm>
            <a:off x="7341259" y="2193314"/>
            <a:ext cx="924331" cy="693913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DAEAB21-D542-4647-9875-1F25C7317CBD}"/>
              </a:ext>
            </a:extLst>
          </p:cNvPr>
          <p:cNvCxnSpPr>
            <a:cxnSpLocks/>
          </p:cNvCxnSpPr>
          <p:nvPr/>
        </p:nvCxnSpPr>
        <p:spPr>
          <a:xfrm flipV="1">
            <a:off x="7332793" y="4160208"/>
            <a:ext cx="932810" cy="779968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6E27584-92EC-408C-BEA4-F12F0B6FCC31}"/>
              </a:ext>
            </a:extLst>
          </p:cNvPr>
          <p:cNvCxnSpPr>
            <a:cxnSpLocks/>
          </p:cNvCxnSpPr>
          <p:nvPr/>
        </p:nvCxnSpPr>
        <p:spPr>
          <a:xfrm>
            <a:off x="7332793" y="4940176"/>
            <a:ext cx="932816" cy="3213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0A14271-9B34-465B-B774-C2C965202A8B}"/>
              </a:ext>
            </a:extLst>
          </p:cNvPr>
          <p:cNvCxnSpPr>
            <a:cxnSpLocks/>
          </p:cNvCxnSpPr>
          <p:nvPr/>
        </p:nvCxnSpPr>
        <p:spPr>
          <a:xfrm>
            <a:off x="7332793" y="4940176"/>
            <a:ext cx="932797" cy="804426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10D1706-C746-4898-8745-23178F20504D}"/>
              </a:ext>
            </a:extLst>
          </p:cNvPr>
          <p:cNvCxnSpPr/>
          <p:nvPr/>
        </p:nvCxnSpPr>
        <p:spPr>
          <a:xfrm flipH="1">
            <a:off x="3496728" y="2193314"/>
            <a:ext cx="1135198" cy="1345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27425B6-6079-4F07-BD9B-E2FBBC56067D}"/>
              </a:ext>
            </a:extLst>
          </p:cNvPr>
          <p:cNvCxnSpPr/>
          <p:nvPr/>
        </p:nvCxnSpPr>
        <p:spPr>
          <a:xfrm flipH="1" flipV="1">
            <a:off x="3496728" y="3538560"/>
            <a:ext cx="1126732" cy="1401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F32B93-043E-49F8-91B6-ACC1F933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AA6071-12D9-4B96-B592-711ED5531702}"/>
              </a:ext>
            </a:extLst>
          </p:cNvPr>
          <p:cNvSpPr txBox="1"/>
          <p:nvPr/>
        </p:nvSpPr>
        <p:spPr>
          <a:xfrm>
            <a:off x="1749941" y="463948"/>
            <a:ext cx="2595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車架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2EA62B-A353-4208-98C9-3CB1DB1306A3}"/>
              </a:ext>
            </a:extLst>
          </p:cNvPr>
          <p:cNvSpPr txBox="1"/>
          <p:nvPr/>
        </p:nvSpPr>
        <p:spPr>
          <a:xfrm>
            <a:off x="2013569" y="1426512"/>
            <a:ext cx="409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AutoCAD</a:t>
            </a:r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繪製並輸出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1C834F-0060-4A55-A92F-0E0D243E2476}"/>
              </a:ext>
            </a:extLst>
          </p:cNvPr>
          <p:cNvSpPr txBox="1"/>
          <p:nvPr/>
        </p:nvSpPr>
        <p:spPr>
          <a:xfrm>
            <a:off x="1992197" y="1952796"/>
            <a:ext cx="6987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根據前述的關卡需求和自走車配備，列出所需材料，</a:t>
            </a:r>
            <a:endParaRPr lang="en-US" altLang="zh-TW" sz="20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zh-TW" altLang="en-US" sz="2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並使用</a:t>
            </a:r>
            <a:r>
              <a:rPr lang="en-US" altLang="zh-TW" sz="2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AutoCAD</a:t>
            </a:r>
            <a:r>
              <a:rPr lang="zh-TW" altLang="en-US" sz="2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繪製車架，並輸出雷射切割機做車體裁切。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64C796E-E525-44A5-925D-5FB291CBEB5A}"/>
              </a:ext>
            </a:extLst>
          </p:cNvPr>
          <p:cNvSpPr/>
          <p:nvPr/>
        </p:nvSpPr>
        <p:spPr>
          <a:xfrm>
            <a:off x="672559" y="373492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設</a:t>
            </a:r>
            <a:b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計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AB6BF08-14F6-4D6C-A452-DE0949FF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52555" y="1525463"/>
            <a:ext cx="807424" cy="807424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9DA8104B-1031-4F98-A0D4-789E96028AD1}"/>
              </a:ext>
            </a:extLst>
          </p:cNvPr>
          <p:cNvGrpSpPr/>
          <p:nvPr/>
        </p:nvGrpSpPr>
        <p:grpSpPr>
          <a:xfrm>
            <a:off x="832572" y="2729853"/>
            <a:ext cx="8828823" cy="4055683"/>
            <a:chOff x="1789305" y="2719338"/>
            <a:chExt cx="8828823" cy="405568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A025011-1B03-43A3-B51F-2C05E021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305" y="2719338"/>
              <a:ext cx="8613390" cy="405568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55886B-6EDE-4154-AB2A-B7716671BEB2}"/>
                </a:ext>
              </a:extLst>
            </p:cNvPr>
            <p:cNvSpPr/>
            <p:nvPr/>
          </p:nvSpPr>
          <p:spPr>
            <a:xfrm>
              <a:off x="6358467" y="5431323"/>
              <a:ext cx="795866" cy="7787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左大括弧 4">
              <a:extLst>
                <a:ext uri="{FF2B5EF4-FFF2-40B4-BE49-F238E27FC236}">
                  <a16:creationId xmlns:a16="http://schemas.microsoft.com/office/drawing/2014/main" id="{00A8D924-D6E1-4F28-88CB-AF1AB8E49001}"/>
                </a:ext>
              </a:extLst>
            </p:cNvPr>
            <p:cNvSpPr/>
            <p:nvPr/>
          </p:nvSpPr>
          <p:spPr>
            <a:xfrm>
              <a:off x="4521758" y="5431323"/>
              <a:ext cx="281354" cy="778747"/>
            </a:xfrm>
            <a:prstGeom prst="leftBrace">
              <a:avLst>
                <a:gd name="adj1" fmla="val 69196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7B4E4CC-9EED-4E89-9142-73298ED1B485}"/>
                </a:ext>
              </a:extLst>
            </p:cNvPr>
            <p:cNvSpPr txBox="1"/>
            <p:nvPr/>
          </p:nvSpPr>
          <p:spPr>
            <a:xfrm>
              <a:off x="2902642" y="5620641"/>
              <a:ext cx="231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  <a:endParaRPr lang="zh-TW" altLang="en-US" sz="2000" b="1" dirty="0">
                <a:solidFill>
                  <a:srgbClr val="FF0000"/>
                </a:solidFill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0B401E-1273-4BE9-BBD3-775C4E1EBB02}"/>
                </a:ext>
              </a:extLst>
            </p:cNvPr>
            <p:cNvSpPr/>
            <p:nvPr/>
          </p:nvSpPr>
          <p:spPr>
            <a:xfrm>
              <a:off x="7154333" y="5537200"/>
              <a:ext cx="584200" cy="567267"/>
            </a:xfrm>
            <a:prstGeom prst="rect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86BEFA-C2DD-41C2-8255-2297D786B0BB}"/>
                </a:ext>
              </a:extLst>
            </p:cNvPr>
            <p:cNvSpPr txBox="1"/>
            <p:nvPr/>
          </p:nvSpPr>
          <p:spPr>
            <a:xfrm>
              <a:off x="7861145" y="5620641"/>
              <a:ext cx="231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*</a:t>
              </a:r>
              <a:r>
                <a:rPr lang="zh-TW" altLang="en-US" sz="2000" b="1" dirty="0">
                  <a:solidFill>
                    <a:schemeClr val="accent3">
                      <a:lumMod val="75000"/>
                    </a:schemeClr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輔助輪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FC79589-A5BC-4176-BA30-E4B769B200B7}"/>
                </a:ext>
              </a:extLst>
            </p:cNvPr>
            <p:cNvSpPr txBox="1"/>
            <p:nvPr/>
          </p:nvSpPr>
          <p:spPr>
            <a:xfrm>
              <a:off x="5346302" y="5064023"/>
              <a:ext cx="2316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accent3">
                      <a:lumMod val="75000"/>
                    </a:schemeClr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車輪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AA7EDCB-A5E9-45E4-A167-9B601E61BC19}"/>
                </a:ext>
              </a:extLst>
            </p:cNvPr>
            <p:cNvSpPr txBox="1"/>
            <p:nvPr/>
          </p:nvSpPr>
          <p:spPr>
            <a:xfrm>
              <a:off x="5346302" y="6172325"/>
              <a:ext cx="2316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accent3">
                      <a:lumMod val="75000"/>
                    </a:schemeClr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車輪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A88E788-645C-49AA-A86C-BBC9F1A97DCF}"/>
                </a:ext>
              </a:extLst>
            </p:cNvPr>
            <p:cNvSpPr txBox="1"/>
            <p:nvPr/>
          </p:nvSpPr>
          <p:spPr>
            <a:xfrm>
              <a:off x="7945569" y="4848051"/>
              <a:ext cx="2316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L298N</a:t>
              </a:r>
              <a:endParaRPr lang="zh-TW" altLang="en-US" b="1" dirty="0">
                <a:solidFill>
                  <a:srgbClr val="FF0000"/>
                </a:solidFill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A788952B-B578-4169-9853-C92B25A3C23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90681" y="4676191"/>
              <a:ext cx="405518" cy="1104747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3F6A8A-4287-45E4-A1E8-53D855F2DE8F}"/>
                </a:ext>
              </a:extLst>
            </p:cNvPr>
            <p:cNvSpPr/>
            <p:nvPr/>
          </p:nvSpPr>
          <p:spPr>
            <a:xfrm>
              <a:off x="5219302" y="5431323"/>
              <a:ext cx="914275" cy="74100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DA3469B-CBB7-4299-95D9-33E2A61F4183}"/>
                </a:ext>
              </a:extLst>
            </p:cNvPr>
            <p:cNvSpPr txBox="1"/>
            <p:nvPr/>
          </p:nvSpPr>
          <p:spPr>
            <a:xfrm>
              <a:off x="2345775" y="4842201"/>
              <a:ext cx="231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6">
                      <a:lumMod val="75000"/>
                    </a:schemeClr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ARDUINO UNO</a:t>
              </a:r>
              <a:endParaRPr lang="zh-TW" altLang="en-US" sz="2000" b="1" dirty="0">
                <a:solidFill>
                  <a:schemeClr val="accent6">
                    <a:lumMod val="7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92DF4ADE-B349-46B5-9C77-A873ED21C047}"/>
                </a:ext>
              </a:extLst>
            </p:cNvPr>
            <p:cNvCxnSpPr>
              <a:stCxn id="23" idx="1"/>
            </p:cNvCxnSpPr>
            <p:nvPr/>
          </p:nvCxnSpPr>
          <p:spPr>
            <a:xfrm rot="10800000">
              <a:off x="4344974" y="5042256"/>
              <a:ext cx="874328" cy="759568"/>
            </a:xfrm>
            <a:prstGeom prst="bentConnector3">
              <a:avLst>
                <a:gd name="adj1" fmla="val 1320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97AA3C-D715-46A6-9337-017F63974FD6}"/>
                </a:ext>
              </a:extLst>
            </p:cNvPr>
            <p:cNvSpPr/>
            <p:nvPr/>
          </p:nvSpPr>
          <p:spPr>
            <a:xfrm>
              <a:off x="6383928" y="3614249"/>
              <a:ext cx="914275" cy="74100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A6672B2-CD18-4A16-848A-8648BC0AB563}"/>
                </a:ext>
              </a:extLst>
            </p:cNvPr>
            <p:cNvSpPr txBox="1"/>
            <p:nvPr/>
          </p:nvSpPr>
          <p:spPr>
            <a:xfrm>
              <a:off x="7341468" y="3805177"/>
              <a:ext cx="231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6">
                      <a:lumMod val="75000"/>
                    </a:schemeClr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ARDUINO UNO</a:t>
              </a:r>
              <a:endParaRPr lang="zh-TW" altLang="en-US" sz="2000" b="1" dirty="0">
                <a:solidFill>
                  <a:schemeClr val="accent6">
                    <a:lumMod val="7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1A9AFF7-AD13-436A-AD9A-C96400913D4D}"/>
                </a:ext>
              </a:extLst>
            </p:cNvPr>
            <p:cNvSpPr txBox="1"/>
            <p:nvPr/>
          </p:nvSpPr>
          <p:spPr>
            <a:xfrm>
              <a:off x="2091267" y="3039533"/>
              <a:ext cx="6434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bg1"/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車頭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CBF82EA-0514-4F7B-9788-FDE594CF4410}"/>
                </a:ext>
              </a:extLst>
            </p:cNvPr>
            <p:cNvSpPr txBox="1"/>
            <p:nvPr/>
          </p:nvSpPr>
          <p:spPr>
            <a:xfrm>
              <a:off x="9658128" y="2952529"/>
              <a:ext cx="9600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b="1" dirty="0">
                  <a:solidFill>
                    <a:schemeClr val="bg1"/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車</a:t>
              </a:r>
              <a:endParaRPr lang="en-US" altLang="zh-TW" sz="40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zh-TW" altLang="en-US" sz="4000" b="1" dirty="0">
                  <a:solidFill>
                    <a:schemeClr val="bg1"/>
                  </a:solidFill>
                  <a:latin typeface="Noto Sans TC" panose="020B0500000000000000" pitchFamily="34" charset="-120"/>
                  <a:ea typeface="Noto Sans TC" panose="020B0500000000000000" pitchFamily="34" charset="-120"/>
                </a:rPr>
                <a:t>尾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A3E12AB-C018-4621-92C9-F3B921D5D70C}"/>
              </a:ext>
            </a:extLst>
          </p:cNvPr>
          <p:cNvGrpSpPr/>
          <p:nvPr/>
        </p:nvGrpSpPr>
        <p:grpSpPr>
          <a:xfrm>
            <a:off x="8832942" y="1405406"/>
            <a:ext cx="2690978" cy="807424"/>
            <a:chOff x="984589" y="3117918"/>
            <a:chExt cx="2690978" cy="807424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411F268-069E-4E6B-92A2-2E739B0F653D}"/>
                </a:ext>
              </a:extLst>
            </p:cNvPr>
            <p:cNvSpPr txBox="1"/>
            <p:nvPr/>
          </p:nvSpPr>
          <p:spPr>
            <a:xfrm>
              <a:off x="1849426" y="31969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effectLst/>
                  <a:latin typeface="Noto Sans TC" panose="020B0500000000000000" pitchFamily="34" charset="-120"/>
                  <a:ea typeface="Noto Sans TC" panose="020B0500000000000000" pitchFamily="34" charset="-120"/>
                  <a:cs typeface="Times New Roman" panose="02020603050405020304" pitchFamily="18" charset="0"/>
                </a:rPr>
                <a:t>購買車架</a:t>
              </a:r>
              <a:endPara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E6D4ABC4-C6E3-45F8-9EBE-6D03BCD02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984589" y="3117918"/>
              <a:ext cx="807424" cy="807424"/>
            </a:xfrm>
            <a:prstGeom prst="rect">
              <a:avLst/>
            </a:prstGeom>
          </p:spPr>
        </p:pic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8878D70-81B3-4E68-83B6-93FDB001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F7C5F-4908-44D3-9165-26BA433B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46" y="2689713"/>
            <a:ext cx="3921654" cy="147857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微電腦控制</a:t>
            </a:r>
            <a:br>
              <a:rPr lang="en-US" altLang="zh-TW" sz="54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32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3200" b="1" dirty="0">
                <a:solidFill>
                  <a:schemeClr val="tx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期中報告 </a:t>
            </a:r>
            <a:endParaRPr lang="zh-TW" altLang="en-US" sz="5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DB947BB-4B72-474F-8B57-8B69A7018E7E}"/>
              </a:ext>
            </a:extLst>
          </p:cNvPr>
          <p:cNvSpPr/>
          <p:nvPr/>
        </p:nvSpPr>
        <p:spPr>
          <a:xfrm>
            <a:off x="6096001" y="2940050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3</a:t>
            </a: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5FF054-A75E-4B3C-B031-DD0B79643A33}"/>
              </a:ext>
            </a:extLst>
          </p:cNvPr>
          <p:cNvSpPr/>
          <p:nvPr/>
        </p:nvSpPr>
        <p:spPr>
          <a:xfrm>
            <a:off x="6096000" y="4129615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4</a:t>
            </a: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645CF34-8BAA-4399-BA40-EA9BD7BFC0EE}"/>
              </a:ext>
            </a:extLst>
          </p:cNvPr>
          <p:cNvSpPr/>
          <p:nvPr/>
        </p:nvSpPr>
        <p:spPr>
          <a:xfrm>
            <a:off x="6096000" y="5319180"/>
            <a:ext cx="977897" cy="9778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5</a:t>
            </a:r>
            <a:endParaRPr lang="zh-TW" altLang="en-US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1F0BDD2-33D7-47BC-8ECC-0CDEF6F6D750}"/>
              </a:ext>
            </a:extLst>
          </p:cNvPr>
          <p:cNvGrpSpPr/>
          <p:nvPr/>
        </p:nvGrpSpPr>
        <p:grpSpPr>
          <a:xfrm>
            <a:off x="6096002" y="560920"/>
            <a:ext cx="2971798" cy="977897"/>
            <a:chOff x="6096002" y="560920"/>
            <a:chExt cx="2971798" cy="97789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F1047E5-4A49-484E-926A-3E262485A2D8}"/>
                </a:ext>
              </a:extLst>
            </p:cNvPr>
            <p:cNvSpPr/>
            <p:nvPr/>
          </p:nvSpPr>
          <p:spPr>
            <a:xfrm>
              <a:off x="6096002" y="56092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7E4CC9B-2309-4982-9DDF-E5AA101749F1}"/>
                </a:ext>
              </a:extLst>
            </p:cNvPr>
            <p:cNvSpPr txBox="1"/>
            <p:nvPr/>
          </p:nvSpPr>
          <p:spPr>
            <a:xfrm>
              <a:off x="7382934" y="584710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設計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Design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3768434-F85A-41C9-BC1D-01FA7C13FB01}"/>
              </a:ext>
            </a:extLst>
          </p:cNvPr>
          <p:cNvGrpSpPr/>
          <p:nvPr/>
        </p:nvGrpSpPr>
        <p:grpSpPr>
          <a:xfrm>
            <a:off x="6096002" y="1750485"/>
            <a:ext cx="2971798" cy="977897"/>
            <a:chOff x="6096002" y="1750485"/>
            <a:chExt cx="2971798" cy="97789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4462AAA-C49E-4727-A0DB-98716DC6AAAB}"/>
                </a:ext>
              </a:extLst>
            </p:cNvPr>
            <p:cNvSpPr/>
            <p:nvPr/>
          </p:nvSpPr>
          <p:spPr>
            <a:xfrm>
              <a:off x="6096002" y="1750485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2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1ED63FB-27F8-4FC2-8ED6-3518F04C9812}"/>
                </a:ext>
              </a:extLst>
            </p:cNvPr>
            <p:cNvSpPr txBox="1"/>
            <p:nvPr/>
          </p:nvSpPr>
          <p:spPr>
            <a:xfrm>
              <a:off x="7382934" y="1762379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材料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Material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85731A-82DA-4FB7-82A4-4F914AB2EE4F}"/>
              </a:ext>
            </a:extLst>
          </p:cNvPr>
          <p:cNvSpPr txBox="1"/>
          <p:nvPr/>
        </p:nvSpPr>
        <p:spPr>
          <a:xfrm>
            <a:off x="7382934" y="2940048"/>
            <a:ext cx="2370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處理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Approach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80C233-0FC4-4BC2-8289-584522C3BDE5}"/>
              </a:ext>
            </a:extLst>
          </p:cNvPr>
          <p:cNvSpPr txBox="1"/>
          <p:nvPr/>
        </p:nvSpPr>
        <p:spPr>
          <a:xfrm>
            <a:off x="7382934" y="4144257"/>
            <a:ext cx="2370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困難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Difficulty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051D18-BFD8-40E3-A2DE-F109F36933ED}"/>
              </a:ext>
            </a:extLst>
          </p:cNvPr>
          <p:cNvSpPr txBox="1"/>
          <p:nvPr/>
        </p:nvSpPr>
        <p:spPr>
          <a:xfrm>
            <a:off x="7382934" y="5319180"/>
            <a:ext cx="2370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解決</a:t>
            </a:r>
            <a:endParaRPr lang="en-US" altLang="zh-TW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r>
              <a: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Solution</a:t>
            </a:r>
            <a:endParaRPr lang="zh-TW" altLang="en-US" sz="28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63030E7-88FC-4F1E-A74B-1044D53D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241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3768434-F85A-41C9-BC1D-01FA7C13FB01}"/>
              </a:ext>
            </a:extLst>
          </p:cNvPr>
          <p:cNvGrpSpPr/>
          <p:nvPr/>
        </p:nvGrpSpPr>
        <p:grpSpPr>
          <a:xfrm>
            <a:off x="812801" y="560919"/>
            <a:ext cx="2971798" cy="977897"/>
            <a:chOff x="6096002" y="1750485"/>
            <a:chExt cx="2971798" cy="97789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4462AAA-C49E-4727-A0DB-98716DC6AAAB}"/>
                </a:ext>
              </a:extLst>
            </p:cNvPr>
            <p:cNvSpPr/>
            <p:nvPr/>
          </p:nvSpPr>
          <p:spPr>
            <a:xfrm>
              <a:off x="6096002" y="1750485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2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1ED63FB-27F8-4FC2-8ED6-3518F04C9812}"/>
                </a:ext>
              </a:extLst>
            </p:cNvPr>
            <p:cNvSpPr txBox="1"/>
            <p:nvPr/>
          </p:nvSpPr>
          <p:spPr>
            <a:xfrm>
              <a:off x="7382934" y="1762379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材料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Material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08619A5-FB73-45BB-A0E6-FDC94F880142}"/>
              </a:ext>
            </a:extLst>
          </p:cNvPr>
          <p:cNvGrpSpPr/>
          <p:nvPr/>
        </p:nvGrpSpPr>
        <p:grpSpPr>
          <a:xfrm>
            <a:off x="1035642" y="1619418"/>
            <a:ext cx="4011028" cy="1077218"/>
            <a:chOff x="942517" y="1873288"/>
            <a:chExt cx="4011028" cy="1077218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B426004-739B-4413-B7DD-9F81DF8D7483}"/>
                </a:ext>
              </a:extLst>
            </p:cNvPr>
            <p:cNvSpPr txBox="1"/>
            <p:nvPr/>
          </p:nvSpPr>
          <p:spPr>
            <a:xfrm>
              <a:off x="1849426" y="1873288"/>
              <a:ext cx="310411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err="1">
                  <a:latin typeface="Noto Sans TC" panose="020B0500000000000000" pitchFamily="34" charset="-120"/>
                  <a:ea typeface="Noto Sans TC" panose="020B0500000000000000" pitchFamily="34" charset="-120"/>
                </a:rPr>
                <a:t>Ardunio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 UNO </a:t>
              </a:r>
              <a:b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</a:b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R3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 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Rev3 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開發板</a:t>
              </a: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79A6172-690F-44CB-A13D-7580E5DF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942517" y="2024413"/>
              <a:ext cx="807424" cy="80742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C62EC03-3845-4824-B412-1AF1A9ACFCD0}"/>
              </a:ext>
            </a:extLst>
          </p:cNvPr>
          <p:cNvGrpSpPr/>
          <p:nvPr/>
        </p:nvGrpSpPr>
        <p:grpSpPr>
          <a:xfrm>
            <a:off x="1019161" y="2876858"/>
            <a:ext cx="4842602" cy="807424"/>
            <a:chOff x="942517" y="3085650"/>
            <a:chExt cx="4842602" cy="80742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3459F63-E589-4CDE-A790-2EC59DD98537}"/>
                </a:ext>
              </a:extLst>
            </p:cNvPr>
            <p:cNvSpPr txBox="1"/>
            <p:nvPr/>
          </p:nvSpPr>
          <p:spPr>
            <a:xfrm>
              <a:off x="1849426" y="3196974"/>
              <a:ext cx="39356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effectLst/>
                  <a:latin typeface="Noto Sans TC" panose="020B0500000000000000" pitchFamily="34" charset="-120"/>
                  <a:ea typeface="Noto Sans TC" panose="020B0500000000000000" pitchFamily="34" charset="-120"/>
                  <a:cs typeface="Times New Roman" panose="02020603050405020304" pitchFamily="18" charset="0"/>
                </a:rPr>
                <a:t>L298N</a:t>
              </a:r>
              <a:r>
                <a:rPr lang="zh-TW" altLang="zh-TW" sz="3200" b="1" dirty="0">
                  <a:effectLst/>
                  <a:latin typeface="Noto Sans TC" panose="020B0500000000000000" pitchFamily="34" charset="-120"/>
                  <a:ea typeface="Noto Sans TC" panose="020B0500000000000000" pitchFamily="34" charset="-120"/>
                  <a:cs typeface="Times New Roman" panose="02020603050405020304" pitchFamily="18" charset="0"/>
                </a:rPr>
                <a:t>馬達驅動模組</a:t>
              </a:r>
              <a:endPara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F009B70F-51B0-4018-B8CD-64DD69A73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942517" y="3085650"/>
              <a:ext cx="807424" cy="807424"/>
            </a:xfrm>
            <a:prstGeom prst="rect">
              <a:avLst/>
            </a:prstGeom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07137EB-3A92-4799-9B23-BD69714E9C4C}"/>
              </a:ext>
            </a:extLst>
          </p:cNvPr>
          <p:cNvGrpSpPr/>
          <p:nvPr/>
        </p:nvGrpSpPr>
        <p:grpSpPr>
          <a:xfrm>
            <a:off x="1019161" y="3975828"/>
            <a:ext cx="2425273" cy="805437"/>
            <a:chOff x="942517" y="4189671"/>
            <a:chExt cx="2425273" cy="805437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6DB7F32-5A6C-4561-9A11-EB1D9A140FE0}"/>
                </a:ext>
              </a:extLst>
            </p:cNvPr>
            <p:cNvSpPr txBox="1"/>
            <p:nvPr/>
          </p:nvSpPr>
          <p:spPr>
            <a:xfrm>
              <a:off x="1849426" y="4300001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TT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馬達</a:t>
              </a: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1CC42E2-DABE-4116-ABB3-226D5C47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942517" y="4189671"/>
              <a:ext cx="805437" cy="805437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0F57464-31C6-4978-9D8A-CAD72FE423E7}"/>
              </a:ext>
            </a:extLst>
          </p:cNvPr>
          <p:cNvGrpSpPr/>
          <p:nvPr/>
        </p:nvGrpSpPr>
        <p:grpSpPr>
          <a:xfrm>
            <a:off x="1035642" y="5072811"/>
            <a:ext cx="3446387" cy="805438"/>
            <a:chOff x="942517" y="5227217"/>
            <a:chExt cx="3446387" cy="805438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9645C6-1BC9-4BC4-A7CC-95AA443E0C45}"/>
                </a:ext>
              </a:extLst>
            </p:cNvPr>
            <p:cNvSpPr txBox="1"/>
            <p:nvPr/>
          </p:nvSpPr>
          <p:spPr>
            <a:xfrm>
              <a:off x="1849426" y="5337548"/>
              <a:ext cx="2539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電池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&amp;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電池盒</a:t>
              </a:r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48583661-105C-4971-91E1-4C08E6450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942517" y="5227217"/>
              <a:ext cx="805438" cy="805438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76C034A-82E7-4740-A49B-A3C49995309E}"/>
              </a:ext>
            </a:extLst>
          </p:cNvPr>
          <p:cNvGrpSpPr/>
          <p:nvPr/>
        </p:nvGrpSpPr>
        <p:grpSpPr>
          <a:xfrm>
            <a:off x="6235715" y="1853435"/>
            <a:ext cx="5894497" cy="805437"/>
            <a:chOff x="6095999" y="3087637"/>
            <a:chExt cx="5894497" cy="805437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720210D-FD43-41AC-867B-8A1982B8AC34}"/>
                </a:ext>
              </a:extLst>
            </p:cNvPr>
            <p:cNvSpPr txBox="1"/>
            <p:nvPr/>
          </p:nvSpPr>
          <p:spPr>
            <a:xfrm>
              <a:off x="7141092" y="3196974"/>
              <a:ext cx="4849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HMC5883L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電子羅盤模組</a:t>
              </a: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F9310B00-48F4-473E-B639-A65D8DBB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6095999" y="3087637"/>
              <a:ext cx="805437" cy="805437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F4054070-7F9C-4494-9687-346592F63D53}"/>
              </a:ext>
            </a:extLst>
          </p:cNvPr>
          <p:cNvGrpSpPr/>
          <p:nvPr/>
        </p:nvGrpSpPr>
        <p:grpSpPr>
          <a:xfrm>
            <a:off x="6235715" y="636875"/>
            <a:ext cx="5333446" cy="1077218"/>
            <a:chOff x="6095999" y="1873288"/>
            <a:chExt cx="5333446" cy="1077218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F7F80393-7871-484C-A640-2ECBEF0B4A64}"/>
                </a:ext>
              </a:extLst>
            </p:cNvPr>
            <p:cNvSpPr txBox="1"/>
            <p:nvPr/>
          </p:nvSpPr>
          <p:spPr>
            <a:xfrm>
              <a:off x="7141092" y="1873288"/>
              <a:ext cx="428835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TCRT-5000</a:t>
              </a:r>
            </a:p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主動式紅外線感應模組</a:t>
              </a:r>
            </a:p>
          </p:txBody>
        </p:sp>
        <p:pic>
          <p:nvPicPr>
            <p:cNvPr id="37" name="圖片 36" descr="一張含有 文字, 標誌, 向量圖形 的圖片&#10;&#10;自動產生的描述">
              <a:extLst>
                <a:ext uri="{FF2B5EF4-FFF2-40B4-BE49-F238E27FC236}">
                  <a16:creationId xmlns:a16="http://schemas.microsoft.com/office/drawing/2014/main" id="{15A17AB9-A062-4DE6-A18C-F47A23B70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6095999" y="2009178"/>
              <a:ext cx="805437" cy="805437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FDF90A8-A7C8-47E8-B678-D9D7188A8964}"/>
              </a:ext>
            </a:extLst>
          </p:cNvPr>
          <p:cNvGrpSpPr/>
          <p:nvPr/>
        </p:nvGrpSpPr>
        <p:grpSpPr>
          <a:xfrm>
            <a:off x="6235715" y="4016052"/>
            <a:ext cx="3584572" cy="805438"/>
            <a:chOff x="6095998" y="5227216"/>
            <a:chExt cx="3584572" cy="805438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77EDE46E-0DD4-4B62-86BE-D24D5025F274}"/>
                </a:ext>
              </a:extLst>
            </p:cNvPr>
            <p:cNvSpPr txBox="1"/>
            <p:nvPr/>
          </p:nvSpPr>
          <p:spPr>
            <a:xfrm>
              <a:off x="7141092" y="5337548"/>
              <a:ext cx="2539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麵包板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&amp;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排線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CBD49FC5-77F0-43BE-BBD9-2FB486F0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6095998" y="5227216"/>
              <a:ext cx="805438" cy="805438"/>
            </a:xfrm>
            <a:prstGeom prst="rect">
              <a:avLst/>
            </a:prstGeom>
          </p:spPr>
        </p:pic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4EC1372-FA94-4D21-BBDA-DB795983070D}"/>
              </a:ext>
            </a:extLst>
          </p:cNvPr>
          <p:cNvGrpSpPr/>
          <p:nvPr/>
        </p:nvGrpSpPr>
        <p:grpSpPr>
          <a:xfrm>
            <a:off x="6235715" y="2934105"/>
            <a:ext cx="5884879" cy="805437"/>
            <a:chOff x="6095999" y="4189671"/>
            <a:chExt cx="5884879" cy="805437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1429447-24E3-4E6D-AED0-DBB5B330206D}"/>
                </a:ext>
              </a:extLst>
            </p:cNvPr>
            <p:cNvSpPr txBox="1"/>
            <p:nvPr/>
          </p:nvSpPr>
          <p:spPr>
            <a:xfrm>
              <a:off x="7141092" y="4274110"/>
              <a:ext cx="4839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effectLst/>
                  <a:latin typeface="Noto Sans TC" panose="020B0500000000000000" pitchFamily="34" charset="-120"/>
                  <a:ea typeface="Noto Sans TC" panose="020B0500000000000000" pitchFamily="34" charset="-120"/>
                  <a:cs typeface="Times New Roman" panose="02020603050405020304" pitchFamily="18" charset="0"/>
                </a:rPr>
                <a:t>HC-SR04</a:t>
              </a:r>
              <a:r>
                <a:rPr lang="zh-TW" altLang="en-US" sz="3200" b="1" dirty="0">
                  <a:effectLst/>
                  <a:latin typeface="Noto Sans TC" panose="020B0500000000000000" pitchFamily="34" charset="-120"/>
                  <a:ea typeface="Noto Sans TC" panose="020B0500000000000000" pitchFamily="34" charset="-120"/>
                  <a:cs typeface="Times New Roman" panose="02020603050405020304" pitchFamily="18" charset="0"/>
                </a:rPr>
                <a:t>超音波感測模組</a:t>
              </a:r>
              <a:endPara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9572098F-C1E6-425B-9ABB-E58D45EA1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6095999" y="4189671"/>
              <a:ext cx="805437" cy="805437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B01909A-5A29-4738-8E03-5FB398628D1A}"/>
              </a:ext>
            </a:extLst>
          </p:cNvPr>
          <p:cNvGrpSpPr/>
          <p:nvPr/>
        </p:nvGrpSpPr>
        <p:grpSpPr>
          <a:xfrm>
            <a:off x="6235714" y="5072810"/>
            <a:ext cx="3584573" cy="805438"/>
            <a:chOff x="6189122" y="5949095"/>
            <a:chExt cx="3584573" cy="805438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95DF88ED-FE0F-4E6C-ACD5-A6DE05A1EDB4}"/>
                </a:ext>
              </a:extLst>
            </p:cNvPr>
            <p:cNvSpPr txBox="1"/>
            <p:nvPr/>
          </p:nvSpPr>
          <p:spPr>
            <a:xfrm>
              <a:off x="7234217" y="6059427"/>
              <a:ext cx="2539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萬象輪</a:t>
              </a:r>
              <a:r>
                <a:rPr lang="en-US" altLang="zh-TW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&amp;</a:t>
              </a:r>
              <a:r>
                <a:rPr lang="zh-TW" altLang="en-US" sz="32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輪子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5666178-1C3A-4307-BC94-028C859AF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189122" y="5949095"/>
              <a:ext cx="805438" cy="805438"/>
            </a:xfrm>
            <a:prstGeom prst="rect">
              <a:avLst/>
            </a:prstGeom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3A3C9-77F8-42C0-A299-2863729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1F0BDD2-33D7-47BC-8ECC-0CDEF6F6D750}"/>
              </a:ext>
            </a:extLst>
          </p:cNvPr>
          <p:cNvGrpSpPr/>
          <p:nvPr/>
        </p:nvGrpSpPr>
        <p:grpSpPr>
          <a:xfrm>
            <a:off x="6096002" y="560920"/>
            <a:ext cx="2971798" cy="977897"/>
            <a:chOff x="6096002" y="560920"/>
            <a:chExt cx="2971798" cy="97789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F1047E5-4A49-484E-926A-3E262485A2D8}"/>
                </a:ext>
              </a:extLst>
            </p:cNvPr>
            <p:cNvSpPr/>
            <p:nvPr/>
          </p:nvSpPr>
          <p:spPr>
            <a:xfrm>
              <a:off x="6096002" y="560920"/>
              <a:ext cx="977897" cy="9778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1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7E4CC9B-2309-4982-9DDF-E5AA101749F1}"/>
                </a:ext>
              </a:extLst>
            </p:cNvPr>
            <p:cNvSpPr txBox="1"/>
            <p:nvPr/>
          </p:nvSpPr>
          <p:spPr>
            <a:xfrm>
              <a:off x="7382934" y="584710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設計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Design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3768434-F85A-41C9-BC1D-01FA7C13FB01}"/>
              </a:ext>
            </a:extLst>
          </p:cNvPr>
          <p:cNvGrpSpPr/>
          <p:nvPr/>
        </p:nvGrpSpPr>
        <p:grpSpPr>
          <a:xfrm>
            <a:off x="6096002" y="1750485"/>
            <a:ext cx="2971798" cy="977897"/>
            <a:chOff x="6096002" y="1750485"/>
            <a:chExt cx="2971798" cy="97789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4462AAA-C49E-4727-A0DB-98716DC6AAAB}"/>
                </a:ext>
              </a:extLst>
            </p:cNvPr>
            <p:cNvSpPr/>
            <p:nvPr/>
          </p:nvSpPr>
          <p:spPr>
            <a:xfrm>
              <a:off x="6096002" y="1750485"/>
              <a:ext cx="977897" cy="9778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2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1ED63FB-27F8-4FC2-8ED6-3518F04C9812}"/>
                </a:ext>
              </a:extLst>
            </p:cNvPr>
            <p:cNvSpPr txBox="1"/>
            <p:nvPr/>
          </p:nvSpPr>
          <p:spPr>
            <a:xfrm>
              <a:off x="7382934" y="1762379"/>
              <a:ext cx="1684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材料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Material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09C409-B4D1-4323-A787-F71BF3861F12}"/>
              </a:ext>
            </a:extLst>
          </p:cNvPr>
          <p:cNvGrpSpPr/>
          <p:nvPr/>
        </p:nvGrpSpPr>
        <p:grpSpPr>
          <a:xfrm>
            <a:off x="6096001" y="2940048"/>
            <a:ext cx="3657599" cy="977899"/>
            <a:chOff x="6096001" y="2940048"/>
            <a:chExt cx="3657599" cy="977899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B947BB-4B72-474F-8B57-8B69A7018E7E}"/>
                </a:ext>
              </a:extLst>
            </p:cNvPr>
            <p:cNvSpPr/>
            <p:nvPr/>
          </p:nvSpPr>
          <p:spPr>
            <a:xfrm>
              <a:off x="6096001" y="294005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3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785731A-82DA-4FB7-82A4-4F914AB2EE4F}"/>
                </a:ext>
              </a:extLst>
            </p:cNvPr>
            <p:cNvSpPr txBox="1"/>
            <p:nvPr/>
          </p:nvSpPr>
          <p:spPr>
            <a:xfrm>
              <a:off x="7382934" y="2940048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處理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Approach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EDABEC4-F7A6-4111-A2AD-124B255B83A8}"/>
              </a:ext>
            </a:extLst>
          </p:cNvPr>
          <p:cNvGrpSpPr/>
          <p:nvPr/>
        </p:nvGrpSpPr>
        <p:grpSpPr>
          <a:xfrm>
            <a:off x="6096000" y="4129615"/>
            <a:ext cx="3657600" cy="995521"/>
            <a:chOff x="6096000" y="4129615"/>
            <a:chExt cx="3657600" cy="995521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65FF054-A75E-4B3C-B031-DD0B79643A33}"/>
                </a:ext>
              </a:extLst>
            </p:cNvPr>
            <p:cNvSpPr/>
            <p:nvPr/>
          </p:nvSpPr>
          <p:spPr>
            <a:xfrm>
              <a:off x="6096000" y="4129615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4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80C233-0FC4-4BC2-8289-584522C3BDE5}"/>
                </a:ext>
              </a:extLst>
            </p:cNvPr>
            <p:cNvSpPr txBox="1"/>
            <p:nvPr/>
          </p:nvSpPr>
          <p:spPr>
            <a:xfrm>
              <a:off x="7382934" y="4171029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困難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Difficulty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85F4F1-0CAB-4E55-BE1E-4101823E0031}"/>
              </a:ext>
            </a:extLst>
          </p:cNvPr>
          <p:cNvGrpSpPr/>
          <p:nvPr/>
        </p:nvGrpSpPr>
        <p:grpSpPr>
          <a:xfrm>
            <a:off x="6096000" y="5319180"/>
            <a:ext cx="3657600" cy="977897"/>
            <a:chOff x="6096000" y="5319180"/>
            <a:chExt cx="3657600" cy="97789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45CF34-8BAA-4399-BA40-EA9BD7BFC0EE}"/>
                </a:ext>
              </a:extLst>
            </p:cNvPr>
            <p:cNvSpPr/>
            <p:nvPr/>
          </p:nvSpPr>
          <p:spPr>
            <a:xfrm>
              <a:off x="6096000" y="5319180"/>
              <a:ext cx="977897" cy="9778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5</a:t>
              </a:r>
              <a:endPara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B051D18-BFD8-40E3-A2DE-F109F36933ED}"/>
                </a:ext>
              </a:extLst>
            </p:cNvPr>
            <p:cNvSpPr txBox="1"/>
            <p:nvPr/>
          </p:nvSpPr>
          <p:spPr>
            <a:xfrm>
              <a:off x="7382934" y="5331074"/>
              <a:ext cx="2370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解決</a:t>
              </a:r>
              <a:endParaRPr lang="en-US" altLang="zh-TW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  <a:p>
              <a:r>
                <a:rPr lang="en-US" altLang="zh-TW" sz="2800" b="1" dirty="0">
                  <a:latin typeface="Noto Sans TC" panose="020B0500000000000000" pitchFamily="34" charset="-120"/>
                  <a:ea typeface="Noto Sans TC" panose="020B0500000000000000" pitchFamily="34" charset="-120"/>
                </a:rPr>
                <a:t>Solution</a:t>
              </a:r>
              <a:endParaRPr lang="zh-TW" altLang="en-US" sz="2800" b="1" dirty="0">
                <a:latin typeface="Noto Sans TC" panose="020B0500000000000000" pitchFamily="34" charset="-120"/>
                <a:ea typeface="Noto Sans TC" panose="020B0500000000000000" pitchFamily="34" charset="-120"/>
              </a:endParaRPr>
            </a:p>
          </p:txBody>
        </p:sp>
      </p:grpSp>
      <p:sp>
        <p:nvSpPr>
          <p:cNvPr id="21" name="標題 1">
            <a:extLst>
              <a:ext uri="{FF2B5EF4-FFF2-40B4-BE49-F238E27FC236}">
                <a16:creationId xmlns:a16="http://schemas.microsoft.com/office/drawing/2014/main" id="{C85D2D9D-CBEB-4D96-A9C5-1C4E8DA710EB}"/>
              </a:ext>
            </a:extLst>
          </p:cNvPr>
          <p:cNvSpPr txBox="1">
            <a:spLocks/>
          </p:cNvSpPr>
          <p:nvPr/>
        </p:nvSpPr>
        <p:spPr>
          <a:xfrm>
            <a:off x="1513946" y="2689713"/>
            <a:ext cx="392165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b="1">
                <a:latin typeface="Noto Sans TC" panose="020B0500000000000000" pitchFamily="34" charset="-120"/>
                <a:ea typeface="Noto Sans TC" panose="020B0500000000000000" pitchFamily="34" charset="-120"/>
              </a:rPr>
              <a:t>微電腦控制</a:t>
            </a:r>
            <a:br>
              <a:rPr lang="en-US" altLang="zh-TW" sz="5400" b="1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ARDUINO</a:t>
            </a:r>
            <a:r>
              <a:rPr lang="zh-TW" altLang="en-US" sz="3200" b="1">
                <a:latin typeface="Noto Sans TC" panose="020B0500000000000000" pitchFamily="34" charset="-120"/>
                <a:ea typeface="Noto Sans TC" panose="020B0500000000000000" pitchFamily="34" charset="-120"/>
              </a:rPr>
              <a:t>期中報告 </a:t>
            </a:r>
            <a:endParaRPr lang="zh-TW" altLang="en-US" sz="5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99342B48-AD6C-4D8F-9275-73F68FC2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1591</TotalTime>
  <Words>795</Words>
  <Application>Microsoft Office PowerPoint</Application>
  <PresentationFormat>寬螢幕</PresentationFormat>
  <Paragraphs>303</Paragraphs>
  <Slides>25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Noto Sans TC</vt:lpstr>
      <vt:lpstr>Arial</vt:lpstr>
      <vt:lpstr>Calibri</vt:lpstr>
      <vt:lpstr>Noto Sans</vt:lpstr>
      <vt:lpstr>Tw Cen MT</vt:lpstr>
      <vt:lpstr>電路</vt:lpstr>
      <vt:lpstr>PowerPoint 簡報</vt:lpstr>
      <vt:lpstr>目錄 content</vt:lpstr>
      <vt:lpstr>PowerPoint 簡報</vt:lpstr>
      <vt:lpstr>PowerPoint 簡報</vt:lpstr>
      <vt:lpstr>PowerPoint 簡報</vt:lpstr>
      <vt:lpstr>PowerPoint 簡報</vt:lpstr>
      <vt:lpstr>微電腦控制 ARDUINO期中報告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周呈陽</dc:creator>
  <cp:lastModifiedBy>周呈陽</cp:lastModifiedBy>
  <cp:revision>100</cp:revision>
  <dcterms:created xsi:type="dcterms:W3CDTF">2021-11-08T18:59:22Z</dcterms:created>
  <dcterms:modified xsi:type="dcterms:W3CDTF">2021-11-14T15:53:43Z</dcterms:modified>
</cp:coreProperties>
</file>