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a606d6b2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a606d6b2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a606d6b2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a606d6b2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a606d6b2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a606d6b2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a606d6b21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a606d6b21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a606d6b2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a606d6b2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a606d6b21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a606d6b21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a606d6b21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a606d6b21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a606d6b21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a606d6b21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a606d6b21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a606d6b21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a606d6b21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a606d6b21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b5a53ff3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b5a53ff3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a606d6b21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a606d6b21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a606d6b21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a606d6b21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a636389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a636389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a606d6b21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a606d6b21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a606d6b21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a606d6b21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b5a53ff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b5a53ff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a606d6b21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a606d6b21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a606d6b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a606d6b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b5a53ff3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b5a53ff3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a606d6b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a606d6b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a606d6b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a606d6b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hyperlink" Target="http://drive.google.com/file/d/126YKcgpPuKZkCtjuD2kazV5bzDKdtFo6/view" TargetMode="External"/><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0.png"/><Relationship Id="rId10" Type="http://schemas.openxmlformats.org/officeDocument/2006/relationships/hyperlink" Target="http://drive.google.com/file/d/1kleSIWerFO-2z8_qdIQeAAvvEXDt1OxK/view" TargetMode="External"/><Relationship Id="rId9" Type="http://schemas.openxmlformats.org/officeDocument/2006/relationships/image" Target="../media/image24.png"/><Relationship Id="rId5" Type="http://schemas.openxmlformats.org/officeDocument/2006/relationships/hyperlink" Target="http://drive.google.com/file/d/1sh94ZnD3z9sDYm__k5J80Jo5xZMS4rQg/view" TargetMode="External"/><Relationship Id="rId6" Type="http://schemas.openxmlformats.org/officeDocument/2006/relationships/image" Target="../media/image1.png"/><Relationship Id="rId7" Type="http://schemas.openxmlformats.org/officeDocument/2006/relationships/image" Target="../media/image19.png"/><Relationship Id="rId8" Type="http://schemas.openxmlformats.org/officeDocument/2006/relationships/hyperlink" Target="http://drive.google.com/file/d/1nyVbXblP9d-j_7cu1o2ezcLf9Q1thwx8/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hyperlink" Target="http://drive.google.com/file/d/1sh94ZnD3z9sDYm__k5J80Jo5xZMS4rQg/view" TargetMode="External"/><Relationship Id="rId9" Type="http://schemas.openxmlformats.org/officeDocument/2006/relationships/hyperlink" Target="http://drive.google.com/file/d/1kleSIWerFO-2z8_qdIQeAAvvEXDt1OxK/view" TargetMode="External"/><Relationship Id="rId5" Type="http://schemas.openxmlformats.org/officeDocument/2006/relationships/image" Target="../media/image1.png"/><Relationship Id="rId6" Type="http://schemas.openxmlformats.org/officeDocument/2006/relationships/image" Target="../media/image19.png"/><Relationship Id="rId7" Type="http://schemas.openxmlformats.org/officeDocument/2006/relationships/hyperlink" Target="http://drive.google.com/file/d/1nyVbXblP9d-j_7cu1o2ezcLf9Q1thwx8/view" TargetMode="External"/><Relationship Id="rId8"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hyperlink" Target="http://drive.google.com/file/d/1sh94ZnD3z9sDYm__k5J80Jo5xZMS4rQg/view" TargetMode="External"/><Relationship Id="rId9" Type="http://schemas.openxmlformats.org/officeDocument/2006/relationships/hyperlink" Target="http://drive.google.com/file/d/1kleSIWerFO-2z8_qdIQeAAvvEXDt1OxK/view" TargetMode="External"/><Relationship Id="rId5" Type="http://schemas.openxmlformats.org/officeDocument/2006/relationships/image" Target="../media/image1.png"/><Relationship Id="rId6" Type="http://schemas.openxmlformats.org/officeDocument/2006/relationships/image" Target="../media/image19.png"/><Relationship Id="rId7" Type="http://schemas.openxmlformats.org/officeDocument/2006/relationships/hyperlink" Target="http://drive.google.com/file/d/1nyVbXblP9d-j_7cu1o2ezcLf9Q1thwx8/view" TargetMode="External"/><Relationship Id="rId8"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3" name="Shape 53"/>
        <p:cNvGrpSpPr/>
        <p:nvPr/>
      </p:nvGrpSpPr>
      <p:grpSpPr>
        <a:xfrm>
          <a:off x="0" y="0"/>
          <a:ext cx="0" cy="0"/>
          <a:chOff x="0" y="0"/>
          <a:chExt cx="0" cy="0"/>
        </a:xfrm>
      </p:grpSpPr>
      <p:sp>
        <p:nvSpPr>
          <p:cNvPr id="54" name="Google Shape;54;p13"/>
          <p:cNvSpPr/>
          <p:nvPr/>
        </p:nvSpPr>
        <p:spPr>
          <a:xfrm>
            <a:off x="0" y="3706500"/>
            <a:ext cx="9144000" cy="14370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0" y="75"/>
            <a:ext cx="33003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0" y="3706500"/>
            <a:ext cx="9144000" cy="89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233100" y="2982450"/>
            <a:ext cx="8677800" cy="16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3300">
                <a:solidFill>
                  <a:schemeClr val="lt1"/>
                </a:solidFill>
              </a:rPr>
              <a:t>A</a:t>
            </a:r>
            <a:r>
              <a:rPr b="1" lang="zh-TW" sz="3300">
                <a:solidFill>
                  <a:schemeClr val="lt1"/>
                </a:solidFill>
              </a:rPr>
              <a:t>udio</a:t>
            </a:r>
            <a:r>
              <a:rPr b="1" lang="zh-TW" sz="3300">
                <a:solidFill>
                  <a:schemeClr val="lt1"/>
                </a:solidFill>
              </a:rPr>
              <a:t> Classification by </a:t>
            </a:r>
            <a:r>
              <a:rPr b="1" lang="zh-TW" sz="3300">
                <a:solidFill>
                  <a:schemeClr val="lt1"/>
                </a:solidFill>
              </a:rPr>
              <a:t>RestNet50</a:t>
            </a:r>
            <a:endParaRPr b="1" sz="3300">
              <a:solidFill>
                <a:schemeClr val="lt1"/>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zh-TW">
                <a:solidFill>
                  <a:srgbClr val="FFFFFF"/>
                </a:solidFill>
              </a:rPr>
              <a:t>盧柏翰 F14081088 / 周呈陽 F14081046 / 凌維璟 F94086157 / 沈俊維 F14086177 / 黃昱鑫 F94086018</a:t>
            </a:r>
            <a:endParaRPr>
              <a:solidFill>
                <a:srgbClr val="FFFFFF"/>
              </a:solidFill>
            </a:endParaRPr>
          </a:p>
          <a:p>
            <a:pPr indent="0" lvl="0" marL="0" rtl="0" algn="l">
              <a:spcBef>
                <a:spcPts val="0"/>
              </a:spcBef>
              <a:spcAft>
                <a:spcPts val="0"/>
              </a:spcAft>
              <a:buNone/>
            </a:pPr>
            <a:r>
              <a:rPr lang="zh-TW">
                <a:solidFill>
                  <a:srgbClr val="FFFFFF"/>
                </a:solidFill>
              </a:rPr>
              <a:t>林高進 F94086092 / 方炘源 F94086123 / 馬世常 F14086151 / 趙偉暠 F94081050 / 蘇　晃 F14086224</a:t>
            </a:r>
            <a:endParaRPr>
              <a:solidFill>
                <a:srgbClr val="FFFFFF"/>
              </a:solidFill>
            </a:endParaRPr>
          </a:p>
          <a:p>
            <a:pPr indent="0" lvl="0" marL="0" rtl="0" algn="l">
              <a:spcBef>
                <a:spcPts val="0"/>
              </a:spcBef>
              <a:spcAft>
                <a:spcPts val="0"/>
              </a:spcAft>
              <a:buNone/>
            </a:pPr>
            <a:r>
              <a:rPr lang="zh-TW">
                <a:solidFill>
                  <a:schemeClr val="lt1"/>
                </a:solidFill>
              </a:rPr>
              <a:t>黃昭禓 F04086086</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0" name="Shape 140"/>
        <p:cNvGrpSpPr/>
        <p:nvPr/>
      </p:nvGrpSpPr>
      <p:grpSpPr>
        <a:xfrm>
          <a:off x="0" y="0"/>
          <a:ext cx="0" cy="0"/>
          <a:chOff x="0" y="0"/>
          <a:chExt cx="0" cy="0"/>
        </a:xfrm>
      </p:grpSpPr>
      <p:sp>
        <p:nvSpPr>
          <p:cNvPr id="141" name="Google Shape;141;p22"/>
          <p:cNvSpPr/>
          <p:nvPr/>
        </p:nvSpPr>
        <p:spPr>
          <a:xfrm flipH="1">
            <a:off x="6421800" y="-75"/>
            <a:ext cx="2722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TRAINING PROCESS</a:t>
            </a:r>
            <a:endParaRPr b="1">
              <a:solidFill>
                <a:srgbClr val="FFFFFF"/>
              </a:solidFill>
            </a:endParaRPr>
          </a:p>
        </p:txBody>
      </p:sp>
      <p:sp>
        <p:nvSpPr>
          <p:cNvPr id="144" name="Google Shape;144;p22"/>
          <p:cNvSpPr txBox="1"/>
          <p:nvPr/>
        </p:nvSpPr>
        <p:spPr>
          <a:xfrm>
            <a:off x="233100" y="1467175"/>
            <a:ext cx="8677800" cy="2578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750"/>
              </a:spcBef>
              <a:spcAft>
                <a:spcPts val="0"/>
              </a:spcAft>
              <a:buNone/>
            </a:pPr>
            <a:r>
              <a:rPr b="1" lang="zh-TW">
                <a:solidFill>
                  <a:schemeClr val="lt1"/>
                </a:solidFill>
              </a:rPr>
              <a:t>MODEL &amp; TRAIN</a:t>
            </a:r>
            <a:endParaRPr b="1">
              <a:solidFill>
                <a:schemeClr val="lt1"/>
              </a:solidFill>
            </a:endParaRPr>
          </a:p>
          <a:p>
            <a:pPr indent="-317500" lvl="0" marL="457200" rtl="0" algn="just">
              <a:lnSpc>
                <a:spcPct val="100000"/>
              </a:lnSpc>
              <a:spcBef>
                <a:spcPts val="750"/>
              </a:spcBef>
              <a:spcAft>
                <a:spcPts val="0"/>
              </a:spcAft>
              <a:buClr>
                <a:schemeClr val="lt1"/>
              </a:buClr>
              <a:buSzPts val="1400"/>
              <a:buAutoNum type="romanUcPeriod"/>
            </a:pPr>
            <a:r>
              <a:rPr b="1" lang="zh-TW">
                <a:solidFill>
                  <a:schemeClr val="lt1"/>
                </a:solidFill>
              </a:rPr>
              <a:t>I</a:t>
            </a:r>
            <a:r>
              <a:rPr b="1" lang="zh-TW">
                <a:solidFill>
                  <a:schemeClr val="lt1"/>
                </a:solidFill>
              </a:rPr>
              <a:t>nception</a:t>
            </a:r>
            <a:endParaRPr b="1">
              <a:solidFill>
                <a:schemeClr val="lt1"/>
              </a:solidFill>
            </a:endParaRPr>
          </a:p>
          <a:p>
            <a:pPr indent="-311150" lvl="0" marL="914400" rtl="0" algn="just">
              <a:lnSpc>
                <a:spcPct val="100000"/>
              </a:lnSpc>
              <a:spcBef>
                <a:spcPts val="0"/>
              </a:spcBef>
              <a:spcAft>
                <a:spcPts val="0"/>
              </a:spcAft>
              <a:buClr>
                <a:schemeClr val="lt1"/>
              </a:buClr>
              <a:buSzPts val="1300"/>
              <a:buChar char="-"/>
            </a:pPr>
            <a:r>
              <a:rPr lang="zh-TW" sz="1300">
                <a:solidFill>
                  <a:schemeClr val="accent4"/>
                </a:solidFill>
              </a:rPr>
              <a:t>An Inception Layer is a combination of all the layers namely</a:t>
            </a:r>
            <a:r>
              <a:rPr lang="zh-TW" sz="1300">
                <a:solidFill>
                  <a:schemeClr val="lt1"/>
                </a:solidFill>
              </a:rPr>
              <a:t>, 1x1 Convolutional layer, 3x3 Convolutional  layer, 5x5 Convolutional layers with their output filter banks concatenated into a single output vector forming the input of the next stage. </a:t>
            </a:r>
            <a:endParaRPr sz="1300">
              <a:solidFill>
                <a:schemeClr val="lt1"/>
              </a:solidFill>
            </a:endParaRPr>
          </a:p>
          <a:p>
            <a:pPr indent="-311150" lvl="0" marL="914400" rtl="0" algn="just">
              <a:lnSpc>
                <a:spcPct val="100000"/>
              </a:lnSpc>
              <a:spcBef>
                <a:spcPts val="0"/>
              </a:spcBef>
              <a:spcAft>
                <a:spcPts val="0"/>
              </a:spcAft>
              <a:buClr>
                <a:schemeClr val="lt1"/>
              </a:buClr>
              <a:buSzPts val="1300"/>
              <a:buChar char="-"/>
            </a:pPr>
            <a:r>
              <a:rPr lang="zh-TW" sz="1300">
                <a:solidFill>
                  <a:schemeClr val="lt1"/>
                </a:solidFill>
              </a:rPr>
              <a:t>A typical Inception network consists of </a:t>
            </a:r>
            <a:r>
              <a:rPr lang="zh-TW" sz="1300">
                <a:solidFill>
                  <a:schemeClr val="accent4"/>
                </a:solidFill>
              </a:rPr>
              <a:t>several Inception layers stacked upon each other</a:t>
            </a:r>
            <a:r>
              <a:rPr lang="zh-TW" sz="1300">
                <a:solidFill>
                  <a:schemeClr val="lt1"/>
                </a:solidFill>
              </a:rPr>
              <a:t>, with occasional max-pooling layers with stride 2 to halve the resolution of the grid.</a:t>
            </a:r>
            <a:endParaRPr sz="1300">
              <a:solidFill>
                <a:schemeClr val="lt1"/>
              </a:solidFill>
            </a:endParaRPr>
          </a:p>
          <a:p>
            <a:pPr indent="-317500" lvl="0" marL="457200" rtl="0" algn="just">
              <a:lnSpc>
                <a:spcPct val="100000"/>
              </a:lnSpc>
              <a:spcBef>
                <a:spcPts val="750"/>
              </a:spcBef>
              <a:spcAft>
                <a:spcPts val="0"/>
              </a:spcAft>
              <a:buClr>
                <a:schemeClr val="lt1"/>
              </a:buClr>
              <a:buSzPts val="1400"/>
              <a:buAutoNum type="romanUcPeriod"/>
            </a:pPr>
            <a:r>
              <a:rPr b="1" lang="zh-TW">
                <a:solidFill>
                  <a:schemeClr val="lt1"/>
                </a:solidFill>
              </a:rPr>
              <a:t>DenseNet</a:t>
            </a:r>
            <a:endParaRPr b="1">
              <a:solidFill>
                <a:schemeClr val="lt1"/>
              </a:solidFill>
            </a:endParaRPr>
          </a:p>
          <a:p>
            <a:pPr indent="-304800" lvl="0" marL="914400" rtl="0" algn="just">
              <a:lnSpc>
                <a:spcPct val="100000"/>
              </a:lnSpc>
              <a:spcBef>
                <a:spcPts val="0"/>
              </a:spcBef>
              <a:spcAft>
                <a:spcPts val="0"/>
              </a:spcAft>
              <a:buClr>
                <a:schemeClr val="lt1"/>
              </a:buClr>
              <a:buSzPts val="1200"/>
              <a:buChar char="-"/>
            </a:pPr>
            <a:r>
              <a:rPr lang="zh-TW" sz="1200">
                <a:solidFill>
                  <a:schemeClr val="lt1"/>
                </a:solidFill>
              </a:rPr>
              <a:t>Dense Convolutional Network (DenseNet), connects each layer to every other layer in a feed-forward fashion. For each layer, </a:t>
            </a:r>
            <a:r>
              <a:rPr lang="zh-TW" sz="1200">
                <a:solidFill>
                  <a:schemeClr val="accent4"/>
                </a:solidFill>
              </a:rPr>
              <a:t>the feature-maps of all preceding layers are used as inputs</a:t>
            </a:r>
            <a:r>
              <a:rPr lang="zh-TW" sz="1200">
                <a:solidFill>
                  <a:schemeClr val="lt1"/>
                </a:solidFill>
              </a:rPr>
              <a:t>, and its own feature-maps are used as inputs into all subsequent layers. </a:t>
            </a:r>
            <a:endParaRPr sz="1200">
              <a:solidFill>
                <a:schemeClr val="lt1"/>
              </a:solidFill>
            </a:endParaRPr>
          </a:p>
        </p:txBody>
      </p:sp>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46" name="Google Shape;146;p22"/>
          <p:cNvPicPr preferRelativeResize="0"/>
          <p:nvPr/>
        </p:nvPicPr>
        <p:blipFill>
          <a:blip r:embed="rId3">
            <a:alphaModFix/>
          </a:blip>
          <a:stretch>
            <a:fillRect/>
          </a:stretch>
        </p:blipFill>
        <p:spPr>
          <a:xfrm>
            <a:off x="1263275" y="4045375"/>
            <a:ext cx="6443650" cy="903050"/>
          </a:xfrm>
          <a:prstGeom prst="rect">
            <a:avLst/>
          </a:prstGeom>
          <a:noFill/>
          <a:ln cap="flat" cmpd="sng" w="19050">
            <a:solidFill>
              <a:srgbClr val="45818E"/>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0" name="Shape 150"/>
        <p:cNvGrpSpPr/>
        <p:nvPr/>
      </p:nvGrpSpPr>
      <p:grpSpPr>
        <a:xfrm>
          <a:off x="0" y="0"/>
          <a:ext cx="0" cy="0"/>
          <a:chOff x="0" y="0"/>
          <a:chExt cx="0" cy="0"/>
        </a:xfrm>
      </p:grpSpPr>
      <p:sp>
        <p:nvSpPr>
          <p:cNvPr id="151" name="Google Shape;151;p23"/>
          <p:cNvSpPr/>
          <p:nvPr/>
        </p:nvSpPr>
        <p:spPr>
          <a:xfrm flipH="1">
            <a:off x="6421800" y="-75"/>
            <a:ext cx="2722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TRAINING PROCESS</a:t>
            </a:r>
            <a:endParaRPr b="1">
              <a:solidFill>
                <a:srgbClr val="FFFFFF"/>
              </a:solidFill>
            </a:endParaRPr>
          </a:p>
        </p:txBody>
      </p:sp>
      <p:sp>
        <p:nvSpPr>
          <p:cNvPr id="154" name="Google Shape;154;p23"/>
          <p:cNvSpPr txBox="1"/>
          <p:nvPr/>
        </p:nvSpPr>
        <p:spPr>
          <a:xfrm>
            <a:off x="233100" y="1655000"/>
            <a:ext cx="8677800" cy="1200600"/>
          </a:xfrm>
          <a:prstGeom prst="rect">
            <a:avLst/>
          </a:prstGeom>
          <a:noFill/>
          <a:ln>
            <a:noFill/>
          </a:ln>
        </p:spPr>
        <p:txBody>
          <a:bodyPr anchorCtr="0" anchor="t" bIns="91425" lIns="91425" spcFirstLastPara="1" rIns="91425" wrap="square" tIns="91425">
            <a:spAutoFit/>
          </a:bodyPr>
          <a:lstStyle/>
          <a:p>
            <a:pPr indent="-304800" lvl="0" marL="914400" rtl="0" algn="just">
              <a:lnSpc>
                <a:spcPct val="150000"/>
              </a:lnSpc>
              <a:spcBef>
                <a:spcPts val="375"/>
              </a:spcBef>
              <a:spcAft>
                <a:spcPts val="0"/>
              </a:spcAft>
              <a:buClr>
                <a:schemeClr val="lt1"/>
              </a:buClr>
              <a:buSzPts val="1200"/>
              <a:buChar char="-"/>
            </a:pPr>
            <a:r>
              <a:rPr lang="zh-TW" sz="1200">
                <a:solidFill>
                  <a:schemeClr val="lt1"/>
                </a:solidFill>
              </a:rPr>
              <a:t>Traditional convolutional networks with L layers have L connections one between each layer and its subsequent layer a dense network has L(L+1) / 2 direct connections. </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DenseNet diminishes the vanishing gradient problem, and it requires fewer parameters to train the model. Dynamic feature propagation takes care of the seamless flow of information.</a:t>
            </a:r>
            <a:endParaRPr sz="1200">
              <a:solidFill>
                <a:schemeClr val="lt1"/>
              </a:solidFill>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56" name="Google Shape;156;p23"/>
          <p:cNvPicPr preferRelativeResize="0"/>
          <p:nvPr/>
        </p:nvPicPr>
        <p:blipFill>
          <a:blip r:embed="rId3">
            <a:alphaModFix/>
          </a:blip>
          <a:stretch>
            <a:fillRect/>
          </a:stretch>
        </p:blipFill>
        <p:spPr>
          <a:xfrm>
            <a:off x="758300" y="3078963"/>
            <a:ext cx="3251394" cy="1184075"/>
          </a:xfrm>
          <a:prstGeom prst="rect">
            <a:avLst/>
          </a:prstGeom>
          <a:noFill/>
          <a:ln cap="flat" cmpd="sng" w="19050">
            <a:solidFill>
              <a:srgbClr val="45818E"/>
            </a:solidFill>
            <a:prstDash val="solid"/>
            <a:miter lim="8000"/>
            <a:headEnd len="sm" w="sm" type="none"/>
            <a:tailEnd len="sm" w="sm" type="none"/>
          </a:ln>
        </p:spPr>
      </p:pic>
      <p:pic>
        <p:nvPicPr>
          <p:cNvPr id="157" name="Google Shape;157;p23"/>
          <p:cNvPicPr preferRelativeResize="0"/>
          <p:nvPr/>
        </p:nvPicPr>
        <p:blipFill>
          <a:blip r:embed="rId4">
            <a:alphaModFix/>
          </a:blip>
          <a:stretch>
            <a:fillRect/>
          </a:stretch>
        </p:blipFill>
        <p:spPr>
          <a:xfrm>
            <a:off x="4245776" y="3061226"/>
            <a:ext cx="4665128" cy="1183950"/>
          </a:xfrm>
          <a:prstGeom prst="rect">
            <a:avLst/>
          </a:prstGeom>
          <a:noFill/>
          <a:ln cap="flat" cmpd="sng" w="19050">
            <a:solidFill>
              <a:srgbClr val="45818E"/>
            </a:solidFill>
            <a:prstDash val="solid"/>
            <a:round/>
            <a:headEnd len="sm" w="sm" type="none"/>
            <a:tailEnd len="sm" w="sm" type="none"/>
          </a:ln>
        </p:spPr>
      </p:pic>
      <p:sp>
        <p:nvSpPr>
          <p:cNvPr id="158" name="Google Shape;158;p23"/>
          <p:cNvSpPr txBox="1"/>
          <p:nvPr/>
        </p:nvSpPr>
        <p:spPr>
          <a:xfrm>
            <a:off x="5605875" y="4245225"/>
            <a:ext cx="19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solidFill>
                  <a:schemeClr val="lt1"/>
                </a:solidFill>
                <a:latin typeface="Calibri"/>
                <a:ea typeface="Calibri"/>
                <a:cs typeface="Calibri"/>
                <a:sym typeface="Calibri"/>
              </a:rPr>
              <a:t>ResN</a:t>
            </a:r>
            <a:r>
              <a:rPr lang="zh-TW">
                <a:solidFill>
                  <a:schemeClr val="lt1"/>
                </a:solidFill>
                <a:latin typeface="Calibri"/>
                <a:ea typeface="Calibri"/>
                <a:cs typeface="Calibri"/>
                <a:sym typeface="Calibri"/>
              </a:rPr>
              <a:t>et</a:t>
            </a:r>
            <a:endParaRPr>
              <a:solidFill>
                <a:schemeClr val="lt1"/>
              </a:solidFill>
              <a:latin typeface="Calibri"/>
              <a:ea typeface="Calibri"/>
              <a:cs typeface="Calibri"/>
              <a:sym typeface="Calibri"/>
            </a:endParaRPr>
          </a:p>
        </p:txBody>
      </p:sp>
      <p:sp>
        <p:nvSpPr>
          <p:cNvPr id="159" name="Google Shape;159;p23"/>
          <p:cNvSpPr txBox="1"/>
          <p:nvPr/>
        </p:nvSpPr>
        <p:spPr>
          <a:xfrm>
            <a:off x="1411550" y="4263025"/>
            <a:ext cx="19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solidFill>
                  <a:schemeClr val="lt1"/>
                </a:solidFill>
                <a:latin typeface="Calibri"/>
                <a:ea typeface="Calibri"/>
                <a:cs typeface="Calibri"/>
                <a:sym typeface="Calibri"/>
              </a:rPr>
              <a:t>DenseN</a:t>
            </a:r>
            <a:r>
              <a:rPr lang="zh-TW">
                <a:solidFill>
                  <a:schemeClr val="lt1"/>
                </a:solidFill>
                <a:latin typeface="Calibri"/>
                <a:ea typeface="Calibri"/>
                <a:cs typeface="Calibri"/>
                <a:sym typeface="Calibri"/>
              </a:rPr>
              <a:t>et</a:t>
            </a:r>
            <a:endParaRPr>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3" name="Shape 163"/>
        <p:cNvGrpSpPr/>
        <p:nvPr/>
      </p:nvGrpSpPr>
      <p:grpSpPr>
        <a:xfrm>
          <a:off x="0" y="0"/>
          <a:ext cx="0" cy="0"/>
          <a:chOff x="0" y="0"/>
          <a:chExt cx="0" cy="0"/>
        </a:xfrm>
      </p:grpSpPr>
      <p:sp>
        <p:nvSpPr>
          <p:cNvPr id="164" name="Google Shape;164;p24"/>
          <p:cNvSpPr/>
          <p:nvPr/>
        </p:nvSpPr>
        <p:spPr>
          <a:xfrm flipH="1">
            <a:off x="6421800" y="-75"/>
            <a:ext cx="2722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TRAINING PROCESS</a:t>
            </a:r>
            <a:endParaRPr b="1">
              <a:solidFill>
                <a:srgbClr val="FFFFFF"/>
              </a:solidFill>
            </a:endParaRPr>
          </a:p>
        </p:txBody>
      </p:sp>
      <p:sp>
        <p:nvSpPr>
          <p:cNvPr id="167" name="Google Shape;167;p24"/>
          <p:cNvSpPr txBox="1"/>
          <p:nvPr/>
        </p:nvSpPr>
        <p:spPr>
          <a:xfrm>
            <a:off x="233100" y="1349300"/>
            <a:ext cx="5017500" cy="36996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750"/>
              </a:spcBef>
              <a:spcAft>
                <a:spcPts val="0"/>
              </a:spcAft>
              <a:buClr>
                <a:schemeClr val="lt1"/>
              </a:buClr>
              <a:buSzPts val="1400"/>
              <a:buAutoNum type="romanUcPeriod" startAt="3"/>
            </a:pPr>
            <a:r>
              <a:rPr b="1" lang="zh-TW">
                <a:solidFill>
                  <a:schemeClr val="lt1"/>
                </a:solidFill>
              </a:rPr>
              <a:t>ResNet</a:t>
            </a:r>
            <a:endParaRPr b="1">
              <a:solidFill>
                <a:schemeClr val="lt1"/>
              </a:solidFill>
            </a:endParaRPr>
          </a:p>
          <a:p>
            <a:pPr indent="-311150" lvl="0" marL="914400" rtl="0" algn="just">
              <a:lnSpc>
                <a:spcPct val="115000"/>
              </a:lnSpc>
              <a:spcBef>
                <a:spcPts val="0"/>
              </a:spcBef>
              <a:spcAft>
                <a:spcPts val="0"/>
              </a:spcAft>
              <a:buClr>
                <a:schemeClr val="lt1"/>
              </a:buClr>
              <a:buSzPts val="1300"/>
              <a:buChar char="-"/>
            </a:pPr>
            <a:r>
              <a:rPr lang="zh-TW" sz="1300">
                <a:solidFill>
                  <a:schemeClr val="lt1"/>
                </a:solidFill>
              </a:rPr>
              <a:t>ResNet consists of several residual blocks stacked on top of each other. The residual block has two 3x3  convolutional layers with the same number of output channels. Each convolutional layer is followed by a batch normalization layer and a </a:t>
            </a:r>
            <a:r>
              <a:rPr lang="zh-TW" sz="1300">
                <a:solidFill>
                  <a:schemeClr val="accent4"/>
                </a:solidFill>
              </a:rPr>
              <a:t>ReLU</a:t>
            </a:r>
            <a:r>
              <a:rPr lang="zh-TW" sz="1300">
                <a:solidFill>
                  <a:schemeClr val="lt1"/>
                </a:solidFill>
              </a:rPr>
              <a:t> activation function. A skip connection is added which skips these two convolution operations and adds the input directly before the final ReLU activation function. </a:t>
            </a:r>
            <a:endParaRPr sz="1300">
              <a:solidFill>
                <a:schemeClr val="lt1"/>
              </a:solidFill>
            </a:endParaRPr>
          </a:p>
          <a:p>
            <a:pPr indent="-311150" lvl="0" marL="914400" rtl="0" algn="just">
              <a:lnSpc>
                <a:spcPct val="115000"/>
              </a:lnSpc>
              <a:spcBef>
                <a:spcPts val="0"/>
              </a:spcBef>
              <a:spcAft>
                <a:spcPts val="0"/>
              </a:spcAft>
              <a:buClr>
                <a:schemeClr val="lt1"/>
              </a:buClr>
              <a:buSzPts val="1300"/>
              <a:buChar char="-"/>
            </a:pPr>
            <a:r>
              <a:rPr lang="zh-TW" sz="1300">
                <a:solidFill>
                  <a:schemeClr val="accent4"/>
                </a:solidFill>
              </a:rPr>
              <a:t>With adding more layers on top of a network</a:t>
            </a:r>
            <a:r>
              <a:rPr lang="zh-TW" sz="1300">
                <a:solidFill>
                  <a:schemeClr val="lt1"/>
                </a:solidFill>
              </a:rPr>
              <a:t>, its performance degrades. This could be blamed on the optimization function, initialization of the network and more importantly vanishing gradient problem.This pproblem of training very deep networks has been alleviated with the introduction of ResNet.</a:t>
            </a:r>
            <a:endParaRPr sz="1200">
              <a:solidFill>
                <a:schemeClr val="lt1"/>
              </a:solidFill>
            </a:endParaRPr>
          </a:p>
        </p:txBody>
      </p:sp>
      <p:sp>
        <p:nvSpPr>
          <p:cNvPr id="168" name="Google Shape;16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69" name="Google Shape;169;p24"/>
          <p:cNvPicPr preferRelativeResize="0"/>
          <p:nvPr/>
        </p:nvPicPr>
        <p:blipFill>
          <a:blip r:embed="rId3">
            <a:alphaModFix/>
          </a:blip>
          <a:stretch>
            <a:fillRect/>
          </a:stretch>
        </p:blipFill>
        <p:spPr>
          <a:xfrm>
            <a:off x="5424500" y="1435036"/>
            <a:ext cx="3442075" cy="1953002"/>
          </a:xfrm>
          <a:prstGeom prst="rect">
            <a:avLst/>
          </a:prstGeom>
          <a:noFill/>
          <a:ln cap="flat" cmpd="sng" w="19050">
            <a:solidFill>
              <a:srgbClr val="45818E"/>
            </a:solidFill>
            <a:prstDash val="solid"/>
            <a:miter lim="8000"/>
            <a:headEnd len="sm" w="sm" type="none"/>
            <a:tailEnd len="sm" w="sm" type="none"/>
          </a:ln>
        </p:spPr>
      </p:pic>
      <p:pic>
        <p:nvPicPr>
          <p:cNvPr id="170" name="Google Shape;170;p24"/>
          <p:cNvPicPr preferRelativeResize="0"/>
          <p:nvPr/>
        </p:nvPicPr>
        <p:blipFill rotWithShape="1">
          <a:blip r:embed="rId4">
            <a:alphaModFix/>
          </a:blip>
          <a:srcRect b="148" l="7931" r="4808" t="12446"/>
          <a:stretch/>
        </p:blipFill>
        <p:spPr>
          <a:xfrm>
            <a:off x="5838175" y="3579275"/>
            <a:ext cx="2614725" cy="1313200"/>
          </a:xfrm>
          <a:prstGeom prst="rect">
            <a:avLst/>
          </a:prstGeom>
          <a:noFill/>
          <a:ln cap="flat" cmpd="sng" w="19050">
            <a:solidFill>
              <a:srgbClr val="45818E"/>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4" name="Shape 174"/>
        <p:cNvGrpSpPr/>
        <p:nvPr/>
      </p:nvGrpSpPr>
      <p:grpSpPr>
        <a:xfrm>
          <a:off x="0" y="0"/>
          <a:ext cx="0" cy="0"/>
          <a:chOff x="0" y="0"/>
          <a:chExt cx="0" cy="0"/>
        </a:xfrm>
      </p:grpSpPr>
      <p:sp>
        <p:nvSpPr>
          <p:cNvPr id="175" name="Google Shape;175;p25"/>
          <p:cNvSpPr/>
          <p:nvPr/>
        </p:nvSpPr>
        <p:spPr>
          <a:xfrm rot="10800000">
            <a:off x="-50" y="0"/>
            <a:ext cx="91440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OUTLINE</a:t>
            </a:r>
            <a:endParaRPr b="1">
              <a:solidFill>
                <a:srgbClr val="FFFFFF"/>
              </a:solidFill>
            </a:endParaRPr>
          </a:p>
        </p:txBody>
      </p:sp>
      <p:sp>
        <p:nvSpPr>
          <p:cNvPr id="178" name="Google Shape;178;p25"/>
          <p:cNvSpPr txBox="1"/>
          <p:nvPr/>
        </p:nvSpPr>
        <p:spPr>
          <a:xfrm>
            <a:off x="233100" y="1546025"/>
            <a:ext cx="30000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Introduction</a:t>
            </a:r>
            <a:endParaRPr>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Training Process</a:t>
            </a:r>
            <a:endParaRPr b="1">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Dataset Choosing</a:t>
            </a:r>
            <a:endParaRPr>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Model &amp; Train</a:t>
            </a:r>
            <a:endParaRPr>
              <a:solidFill>
                <a:srgbClr val="999999"/>
              </a:solidFill>
            </a:endParaRPr>
          </a:p>
          <a:p>
            <a:pPr indent="-317500" lvl="0" marL="457200" rtl="0" algn="l">
              <a:lnSpc>
                <a:spcPct val="150000"/>
              </a:lnSpc>
              <a:spcBef>
                <a:spcPts val="0"/>
              </a:spcBef>
              <a:spcAft>
                <a:spcPts val="0"/>
              </a:spcAft>
              <a:buClr>
                <a:srgbClr val="FFFFFF"/>
              </a:buClr>
              <a:buSzPts val="1400"/>
              <a:buAutoNum type="romanUcPeriod"/>
            </a:pPr>
            <a:r>
              <a:rPr b="1" lang="zh-TW">
                <a:solidFill>
                  <a:srgbClr val="FFFFFF"/>
                </a:solidFill>
              </a:rPr>
              <a:t>Deep Learning Structure</a:t>
            </a:r>
            <a:endParaRPr b="1">
              <a:solidFill>
                <a:srgbClr val="FFFFFF"/>
              </a:solidFill>
            </a:endParaRPr>
          </a:p>
          <a:p>
            <a:pPr indent="-317500" lvl="0" marL="914400" rtl="0" algn="l">
              <a:lnSpc>
                <a:spcPct val="150000"/>
              </a:lnSpc>
              <a:spcBef>
                <a:spcPts val="0"/>
              </a:spcBef>
              <a:spcAft>
                <a:spcPts val="0"/>
              </a:spcAft>
              <a:buClr>
                <a:schemeClr val="lt2"/>
              </a:buClr>
              <a:buSzPts val="1400"/>
              <a:buChar char="-"/>
            </a:pPr>
            <a:r>
              <a:rPr lang="zh-TW">
                <a:solidFill>
                  <a:schemeClr val="lt2"/>
                </a:solidFill>
              </a:rPr>
              <a:t>Architecture</a:t>
            </a:r>
            <a:endParaRPr>
              <a:solidFill>
                <a:schemeClr val="lt2"/>
              </a:solidFill>
            </a:endParaRPr>
          </a:p>
          <a:p>
            <a:pPr indent="-317500" lvl="0" marL="914400" rtl="0" algn="l">
              <a:lnSpc>
                <a:spcPct val="150000"/>
              </a:lnSpc>
              <a:spcBef>
                <a:spcPts val="0"/>
              </a:spcBef>
              <a:spcAft>
                <a:spcPts val="0"/>
              </a:spcAft>
              <a:buClr>
                <a:schemeClr val="lt2"/>
              </a:buClr>
              <a:buSzPts val="1400"/>
              <a:buChar char="-"/>
            </a:pPr>
            <a:r>
              <a:rPr lang="zh-TW">
                <a:solidFill>
                  <a:schemeClr val="lt2"/>
                </a:solidFill>
              </a:rPr>
              <a:t>Loss Function</a:t>
            </a:r>
            <a:endParaRPr b="1">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Experiment</a:t>
            </a:r>
            <a:endParaRPr b="1">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Future Work</a:t>
            </a:r>
            <a:endParaRPr>
              <a:solidFill>
                <a:srgbClr val="999999"/>
              </a:solidFill>
            </a:endParaRPr>
          </a:p>
        </p:txBody>
      </p:sp>
      <p:sp>
        <p:nvSpPr>
          <p:cNvPr id="179" name="Google Shape;17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3" name="Shape 183"/>
        <p:cNvGrpSpPr/>
        <p:nvPr/>
      </p:nvGrpSpPr>
      <p:grpSpPr>
        <a:xfrm>
          <a:off x="0" y="0"/>
          <a:ext cx="0" cy="0"/>
          <a:chOff x="0" y="0"/>
          <a:chExt cx="0" cy="0"/>
        </a:xfrm>
      </p:grpSpPr>
      <p:sp>
        <p:nvSpPr>
          <p:cNvPr id="184" name="Google Shape;184;p26"/>
          <p:cNvSpPr/>
          <p:nvPr/>
        </p:nvSpPr>
        <p:spPr>
          <a:xfrm>
            <a:off x="0" y="0"/>
            <a:ext cx="2850300" cy="51435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DEEP LEARNING STRUCTURE</a:t>
            </a:r>
            <a:endParaRPr b="1">
              <a:solidFill>
                <a:srgbClr val="FFFFFF"/>
              </a:solidFill>
            </a:endParaRPr>
          </a:p>
        </p:txBody>
      </p:sp>
      <p:sp>
        <p:nvSpPr>
          <p:cNvPr id="187" name="Google Shape;187;p26"/>
          <p:cNvSpPr txBox="1"/>
          <p:nvPr/>
        </p:nvSpPr>
        <p:spPr>
          <a:xfrm>
            <a:off x="233100" y="1467175"/>
            <a:ext cx="8677800" cy="6330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750"/>
              </a:spcBef>
              <a:spcAft>
                <a:spcPts val="0"/>
              </a:spcAft>
              <a:buNone/>
            </a:pPr>
            <a:r>
              <a:rPr b="1" lang="zh-TW">
                <a:solidFill>
                  <a:schemeClr val="dk2"/>
                </a:solidFill>
              </a:rPr>
              <a:t>ARCHI </a:t>
            </a:r>
            <a:r>
              <a:rPr b="1" lang="zh-TW">
                <a:solidFill>
                  <a:schemeClr val="lt1"/>
                </a:solidFill>
              </a:rPr>
              <a:t>TECTURE</a:t>
            </a:r>
            <a:endParaRPr b="1">
              <a:solidFill>
                <a:schemeClr val="lt1"/>
              </a:solidFill>
            </a:endParaRPr>
          </a:p>
          <a:p>
            <a:pPr indent="0" lvl="0" marL="0" rtl="0" algn="just">
              <a:lnSpc>
                <a:spcPct val="100000"/>
              </a:lnSpc>
              <a:spcBef>
                <a:spcPts val="375"/>
              </a:spcBef>
              <a:spcAft>
                <a:spcPts val="0"/>
              </a:spcAft>
              <a:buNone/>
            </a:pPr>
            <a:r>
              <a:t/>
            </a:r>
            <a:endParaRPr sz="1200">
              <a:solidFill>
                <a:schemeClr val="lt1"/>
              </a:solidFill>
            </a:endParaRPr>
          </a:p>
        </p:txBody>
      </p:sp>
      <p:sp>
        <p:nvSpPr>
          <p:cNvPr id="188" name="Google Shape;18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89" name="Google Shape;189;p26"/>
          <p:cNvPicPr preferRelativeResize="0"/>
          <p:nvPr/>
        </p:nvPicPr>
        <p:blipFill rotWithShape="1">
          <a:blip r:embed="rId3">
            <a:alphaModFix/>
          </a:blip>
          <a:srcRect b="21590" l="0" r="0" t="22430"/>
          <a:stretch/>
        </p:blipFill>
        <p:spPr>
          <a:xfrm>
            <a:off x="318825" y="1864900"/>
            <a:ext cx="2949385" cy="633000"/>
          </a:xfrm>
          <a:prstGeom prst="rect">
            <a:avLst/>
          </a:prstGeom>
          <a:noFill/>
          <a:ln cap="flat" cmpd="sng" w="19050">
            <a:solidFill>
              <a:srgbClr val="45818E"/>
            </a:solidFill>
            <a:prstDash val="solid"/>
            <a:round/>
            <a:headEnd len="sm" w="sm" type="none"/>
            <a:tailEnd len="sm" w="sm" type="none"/>
          </a:ln>
        </p:spPr>
      </p:pic>
      <p:pic>
        <p:nvPicPr>
          <p:cNvPr id="190" name="Google Shape;190;p26"/>
          <p:cNvPicPr preferRelativeResize="0"/>
          <p:nvPr/>
        </p:nvPicPr>
        <p:blipFill>
          <a:blip r:embed="rId4">
            <a:alphaModFix/>
          </a:blip>
          <a:stretch>
            <a:fillRect/>
          </a:stretch>
        </p:blipFill>
        <p:spPr>
          <a:xfrm rot="5400000">
            <a:off x="2677700" y="2687650"/>
            <a:ext cx="2901874" cy="1256375"/>
          </a:xfrm>
          <a:prstGeom prst="rect">
            <a:avLst/>
          </a:prstGeom>
          <a:noFill/>
          <a:ln cap="flat" cmpd="sng" w="19050">
            <a:solidFill>
              <a:srgbClr val="45818E"/>
            </a:solidFill>
            <a:prstDash val="solid"/>
            <a:round/>
            <a:headEnd len="sm" w="sm" type="none"/>
            <a:tailEnd len="sm" w="sm" type="none"/>
          </a:ln>
        </p:spPr>
      </p:pic>
      <p:grpSp>
        <p:nvGrpSpPr>
          <p:cNvPr id="191" name="Google Shape;191;p26"/>
          <p:cNvGrpSpPr/>
          <p:nvPr/>
        </p:nvGrpSpPr>
        <p:grpSpPr>
          <a:xfrm>
            <a:off x="4989071" y="1864899"/>
            <a:ext cx="3921837" cy="2935779"/>
            <a:chOff x="3154800" y="2601663"/>
            <a:chExt cx="5958428" cy="4061113"/>
          </a:xfrm>
        </p:grpSpPr>
        <p:grpSp>
          <p:nvGrpSpPr>
            <p:cNvPr id="192" name="Google Shape;192;p26"/>
            <p:cNvGrpSpPr/>
            <p:nvPr/>
          </p:nvGrpSpPr>
          <p:grpSpPr>
            <a:xfrm>
              <a:off x="4244375" y="2601663"/>
              <a:ext cx="4868853" cy="4061113"/>
              <a:chOff x="3925200" y="2583413"/>
              <a:chExt cx="4868853" cy="4061113"/>
            </a:xfrm>
          </p:grpSpPr>
          <p:pic>
            <p:nvPicPr>
              <p:cNvPr id="193" name="Google Shape;193;p26"/>
              <p:cNvPicPr preferRelativeResize="0"/>
              <p:nvPr/>
            </p:nvPicPr>
            <p:blipFill>
              <a:blip r:embed="rId5">
                <a:alphaModFix/>
              </a:blip>
              <a:stretch>
                <a:fillRect/>
              </a:stretch>
            </p:blipFill>
            <p:spPr>
              <a:xfrm>
                <a:off x="4874075" y="2583413"/>
                <a:ext cx="1816902" cy="1220800"/>
              </a:xfrm>
              <a:prstGeom prst="rect">
                <a:avLst/>
              </a:prstGeom>
              <a:noFill/>
              <a:ln cap="flat" cmpd="sng" w="9525">
                <a:solidFill>
                  <a:srgbClr val="45818E"/>
                </a:solidFill>
                <a:prstDash val="solid"/>
                <a:round/>
                <a:headEnd len="sm" w="sm" type="none"/>
                <a:tailEnd len="sm" w="sm" type="none"/>
              </a:ln>
            </p:spPr>
          </p:pic>
          <p:pic>
            <p:nvPicPr>
              <p:cNvPr id="194" name="Google Shape;194;p26"/>
              <p:cNvPicPr preferRelativeResize="0"/>
              <p:nvPr/>
            </p:nvPicPr>
            <p:blipFill>
              <a:blip r:embed="rId6">
                <a:alphaModFix/>
              </a:blip>
              <a:stretch>
                <a:fillRect/>
              </a:stretch>
            </p:blipFill>
            <p:spPr>
              <a:xfrm>
                <a:off x="4874075" y="5472849"/>
                <a:ext cx="1816900" cy="1171677"/>
              </a:xfrm>
              <a:prstGeom prst="rect">
                <a:avLst/>
              </a:prstGeom>
              <a:noFill/>
              <a:ln cap="flat" cmpd="sng" w="9525">
                <a:solidFill>
                  <a:srgbClr val="45818E"/>
                </a:solidFill>
                <a:prstDash val="solid"/>
                <a:round/>
                <a:headEnd len="sm" w="sm" type="none"/>
                <a:tailEnd len="sm" w="sm" type="none"/>
              </a:ln>
            </p:spPr>
          </p:pic>
          <p:sp>
            <p:nvSpPr>
              <p:cNvPr id="195" name="Google Shape;195;p26"/>
              <p:cNvSpPr txBox="1"/>
              <p:nvPr/>
            </p:nvSpPr>
            <p:spPr>
              <a:xfrm>
                <a:off x="6813753" y="2853178"/>
                <a:ext cx="1980300" cy="681300"/>
              </a:xfrm>
              <a:prstGeom prst="rect">
                <a:avLst/>
              </a:prstGeom>
              <a:noFill/>
              <a:ln cap="flat" cmpd="sng" w="9525">
                <a:solidFill>
                  <a:srgbClr val="45818E"/>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lt1"/>
                    </a:solidFill>
                  </a:rPr>
                  <a:t>original audio data</a:t>
                </a:r>
                <a:endParaRPr sz="1000">
                  <a:solidFill>
                    <a:schemeClr val="lt1"/>
                  </a:solidFill>
                </a:endParaRPr>
              </a:p>
              <a:p>
                <a:pPr indent="0" lvl="0" marL="0" rtl="0" algn="l">
                  <a:spcBef>
                    <a:spcPts val="0"/>
                  </a:spcBef>
                  <a:spcAft>
                    <a:spcPts val="0"/>
                  </a:spcAft>
                  <a:buNone/>
                </a:pPr>
                <a:r>
                  <a:rPr lang="zh-TW" sz="1000">
                    <a:solidFill>
                      <a:schemeClr val="lt1"/>
                    </a:solidFill>
                  </a:rPr>
                  <a:t>(ESC50)</a:t>
                </a:r>
                <a:endParaRPr sz="1000">
                  <a:solidFill>
                    <a:schemeClr val="lt1"/>
                  </a:solidFill>
                </a:endParaRPr>
              </a:p>
            </p:txBody>
          </p:sp>
          <p:sp>
            <p:nvSpPr>
              <p:cNvPr id="196" name="Google Shape;196;p26"/>
              <p:cNvSpPr txBox="1"/>
              <p:nvPr/>
            </p:nvSpPr>
            <p:spPr>
              <a:xfrm>
                <a:off x="6813753" y="5718046"/>
                <a:ext cx="1980300" cy="681300"/>
              </a:xfrm>
              <a:prstGeom prst="rect">
                <a:avLst/>
              </a:prstGeom>
              <a:noFill/>
              <a:ln cap="flat" cmpd="sng" w="9525">
                <a:solidFill>
                  <a:srgbClr val="45818E"/>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lt1"/>
                    </a:solidFill>
                  </a:rPr>
                  <a:t>MelSpectrogram</a:t>
                </a:r>
                <a:endParaRPr sz="1000">
                  <a:solidFill>
                    <a:schemeClr val="lt1"/>
                  </a:solidFill>
                </a:endParaRPr>
              </a:p>
              <a:p>
                <a:pPr indent="0" lvl="0" marL="0" rtl="0" algn="l">
                  <a:spcBef>
                    <a:spcPts val="0"/>
                  </a:spcBef>
                  <a:spcAft>
                    <a:spcPts val="0"/>
                  </a:spcAft>
                  <a:buNone/>
                </a:pPr>
                <a:r>
                  <a:rPr lang="zh-TW" sz="1000">
                    <a:solidFill>
                      <a:schemeClr val="lt1"/>
                    </a:solidFill>
                  </a:rPr>
                  <a:t>(frequency vs. time)</a:t>
                </a:r>
                <a:endParaRPr sz="1000">
                  <a:solidFill>
                    <a:schemeClr val="lt1"/>
                  </a:solidFill>
                </a:endParaRPr>
              </a:p>
            </p:txBody>
          </p:sp>
          <p:sp>
            <p:nvSpPr>
              <p:cNvPr id="197" name="Google Shape;197;p26"/>
              <p:cNvSpPr/>
              <p:nvPr/>
            </p:nvSpPr>
            <p:spPr>
              <a:xfrm>
                <a:off x="3925200" y="3612625"/>
                <a:ext cx="930300" cy="874800"/>
              </a:xfrm>
              <a:prstGeom prst="curvedRightArrow">
                <a:avLst>
                  <a:gd fmla="val 25000" name="adj1"/>
                  <a:gd fmla="val 50000" name="adj2"/>
                  <a:gd fmla="val 25000" name="adj3"/>
                </a:avLst>
              </a:prstGeom>
              <a:solidFill>
                <a:srgbClr val="E7E6E6"/>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3925200" y="4914100"/>
                <a:ext cx="930300" cy="874800"/>
              </a:xfrm>
              <a:prstGeom prst="curvedRightArrow">
                <a:avLst>
                  <a:gd fmla="val 25000" name="adj1"/>
                  <a:gd fmla="val 50000" name="adj2"/>
                  <a:gd fmla="val 25000" name="adj3"/>
                </a:avLst>
              </a:prstGeom>
              <a:solidFill>
                <a:srgbClr val="E7E6E6"/>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6"/>
            <p:cNvSpPr txBox="1"/>
            <p:nvPr/>
          </p:nvSpPr>
          <p:spPr>
            <a:xfrm>
              <a:off x="3154800" y="3837550"/>
              <a:ext cx="1596000" cy="958200"/>
            </a:xfrm>
            <a:prstGeom prst="rect">
              <a:avLst/>
            </a:prstGeom>
            <a:solidFill>
              <a:schemeClr val="accent3"/>
            </a:solidFill>
            <a:ln cap="flat" cmpd="sng" w="9525">
              <a:solidFill>
                <a:srgbClr val="45818E"/>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zh-TW" sz="1100"/>
                <a:t>Fourier Transform (FFT)</a:t>
              </a:r>
              <a:endParaRPr b="1" sz="1100"/>
            </a:p>
          </p:txBody>
        </p:sp>
        <p:sp>
          <p:nvSpPr>
            <p:cNvPr id="200" name="Google Shape;200;p26"/>
            <p:cNvSpPr txBox="1"/>
            <p:nvPr/>
          </p:nvSpPr>
          <p:spPr>
            <a:xfrm>
              <a:off x="3154800" y="5148150"/>
              <a:ext cx="1596000" cy="723900"/>
            </a:xfrm>
            <a:prstGeom prst="rect">
              <a:avLst/>
            </a:prstGeom>
            <a:solidFill>
              <a:schemeClr val="accent3"/>
            </a:solidFill>
            <a:ln cap="flat" cmpd="sng" w="9525">
              <a:solidFill>
                <a:srgbClr val="45818E"/>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zh-TW" sz="1100">
                  <a:solidFill>
                    <a:srgbClr val="000000"/>
                  </a:solidFill>
                </a:rPr>
                <a:t>Perspective rotation</a:t>
              </a:r>
              <a:endParaRPr b="1" sz="800">
                <a:latin typeface="Calibri"/>
                <a:ea typeface="Calibri"/>
                <a:cs typeface="Calibri"/>
                <a:sym typeface="Calibri"/>
              </a:endParaRPr>
            </a:p>
          </p:txBody>
        </p:sp>
        <p:sp>
          <p:nvSpPr>
            <p:cNvPr id="201" name="Google Shape;201;p26"/>
            <p:cNvSpPr txBox="1"/>
            <p:nvPr/>
          </p:nvSpPr>
          <p:spPr>
            <a:xfrm>
              <a:off x="7132928" y="4161614"/>
              <a:ext cx="1980300" cy="894300"/>
            </a:xfrm>
            <a:prstGeom prst="rect">
              <a:avLst/>
            </a:prstGeom>
            <a:noFill/>
            <a:ln cap="flat" cmpd="sng" w="9525">
              <a:solidFill>
                <a:srgbClr val="45818E"/>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lt1"/>
                  </a:solidFill>
                </a:rPr>
                <a:t>Spectrogram</a:t>
              </a:r>
              <a:endParaRPr sz="1000">
                <a:solidFill>
                  <a:schemeClr val="lt1"/>
                </a:solidFill>
              </a:endParaRPr>
            </a:p>
            <a:p>
              <a:pPr indent="0" lvl="0" marL="0" rtl="0" algn="l">
                <a:spcBef>
                  <a:spcPts val="0"/>
                </a:spcBef>
                <a:spcAft>
                  <a:spcPts val="0"/>
                </a:spcAft>
                <a:buNone/>
              </a:pPr>
              <a:r>
                <a:rPr lang="zh-TW" sz="1000">
                  <a:solidFill>
                    <a:schemeClr val="lt1"/>
                  </a:solidFill>
                </a:rPr>
                <a:t>(frequency vs. time vs.amplitude)</a:t>
              </a:r>
              <a:endParaRPr sz="1000">
                <a:solidFill>
                  <a:schemeClr val="lt1"/>
                </a:solidFill>
              </a:endParaRPr>
            </a:p>
          </p:txBody>
        </p:sp>
      </p:grpSp>
      <p:pic>
        <p:nvPicPr>
          <p:cNvPr id="202" name="Google Shape;202;p26"/>
          <p:cNvPicPr preferRelativeResize="0"/>
          <p:nvPr/>
        </p:nvPicPr>
        <p:blipFill>
          <a:blip r:embed="rId7">
            <a:alphaModFix/>
          </a:blip>
          <a:stretch>
            <a:fillRect/>
          </a:stretch>
        </p:blipFill>
        <p:spPr>
          <a:xfrm>
            <a:off x="6327219" y="2825439"/>
            <a:ext cx="1219042" cy="10144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6" name="Shape 206"/>
        <p:cNvGrpSpPr/>
        <p:nvPr/>
      </p:nvGrpSpPr>
      <p:grpSpPr>
        <a:xfrm>
          <a:off x="0" y="0"/>
          <a:ext cx="0" cy="0"/>
          <a:chOff x="0" y="0"/>
          <a:chExt cx="0" cy="0"/>
        </a:xfrm>
      </p:grpSpPr>
      <p:sp>
        <p:nvSpPr>
          <p:cNvPr id="207" name="Google Shape;207;p27"/>
          <p:cNvSpPr/>
          <p:nvPr/>
        </p:nvSpPr>
        <p:spPr>
          <a:xfrm>
            <a:off x="6847275" y="0"/>
            <a:ext cx="22968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7"/>
          <p:cNvPicPr preferRelativeResize="0"/>
          <p:nvPr/>
        </p:nvPicPr>
        <p:blipFill>
          <a:blip r:embed="rId3">
            <a:alphaModFix/>
          </a:blip>
          <a:stretch>
            <a:fillRect/>
          </a:stretch>
        </p:blipFill>
        <p:spPr>
          <a:xfrm>
            <a:off x="763212" y="3187136"/>
            <a:ext cx="4504076" cy="1713350"/>
          </a:xfrm>
          <a:prstGeom prst="rect">
            <a:avLst/>
          </a:prstGeom>
          <a:noFill/>
          <a:ln cap="flat" cmpd="sng" w="19050">
            <a:solidFill>
              <a:srgbClr val="45818E"/>
            </a:solidFill>
            <a:prstDash val="solid"/>
            <a:miter lim="8000"/>
            <a:headEnd len="sm" w="sm" type="none"/>
            <a:tailEnd len="sm" w="sm" type="none"/>
          </a:ln>
        </p:spPr>
      </p:pic>
      <p:sp>
        <p:nvSpPr>
          <p:cNvPr id="209" name="Google Shape;209;p27"/>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DATASET INTRODUCTION</a:t>
            </a:r>
            <a:endParaRPr b="1">
              <a:solidFill>
                <a:srgbClr val="FFFFFF"/>
              </a:solidFill>
            </a:endParaRPr>
          </a:p>
        </p:txBody>
      </p:sp>
      <p:sp>
        <p:nvSpPr>
          <p:cNvPr id="211" name="Google Shape;211;p27"/>
          <p:cNvSpPr txBox="1"/>
          <p:nvPr/>
        </p:nvSpPr>
        <p:spPr>
          <a:xfrm>
            <a:off x="233100" y="1365650"/>
            <a:ext cx="8677800" cy="1755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750"/>
              </a:spcBef>
              <a:spcAft>
                <a:spcPts val="0"/>
              </a:spcAft>
              <a:buNone/>
            </a:pPr>
            <a:r>
              <a:rPr b="1" lang="zh-TW">
                <a:solidFill>
                  <a:schemeClr val="lt1"/>
                </a:solidFill>
              </a:rPr>
              <a:t>ESC-50</a:t>
            </a:r>
            <a:endParaRPr b="1">
              <a:solidFill>
                <a:schemeClr val="lt1"/>
              </a:solidFill>
            </a:endParaRPr>
          </a:p>
          <a:p>
            <a:pPr indent="-304800" lvl="0" marL="457200" rtl="0" algn="just">
              <a:lnSpc>
                <a:spcPct val="115000"/>
              </a:lnSpc>
              <a:spcBef>
                <a:spcPts val="750"/>
              </a:spcBef>
              <a:spcAft>
                <a:spcPts val="0"/>
              </a:spcAft>
              <a:buClr>
                <a:schemeClr val="lt1"/>
              </a:buClr>
              <a:buSzPts val="1200"/>
              <a:buAutoNum type="romanUcPeriod"/>
            </a:pPr>
            <a:r>
              <a:rPr lang="zh-TW" sz="1200">
                <a:solidFill>
                  <a:schemeClr val="lt1"/>
                </a:solidFill>
              </a:rPr>
              <a:t>The ESC-50 dataset is a</a:t>
            </a:r>
            <a:r>
              <a:rPr lang="zh-TW" sz="1200">
                <a:solidFill>
                  <a:schemeClr val="accent4"/>
                </a:solidFill>
              </a:rPr>
              <a:t> labeled collection of 2000 environmental audio</a:t>
            </a:r>
            <a:r>
              <a:rPr lang="zh-TW" sz="1200">
                <a:solidFill>
                  <a:schemeClr val="lt1"/>
                </a:solidFill>
              </a:rPr>
              <a:t> recordings suitable for benchmarking methods of environmental sound classification, and each of length 5s</a:t>
            </a:r>
            <a:endParaRPr sz="1200">
              <a:solidFill>
                <a:schemeClr val="lt1"/>
              </a:solidFill>
            </a:endParaRPr>
          </a:p>
          <a:p>
            <a:pPr indent="-304800" lvl="0" marL="457200" rtl="0" algn="just">
              <a:lnSpc>
                <a:spcPct val="115000"/>
              </a:lnSpc>
              <a:spcBef>
                <a:spcPts val="750"/>
              </a:spcBef>
              <a:spcAft>
                <a:spcPts val="0"/>
              </a:spcAft>
              <a:buClr>
                <a:schemeClr val="lt1"/>
              </a:buClr>
              <a:buSzPts val="1200"/>
              <a:buAutoNum type="romanUcPeriod"/>
            </a:pPr>
            <a:r>
              <a:rPr lang="zh-TW" sz="1200">
                <a:solidFill>
                  <a:schemeClr val="lt1"/>
                </a:solidFill>
              </a:rPr>
              <a:t>Besides,the dataset consists of </a:t>
            </a:r>
            <a:r>
              <a:rPr lang="zh-TW" sz="1200">
                <a:solidFill>
                  <a:schemeClr val="accent4"/>
                </a:solidFill>
              </a:rPr>
              <a:t>5-second-long recordings organized into 50 semantical classes </a:t>
            </a:r>
            <a:r>
              <a:rPr lang="zh-TW" sz="1200">
                <a:solidFill>
                  <a:schemeClr val="lt1"/>
                </a:solidFill>
              </a:rPr>
              <a:t>(with 40 examples per class) loosely arranged into 5 major categories, sounds </a:t>
            </a:r>
            <a:endParaRPr sz="1200">
              <a:solidFill>
                <a:schemeClr val="lt1"/>
              </a:solidFill>
            </a:endParaRPr>
          </a:p>
          <a:p>
            <a:pPr indent="-304800" lvl="0" marL="457200" rtl="0" algn="just">
              <a:lnSpc>
                <a:spcPct val="115000"/>
              </a:lnSpc>
              <a:spcBef>
                <a:spcPts val="750"/>
              </a:spcBef>
              <a:spcAft>
                <a:spcPts val="0"/>
              </a:spcAft>
              <a:buClr>
                <a:schemeClr val="lt1"/>
              </a:buClr>
              <a:buSzPts val="1200"/>
              <a:buAutoNum type="romanUcPeriod"/>
            </a:pPr>
            <a:r>
              <a:rPr lang="zh-TW" sz="1200">
                <a:solidFill>
                  <a:schemeClr val="lt1"/>
                </a:solidFill>
              </a:rPr>
              <a:t>ranging from sounds of Chirping Birds to Car Horn Sounds.</a:t>
            </a:r>
            <a:endParaRPr sz="1200">
              <a:solidFill>
                <a:schemeClr val="lt1"/>
              </a:solidFill>
            </a:endParaRPr>
          </a:p>
        </p:txBody>
      </p:sp>
      <p:sp>
        <p:nvSpPr>
          <p:cNvPr id="212" name="Google Shape;21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13" name="Google Shape;213;p27"/>
          <p:cNvPicPr preferRelativeResize="0"/>
          <p:nvPr/>
        </p:nvPicPr>
        <p:blipFill>
          <a:blip r:embed="rId4">
            <a:alphaModFix/>
          </a:blip>
          <a:stretch>
            <a:fillRect/>
          </a:stretch>
        </p:blipFill>
        <p:spPr>
          <a:xfrm>
            <a:off x="5613158" y="3187125"/>
            <a:ext cx="2566417" cy="1713350"/>
          </a:xfrm>
          <a:prstGeom prst="rect">
            <a:avLst/>
          </a:prstGeom>
          <a:noFill/>
          <a:ln cap="flat" cmpd="sng" w="19050">
            <a:solidFill>
              <a:srgbClr val="45818E"/>
            </a:solidFill>
            <a:prstDash val="solid"/>
            <a:round/>
            <a:headEnd len="sm" w="sm" type="none"/>
            <a:tailEnd len="sm" w="sm" type="none"/>
          </a:ln>
        </p:spPr>
      </p:pic>
      <p:pic>
        <p:nvPicPr>
          <p:cNvPr id="214" name="Google Shape;214;p27" title="dog.wav">
            <a:hlinkClick r:id="rId5"/>
          </p:cNvPr>
          <p:cNvPicPr preferRelativeResize="0"/>
          <p:nvPr/>
        </p:nvPicPr>
        <p:blipFill>
          <a:blip r:embed="rId6">
            <a:alphaModFix/>
          </a:blip>
          <a:stretch>
            <a:fillRect/>
          </a:stretch>
        </p:blipFill>
        <p:spPr>
          <a:xfrm>
            <a:off x="8472450" y="3187125"/>
            <a:ext cx="457200" cy="4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8" name="Shape 218"/>
        <p:cNvGrpSpPr/>
        <p:nvPr/>
      </p:nvGrpSpPr>
      <p:grpSpPr>
        <a:xfrm>
          <a:off x="0" y="0"/>
          <a:ext cx="0" cy="0"/>
          <a:chOff x="0" y="0"/>
          <a:chExt cx="0" cy="0"/>
        </a:xfrm>
      </p:grpSpPr>
      <p:sp>
        <p:nvSpPr>
          <p:cNvPr id="219" name="Google Shape;219;p28"/>
          <p:cNvSpPr/>
          <p:nvPr/>
        </p:nvSpPr>
        <p:spPr>
          <a:xfrm>
            <a:off x="0" y="0"/>
            <a:ext cx="2657400" cy="51435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DEEP LEARNING STRUCTURE</a:t>
            </a:r>
            <a:endParaRPr b="1">
              <a:solidFill>
                <a:srgbClr val="FFFFFF"/>
              </a:solidFill>
            </a:endParaRPr>
          </a:p>
        </p:txBody>
      </p:sp>
      <p:sp>
        <p:nvSpPr>
          <p:cNvPr id="222" name="Google Shape;222;p28"/>
          <p:cNvSpPr txBox="1"/>
          <p:nvPr/>
        </p:nvSpPr>
        <p:spPr>
          <a:xfrm>
            <a:off x="233100" y="1467175"/>
            <a:ext cx="8677800" cy="6330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750"/>
              </a:spcBef>
              <a:spcAft>
                <a:spcPts val="0"/>
              </a:spcAft>
              <a:buNone/>
            </a:pPr>
            <a:r>
              <a:rPr b="1" lang="zh-TW">
                <a:solidFill>
                  <a:schemeClr val="dk2"/>
                </a:solidFill>
              </a:rPr>
              <a:t>LOSS</a:t>
            </a:r>
            <a:r>
              <a:rPr b="1" lang="zh-TW">
                <a:solidFill>
                  <a:schemeClr val="dk2"/>
                </a:solidFill>
              </a:rPr>
              <a:t>  </a:t>
            </a:r>
            <a:r>
              <a:rPr b="1" lang="zh-TW">
                <a:solidFill>
                  <a:schemeClr val="lt1"/>
                </a:solidFill>
              </a:rPr>
              <a:t>FUNCTION: CROSS ENTROPY</a:t>
            </a:r>
            <a:endParaRPr b="1">
              <a:solidFill>
                <a:schemeClr val="lt1"/>
              </a:solidFill>
            </a:endParaRPr>
          </a:p>
          <a:p>
            <a:pPr indent="0" lvl="0" marL="0" rtl="0" algn="just">
              <a:lnSpc>
                <a:spcPct val="100000"/>
              </a:lnSpc>
              <a:spcBef>
                <a:spcPts val="375"/>
              </a:spcBef>
              <a:spcAft>
                <a:spcPts val="0"/>
              </a:spcAft>
              <a:buNone/>
            </a:pPr>
            <a:r>
              <a:t/>
            </a:r>
            <a:endParaRPr sz="1200">
              <a:solidFill>
                <a:schemeClr val="lt1"/>
              </a:solidFill>
            </a:endParaRPr>
          </a:p>
        </p:txBody>
      </p:sp>
      <p:sp>
        <p:nvSpPr>
          <p:cNvPr id="223" name="Google Shape;22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24" name="Google Shape;224;p28"/>
          <p:cNvPicPr preferRelativeResize="0"/>
          <p:nvPr/>
        </p:nvPicPr>
        <p:blipFill rotWithShape="1">
          <a:blip r:embed="rId3">
            <a:alphaModFix/>
          </a:blip>
          <a:srcRect b="18307" l="0" r="8533" t="0"/>
          <a:stretch/>
        </p:blipFill>
        <p:spPr>
          <a:xfrm>
            <a:off x="332225" y="1993025"/>
            <a:ext cx="3139649" cy="1567450"/>
          </a:xfrm>
          <a:prstGeom prst="rect">
            <a:avLst/>
          </a:prstGeom>
          <a:noFill/>
          <a:ln cap="flat" cmpd="sng" w="19050">
            <a:solidFill>
              <a:srgbClr val="45818E"/>
            </a:solidFill>
            <a:prstDash val="solid"/>
            <a:round/>
            <a:headEnd len="sm" w="sm" type="none"/>
            <a:tailEnd len="sm" w="sm" type="none"/>
          </a:ln>
        </p:spPr>
      </p:pic>
      <p:sp>
        <p:nvSpPr>
          <p:cNvPr id="225" name="Google Shape;225;p28"/>
          <p:cNvSpPr txBox="1"/>
          <p:nvPr/>
        </p:nvSpPr>
        <p:spPr>
          <a:xfrm>
            <a:off x="3789900" y="1851025"/>
            <a:ext cx="5121000" cy="31308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lt1"/>
              </a:buClr>
              <a:buSzPts val="1200"/>
              <a:buAutoNum type="romanUcPeriod"/>
            </a:pPr>
            <a:r>
              <a:rPr lang="zh-TW" sz="1200">
                <a:solidFill>
                  <a:schemeClr val="lt1"/>
                </a:solidFill>
              </a:rPr>
              <a:t>Advantages: Cross Entropy is the most commonly used loss function for classification problems. Entropy is the average amount of information contained in all messages received. The more uncertain events, that is, the more information events, the more information they will have. </a:t>
            </a:r>
            <a:r>
              <a:rPr lang="zh-TW" sz="1200">
                <a:solidFill>
                  <a:schemeClr val="accent4"/>
                </a:solidFill>
              </a:rPr>
              <a:t>With high Entropy, the probability of predicting success will also increase</a:t>
            </a:r>
            <a:r>
              <a:rPr lang="zh-TW" sz="1200">
                <a:solidFill>
                  <a:schemeClr val="lt1"/>
                </a:solidFill>
              </a:rPr>
              <a:t>.</a:t>
            </a:r>
            <a:endParaRPr sz="1200">
              <a:solidFill>
                <a:schemeClr val="lt1"/>
              </a:solidFill>
            </a:endParaRPr>
          </a:p>
          <a:p>
            <a:pPr indent="0" lvl="0" marL="0" rtl="0" algn="just">
              <a:lnSpc>
                <a:spcPct val="115000"/>
              </a:lnSpc>
              <a:spcBef>
                <a:spcPts val="0"/>
              </a:spcBef>
              <a:spcAft>
                <a:spcPts val="0"/>
              </a:spcAft>
              <a:buNone/>
            </a:pPr>
            <a:r>
              <a:t/>
            </a:r>
            <a:endParaRPr sz="1200">
              <a:solidFill>
                <a:schemeClr val="lt1"/>
              </a:solidFill>
            </a:endParaRPr>
          </a:p>
          <a:p>
            <a:pPr indent="-304800" lvl="0" marL="457200" rtl="0" algn="just">
              <a:lnSpc>
                <a:spcPct val="115000"/>
              </a:lnSpc>
              <a:spcBef>
                <a:spcPts val="0"/>
              </a:spcBef>
              <a:spcAft>
                <a:spcPts val="0"/>
              </a:spcAft>
              <a:buClr>
                <a:schemeClr val="lt1"/>
              </a:buClr>
              <a:buSzPts val="1200"/>
              <a:buAutoNum type="romanUcPeriod"/>
            </a:pPr>
            <a:r>
              <a:rPr lang="zh-TW" sz="1200">
                <a:solidFill>
                  <a:schemeClr val="lt1"/>
                </a:solidFill>
              </a:rPr>
              <a:t>The predicted probability distribution is the orange block, the real probability distribution is the red block, the blue part is the cross-entropy block, and the purple is the calculated value. </a:t>
            </a:r>
            <a:r>
              <a:rPr lang="zh-TW" sz="1200">
                <a:solidFill>
                  <a:schemeClr val="accent4"/>
                </a:solidFill>
              </a:rPr>
              <a:t>The more the difference between our predicted value and the actual value</a:t>
            </a:r>
            <a:r>
              <a:rPr lang="zh-TW" sz="1200">
                <a:solidFill>
                  <a:schemeClr val="lt1"/>
                </a:solidFill>
              </a:rPr>
              <a:t>, the greater the amount of information representing the connotation, the more uncertainty, and </a:t>
            </a:r>
            <a:r>
              <a:rPr lang="zh-TW" sz="1200">
                <a:solidFill>
                  <a:schemeClr val="accent4"/>
                </a:solidFill>
              </a:rPr>
              <a:t>the higher the cross-entropy</a:t>
            </a:r>
            <a:r>
              <a:rPr lang="zh-TW" sz="1200">
                <a:solidFill>
                  <a:schemeClr val="lt1"/>
                </a:solidFill>
              </a:rPr>
              <a:t>.</a:t>
            </a:r>
            <a:endParaRPr sz="1200">
              <a:solidFill>
                <a:schemeClr val="lt1"/>
              </a:solidFill>
            </a:endParaRPr>
          </a:p>
        </p:txBody>
      </p:sp>
      <p:pic>
        <p:nvPicPr>
          <p:cNvPr id="226" name="Google Shape;226;p28"/>
          <p:cNvPicPr preferRelativeResize="0"/>
          <p:nvPr/>
        </p:nvPicPr>
        <p:blipFill>
          <a:blip r:embed="rId4">
            <a:alphaModFix/>
          </a:blip>
          <a:stretch>
            <a:fillRect/>
          </a:stretch>
        </p:blipFill>
        <p:spPr>
          <a:xfrm>
            <a:off x="2104950" y="3748778"/>
            <a:ext cx="1366925" cy="995425"/>
          </a:xfrm>
          <a:prstGeom prst="rect">
            <a:avLst/>
          </a:prstGeom>
          <a:noFill/>
          <a:ln cap="flat" cmpd="sng" w="19050">
            <a:solidFill>
              <a:srgbClr val="45818E"/>
            </a:solidFill>
            <a:prstDash val="solid"/>
            <a:round/>
            <a:headEnd len="sm" w="sm" type="none"/>
            <a:tailEnd len="sm" w="sm" type="none"/>
          </a:ln>
        </p:spPr>
      </p:pic>
      <p:pic>
        <p:nvPicPr>
          <p:cNvPr id="227" name="Google Shape;227;p28"/>
          <p:cNvPicPr preferRelativeResize="0"/>
          <p:nvPr/>
        </p:nvPicPr>
        <p:blipFill>
          <a:blip r:embed="rId5">
            <a:alphaModFix/>
          </a:blip>
          <a:stretch>
            <a:fillRect/>
          </a:stretch>
        </p:blipFill>
        <p:spPr>
          <a:xfrm>
            <a:off x="332225" y="3748775"/>
            <a:ext cx="1535350" cy="995425"/>
          </a:xfrm>
          <a:prstGeom prst="rect">
            <a:avLst/>
          </a:prstGeom>
          <a:noFill/>
          <a:ln cap="flat" cmpd="sng" w="19050">
            <a:solidFill>
              <a:srgbClr val="45818E"/>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1" name="Shape 231"/>
        <p:cNvGrpSpPr/>
        <p:nvPr/>
      </p:nvGrpSpPr>
      <p:grpSpPr>
        <a:xfrm>
          <a:off x="0" y="0"/>
          <a:ext cx="0" cy="0"/>
          <a:chOff x="0" y="0"/>
          <a:chExt cx="0" cy="0"/>
        </a:xfrm>
      </p:grpSpPr>
      <p:sp>
        <p:nvSpPr>
          <p:cNvPr id="232" name="Google Shape;232;p29"/>
          <p:cNvSpPr/>
          <p:nvPr/>
        </p:nvSpPr>
        <p:spPr>
          <a:xfrm rot="10800000">
            <a:off x="-50" y="0"/>
            <a:ext cx="91440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OUTLINE</a:t>
            </a:r>
            <a:endParaRPr b="1">
              <a:solidFill>
                <a:srgbClr val="FFFFFF"/>
              </a:solidFill>
            </a:endParaRPr>
          </a:p>
        </p:txBody>
      </p:sp>
      <p:sp>
        <p:nvSpPr>
          <p:cNvPr id="235" name="Google Shape;235;p29"/>
          <p:cNvSpPr txBox="1"/>
          <p:nvPr/>
        </p:nvSpPr>
        <p:spPr>
          <a:xfrm>
            <a:off x="233100" y="1546025"/>
            <a:ext cx="30000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Introduction</a:t>
            </a:r>
            <a:endParaRPr>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Training Process</a:t>
            </a:r>
            <a:endParaRPr b="1">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Dataset Choosing</a:t>
            </a:r>
            <a:endParaRPr>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Model &amp; Train</a:t>
            </a:r>
            <a:endParaRPr>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Deep Learning Structure</a:t>
            </a:r>
            <a:endParaRPr b="1">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Architecture</a:t>
            </a:r>
            <a:endParaRPr>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Loss Function</a:t>
            </a:r>
            <a:endParaRPr b="1">
              <a:solidFill>
                <a:srgbClr val="999999"/>
              </a:solidFill>
            </a:endParaRPr>
          </a:p>
          <a:p>
            <a:pPr indent="-317500" lvl="0" marL="457200" rtl="0" algn="l">
              <a:lnSpc>
                <a:spcPct val="150000"/>
              </a:lnSpc>
              <a:spcBef>
                <a:spcPts val="0"/>
              </a:spcBef>
              <a:spcAft>
                <a:spcPts val="0"/>
              </a:spcAft>
              <a:buClr>
                <a:srgbClr val="FFFFFF"/>
              </a:buClr>
              <a:buSzPts val="1400"/>
              <a:buAutoNum type="romanUcPeriod"/>
            </a:pPr>
            <a:r>
              <a:rPr b="1" lang="zh-TW">
                <a:solidFill>
                  <a:srgbClr val="FFFFFF"/>
                </a:solidFill>
              </a:rPr>
              <a:t>Experiment</a:t>
            </a:r>
            <a:endParaRPr b="1">
              <a:solidFill>
                <a:srgbClr val="FFFFFF"/>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Future Work</a:t>
            </a:r>
            <a:endParaRPr>
              <a:solidFill>
                <a:srgbClr val="999999"/>
              </a:solidFill>
            </a:endParaRPr>
          </a:p>
        </p:txBody>
      </p:sp>
      <p:sp>
        <p:nvSpPr>
          <p:cNvPr id="236" name="Google Shape;23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0" name="Shape 240"/>
        <p:cNvGrpSpPr/>
        <p:nvPr/>
      </p:nvGrpSpPr>
      <p:grpSpPr>
        <a:xfrm>
          <a:off x="0" y="0"/>
          <a:ext cx="0" cy="0"/>
          <a:chOff x="0" y="0"/>
          <a:chExt cx="0" cy="0"/>
        </a:xfrm>
      </p:grpSpPr>
      <p:sp>
        <p:nvSpPr>
          <p:cNvPr id="241" name="Google Shape;241;p30"/>
          <p:cNvSpPr/>
          <p:nvPr/>
        </p:nvSpPr>
        <p:spPr>
          <a:xfrm>
            <a:off x="6847275" y="0"/>
            <a:ext cx="2296800" cy="51435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EXPERIMENT</a:t>
            </a:r>
            <a:endParaRPr b="1">
              <a:solidFill>
                <a:srgbClr val="FFFFFF"/>
              </a:solidFill>
            </a:endParaRPr>
          </a:p>
        </p:txBody>
      </p:sp>
      <p:sp>
        <p:nvSpPr>
          <p:cNvPr id="244" name="Google Shape;244;p30"/>
          <p:cNvSpPr txBox="1"/>
          <p:nvPr/>
        </p:nvSpPr>
        <p:spPr>
          <a:xfrm>
            <a:off x="233100" y="1365650"/>
            <a:ext cx="6614100" cy="339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750"/>
              </a:spcBef>
              <a:spcAft>
                <a:spcPts val="0"/>
              </a:spcAft>
              <a:buNone/>
            </a:pPr>
            <a:r>
              <a:rPr b="1" lang="zh-TW">
                <a:solidFill>
                  <a:schemeClr val="lt1"/>
                </a:solidFill>
              </a:rPr>
              <a:t>TRAINING RESULT</a:t>
            </a:r>
            <a:endParaRPr b="1">
              <a:solidFill>
                <a:schemeClr val="lt1"/>
              </a:solidFill>
            </a:endParaRPr>
          </a:p>
          <a:p>
            <a:pPr indent="-304800" lvl="0" marL="457200" rtl="0" algn="just">
              <a:lnSpc>
                <a:spcPct val="115000"/>
              </a:lnSpc>
              <a:spcBef>
                <a:spcPts val="750"/>
              </a:spcBef>
              <a:spcAft>
                <a:spcPts val="0"/>
              </a:spcAft>
              <a:buClr>
                <a:schemeClr val="lt1"/>
              </a:buClr>
              <a:buSzPts val="1200"/>
              <a:buAutoNum type="romanUcPeriod"/>
            </a:pPr>
            <a:r>
              <a:rPr lang="zh-TW" sz="1200">
                <a:solidFill>
                  <a:schemeClr val="lt1"/>
                </a:solidFill>
              </a:rPr>
              <a:t>Doing training with 100 epoch, we then have the result: </a:t>
            </a:r>
            <a:endParaRPr sz="1200">
              <a:solidFill>
                <a:schemeClr val="lt1"/>
              </a:solidFill>
            </a:endParaRPr>
          </a:p>
          <a:p>
            <a:pPr indent="0" lvl="0" marL="457200" rtl="0" algn="just">
              <a:lnSpc>
                <a:spcPct val="115000"/>
              </a:lnSpc>
              <a:spcBef>
                <a:spcPts val="750"/>
              </a:spcBef>
              <a:spcAft>
                <a:spcPts val="0"/>
              </a:spcAft>
              <a:buNone/>
            </a:pPr>
            <a:r>
              <a:t/>
            </a:r>
            <a:endParaRPr sz="1200">
              <a:solidFill>
                <a:schemeClr val="lt1"/>
              </a:solidFill>
            </a:endParaRPr>
          </a:p>
          <a:p>
            <a:pPr indent="0" lvl="0" marL="457200" rtl="0" algn="just">
              <a:lnSpc>
                <a:spcPct val="115000"/>
              </a:lnSpc>
              <a:spcBef>
                <a:spcPts val="750"/>
              </a:spcBef>
              <a:spcAft>
                <a:spcPts val="0"/>
              </a:spcAft>
              <a:buNone/>
            </a:pPr>
            <a:r>
              <a:t/>
            </a:r>
            <a:endParaRPr sz="1200">
              <a:solidFill>
                <a:schemeClr val="lt1"/>
              </a:solidFill>
            </a:endParaRPr>
          </a:p>
          <a:p>
            <a:pPr indent="0" lvl="0" marL="457200" rtl="0" algn="just">
              <a:lnSpc>
                <a:spcPct val="115000"/>
              </a:lnSpc>
              <a:spcBef>
                <a:spcPts val="750"/>
              </a:spcBef>
              <a:spcAft>
                <a:spcPts val="0"/>
              </a:spcAft>
              <a:buNone/>
            </a:pPr>
            <a:r>
              <a:t/>
            </a:r>
            <a:endParaRPr sz="1200">
              <a:solidFill>
                <a:schemeClr val="lt1"/>
              </a:solidFill>
            </a:endParaRPr>
          </a:p>
          <a:p>
            <a:pPr indent="0" lvl="0" marL="457200" rtl="0" algn="just">
              <a:lnSpc>
                <a:spcPct val="115000"/>
              </a:lnSpc>
              <a:spcBef>
                <a:spcPts val="750"/>
              </a:spcBef>
              <a:spcAft>
                <a:spcPts val="0"/>
              </a:spcAft>
              <a:buNone/>
            </a:pPr>
            <a:r>
              <a:t/>
            </a:r>
            <a:endParaRPr sz="1200">
              <a:solidFill>
                <a:schemeClr val="lt1"/>
              </a:solidFill>
            </a:endParaRPr>
          </a:p>
          <a:p>
            <a:pPr indent="0" lvl="0" marL="457200" rtl="0" algn="just">
              <a:lnSpc>
                <a:spcPct val="115000"/>
              </a:lnSpc>
              <a:spcBef>
                <a:spcPts val="750"/>
              </a:spcBef>
              <a:spcAft>
                <a:spcPts val="0"/>
              </a:spcAft>
              <a:buNone/>
            </a:pPr>
            <a:r>
              <a:t/>
            </a:r>
            <a:endParaRPr sz="1200">
              <a:solidFill>
                <a:schemeClr val="lt1"/>
              </a:solidFill>
            </a:endParaRPr>
          </a:p>
          <a:p>
            <a:pPr indent="0" lvl="0" marL="0" rtl="0" algn="just">
              <a:lnSpc>
                <a:spcPct val="115000"/>
              </a:lnSpc>
              <a:spcBef>
                <a:spcPts val="750"/>
              </a:spcBef>
              <a:spcAft>
                <a:spcPts val="0"/>
              </a:spcAft>
              <a:buNone/>
            </a:pPr>
            <a:r>
              <a:t/>
            </a:r>
            <a:endParaRPr sz="1200">
              <a:solidFill>
                <a:schemeClr val="lt1"/>
              </a:solidFill>
            </a:endParaRPr>
          </a:p>
          <a:p>
            <a:pPr indent="0" lvl="0" marL="0" rtl="0" algn="just">
              <a:lnSpc>
                <a:spcPct val="115000"/>
              </a:lnSpc>
              <a:spcBef>
                <a:spcPts val="750"/>
              </a:spcBef>
              <a:spcAft>
                <a:spcPts val="0"/>
              </a:spcAft>
              <a:buNone/>
            </a:pPr>
            <a:r>
              <a:t/>
            </a:r>
            <a:endParaRPr sz="1200">
              <a:solidFill>
                <a:schemeClr val="lt1"/>
              </a:solidFill>
            </a:endParaRPr>
          </a:p>
          <a:p>
            <a:pPr indent="-304800" lvl="0" marL="457200" rtl="0" algn="just">
              <a:lnSpc>
                <a:spcPct val="115000"/>
              </a:lnSpc>
              <a:spcBef>
                <a:spcPts val="750"/>
              </a:spcBef>
              <a:spcAft>
                <a:spcPts val="0"/>
              </a:spcAft>
              <a:buClr>
                <a:schemeClr val="lt1"/>
              </a:buClr>
              <a:buSzPts val="1200"/>
              <a:buAutoNum type="romanUcPeriod"/>
            </a:pPr>
            <a:r>
              <a:rPr lang="zh-TW" sz="1200">
                <a:solidFill>
                  <a:schemeClr val="lt1"/>
                </a:solidFill>
              </a:rPr>
              <a:t>With the trained model, we can predict a result by given data. Here we put some prediction sample onh the right hand side.</a:t>
            </a:r>
            <a:endParaRPr sz="1200">
              <a:solidFill>
                <a:schemeClr val="lt1"/>
              </a:solidFill>
            </a:endParaRPr>
          </a:p>
        </p:txBody>
      </p:sp>
      <p:sp>
        <p:nvSpPr>
          <p:cNvPr id="245" name="Google Shape;24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46" name="Google Shape;246;p30"/>
          <p:cNvPicPr preferRelativeResize="0"/>
          <p:nvPr/>
        </p:nvPicPr>
        <p:blipFill>
          <a:blip r:embed="rId3">
            <a:alphaModFix/>
          </a:blip>
          <a:stretch>
            <a:fillRect/>
          </a:stretch>
        </p:blipFill>
        <p:spPr>
          <a:xfrm>
            <a:off x="783300" y="2226450"/>
            <a:ext cx="5620186" cy="1717450"/>
          </a:xfrm>
          <a:prstGeom prst="rect">
            <a:avLst/>
          </a:prstGeom>
          <a:noFill/>
          <a:ln cap="flat" cmpd="sng" w="19050">
            <a:solidFill>
              <a:srgbClr val="45818E"/>
            </a:solidFill>
            <a:prstDash val="solid"/>
            <a:round/>
            <a:headEnd len="sm" w="sm" type="none"/>
            <a:tailEnd len="sm" w="sm" type="none"/>
          </a:ln>
        </p:spPr>
      </p:pic>
      <p:pic>
        <p:nvPicPr>
          <p:cNvPr id="247" name="Google Shape;247;p30"/>
          <p:cNvPicPr preferRelativeResize="0"/>
          <p:nvPr/>
        </p:nvPicPr>
        <p:blipFill>
          <a:blip r:embed="rId4">
            <a:alphaModFix/>
          </a:blip>
          <a:stretch>
            <a:fillRect/>
          </a:stretch>
        </p:blipFill>
        <p:spPr>
          <a:xfrm>
            <a:off x="7064150" y="1365650"/>
            <a:ext cx="1863050" cy="1047675"/>
          </a:xfrm>
          <a:prstGeom prst="rect">
            <a:avLst/>
          </a:prstGeom>
          <a:noFill/>
          <a:ln>
            <a:noFill/>
          </a:ln>
        </p:spPr>
      </p:pic>
      <p:pic>
        <p:nvPicPr>
          <p:cNvPr id="248" name="Google Shape;248;p30" title="frog.wav">
            <a:hlinkClick r:id="rId5"/>
          </p:cNvPr>
          <p:cNvPicPr preferRelativeResize="0"/>
          <p:nvPr/>
        </p:nvPicPr>
        <p:blipFill>
          <a:blip r:embed="rId6">
            <a:alphaModFix/>
          </a:blip>
          <a:stretch>
            <a:fillRect/>
          </a:stretch>
        </p:blipFill>
        <p:spPr>
          <a:xfrm>
            <a:off x="8601475" y="2012350"/>
            <a:ext cx="290650" cy="290650"/>
          </a:xfrm>
          <a:prstGeom prst="rect">
            <a:avLst/>
          </a:prstGeom>
          <a:noFill/>
          <a:ln>
            <a:noFill/>
          </a:ln>
        </p:spPr>
      </p:pic>
      <p:pic>
        <p:nvPicPr>
          <p:cNvPr id="249" name="Google Shape;249;p30"/>
          <p:cNvPicPr preferRelativeResize="0"/>
          <p:nvPr/>
        </p:nvPicPr>
        <p:blipFill>
          <a:blip r:embed="rId7">
            <a:alphaModFix/>
          </a:blip>
          <a:stretch>
            <a:fillRect/>
          </a:stretch>
        </p:blipFill>
        <p:spPr>
          <a:xfrm>
            <a:off x="7064150" y="2427262"/>
            <a:ext cx="1863050" cy="1047675"/>
          </a:xfrm>
          <a:prstGeom prst="rect">
            <a:avLst/>
          </a:prstGeom>
          <a:noFill/>
          <a:ln>
            <a:noFill/>
          </a:ln>
        </p:spPr>
      </p:pic>
      <p:pic>
        <p:nvPicPr>
          <p:cNvPr id="250" name="Google Shape;250;p30" title="sheep.wav">
            <a:hlinkClick r:id="rId8"/>
          </p:cNvPr>
          <p:cNvPicPr preferRelativeResize="0"/>
          <p:nvPr/>
        </p:nvPicPr>
        <p:blipFill>
          <a:blip r:embed="rId6">
            <a:alphaModFix/>
          </a:blip>
          <a:stretch>
            <a:fillRect/>
          </a:stretch>
        </p:blipFill>
        <p:spPr>
          <a:xfrm>
            <a:off x="8601475" y="3071550"/>
            <a:ext cx="290650" cy="290650"/>
          </a:xfrm>
          <a:prstGeom prst="rect">
            <a:avLst/>
          </a:prstGeom>
          <a:noFill/>
          <a:ln>
            <a:noFill/>
          </a:ln>
        </p:spPr>
      </p:pic>
      <p:pic>
        <p:nvPicPr>
          <p:cNvPr id="251" name="Google Shape;251;p30"/>
          <p:cNvPicPr preferRelativeResize="0"/>
          <p:nvPr/>
        </p:nvPicPr>
        <p:blipFill>
          <a:blip r:embed="rId9">
            <a:alphaModFix/>
          </a:blip>
          <a:stretch>
            <a:fillRect/>
          </a:stretch>
        </p:blipFill>
        <p:spPr>
          <a:xfrm>
            <a:off x="7064150" y="3488875"/>
            <a:ext cx="1863050" cy="1047675"/>
          </a:xfrm>
          <a:prstGeom prst="rect">
            <a:avLst/>
          </a:prstGeom>
          <a:noFill/>
          <a:ln>
            <a:noFill/>
          </a:ln>
        </p:spPr>
      </p:pic>
      <p:pic>
        <p:nvPicPr>
          <p:cNvPr id="252" name="Google Shape;252;p30" title="hali.wav">
            <a:hlinkClick r:id="rId10"/>
          </p:cNvPr>
          <p:cNvPicPr preferRelativeResize="0"/>
          <p:nvPr/>
        </p:nvPicPr>
        <p:blipFill>
          <a:blip r:embed="rId6">
            <a:alphaModFix/>
          </a:blip>
          <a:stretch>
            <a:fillRect/>
          </a:stretch>
        </p:blipFill>
        <p:spPr>
          <a:xfrm>
            <a:off x="8601475" y="4110775"/>
            <a:ext cx="290650" cy="290650"/>
          </a:xfrm>
          <a:prstGeom prst="rect">
            <a:avLst/>
          </a:prstGeom>
          <a:noFill/>
          <a:ln>
            <a:noFill/>
          </a:ln>
        </p:spPr>
      </p:pic>
      <p:sp>
        <p:nvSpPr>
          <p:cNvPr id="253" name="Google Shape;253;p30"/>
          <p:cNvSpPr txBox="1"/>
          <p:nvPr/>
        </p:nvSpPr>
        <p:spPr>
          <a:xfrm>
            <a:off x="7168950" y="1988325"/>
            <a:ext cx="5487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chemeClr val="dk2"/>
                </a:solidFill>
              </a:rPr>
              <a:t>frog</a:t>
            </a:r>
            <a:endParaRPr sz="1000">
              <a:solidFill>
                <a:schemeClr val="dk2"/>
              </a:solidFill>
            </a:endParaRPr>
          </a:p>
        </p:txBody>
      </p:sp>
      <p:sp>
        <p:nvSpPr>
          <p:cNvPr id="254" name="Google Shape;254;p30"/>
          <p:cNvSpPr txBox="1"/>
          <p:nvPr/>
        </p:nvSpPr>
        <p:spPr>
          <a:xfrm>
            <a:off x="7168950" y="3028400"/>
            <a:ext cx="5487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chemeClr val="dk2"/>
                </a:solidFill>
              </a:rPr>
              <a:t>sheep</a:t>
            </a:r>
            <a:endParaRPr sz="1000">
              <a:solidFill>
                <a:schemeClr val="dk2"/>
              </a:solidFill>
            </a:endParaRPr>
          </a:p>
        </p:txBody>
      </p:sp>
      <p:sp>
        <p:nvSpPr>
          <p:cNvPr id="255" name="Google Shape;255;p30"/>
          <p:cNvSpPr txBox="1"/>
          <p:nvPr/>
        </p:nvSpPr>
        <p:spPr>
          <a:xfrm>
            <a:off x="7168950" y="4068475"/>
            <a:ext cx="5487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rgbClr val="FF0000"/>
                </a:solidFill>
              </a:rPr>
              <a:t>wind</a:t>
            </a:r>
            <a:endParaRPr sz="10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9" name="Shape 259"/>
        <p:cNvGrpSpPr/>
        <p:nvPr/>
      </p:nvGrpSpPr>
      <p:grpSpPr>
        <a:xfrm>
          <a:off x="0" y="0"/>
          <a:ext cx="0" cy="0"/>
          <a:chOff x="0" y="0"/>
          <a:chExt cx="0" cy="0"/>
        </a:xfrm>
      </p:grpSpPr>
      <p:sp>
        <p:nvSpPr>
          <p:cNvPr id="260" name="Google Shape;260;p31"/>
          <p:cNvSpPr/>
          <p:nvPr/>
        </p:nvSpPr>
        <p:spPr>
          <a:xfrm>
            <a:off x="6847275" y="0"/>
            <a:ext cx="2296800" cy="51435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EXPERIMENT</a:t>
            </a:r>
            <a:endParaRPr b="1">
              <a:solidFill>
                <a:srgbClr val="FFFFFF"/>
              </a:solidFill>
            </a:endParaRPr>
          </a:p>
        </p:txBody>
      </p:sp>
      <p:sp>
        <p:nvSpPr>
          <p:cNvPr id="263" name="Google Shape;263;p31"/>
          <p:cNvSpPr txBox="1"/>
          <p:nvPr/>
        </p:nvSpPr>
        <p:spPr>
          <a:xfrm>
            <a:off x="233100" y="1365650"/>
            <a:ext cx="6471600" cy="336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750"/>
              </a:spcBef>
              <a:spcAft>
                <a:spcPts val="0"/>
              </a:spcAft>
              <a:buNone/>
            </a:pPr>
            <a:r>
              <a:rPr b="1" lang="zh-TW">
                <a:solidFill>
                  <a:schemeClr val="lt1"/>
                </a:solidFill>
              </a:rPr>
              <a:t>RESULT ANALIZE</a:t>
            </a:r>
            <a:endParaRPr b="1">
              <a:solidFill>
                <a:schemeClr val="lt1"/>
              </a:solidFill>
            </a:endParaRPr>
          </a:p>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Reason of success</a:t>
            </a:r>
            <a:endParaRPr b="1">
              <a:solidFill>
                <a:schemeClr val="lt1"/>
              </a:solidFill>
            </a:endParaRPr>
          </a:p>
          <a:p>
            <a:pPr indent="-304800" lvl="0" marL="914400" rtl="0" algn="just">
              <a:lnSpc>
                <a:spcPct val="115000"/>
              </a:lnSpc>
              <a:spcBef>
                <a:spcPts val="0"/>
              </a:spcBef>
              <a:spcAft>
                <a:spcPts val="0"/>
              </a:spcAft>
              <a:buClr>
                <a:schemeClr val="lt1"/>
              </a:buClr>
              <a:buSzPts val="1200"/>
              <a:buChar char="-"/>
            </a:pPr>
            <a:r>
              <a:rPr lang="zh-TW" sz="1200">
                <a:solidFill>
                  <a:schemeClr val="lt1"/>
                </a:solidFill>
              </a:rPr>
              <a:t>By transforming the data from audio to frequency based image, </a:t>
            </a:r>
            <a:r>
              <a:rPr lang="zh-TW" sz="1200">
                <a:solidFill>
                  <a:schemeClr val="accent4"/>
                </a:solidFill>
              </a:rPr>
              <a:t>each of the classes has a  certain range of frequency</a:t>
            </a:r>
            <a:r>
              <a:rPr lang="zh-TW" sz="1200">
                <a:solidFill>
                  <a:schemeClr val="lt1"/>
                </a:solidFill>
              </a:rPr>
              <a:t>, which can be classied into a certain class by CNN model.</a:t>
            </a:r>
            <a:endParaRPr sz="1200">
              <a:solidFill>
                <a:schemeClr val="lt1"/>
              </a:solidFill>
            </a:endParaRPr>
          </a:p>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Reason of </a:t>
            </a:r>
            <a:r>
              <a:rPr b="1" lang="zh-TW">
                <a:solidFill>
                  <a:schemeClr val="lt1"/>
                </a:solidFill>
              </a:rPr>
              <a:t>f</a:t>
            </a:r>
            <a:r>
              <a:rPr b="1" lang="zh-TW">
                <a:solidFill>
                  <a:schemeClr val="lt1"/>
                </a:solidFill>
              </a:rPr>
              <a:t>ailing</a:t>
            </a:r>
            <a:endParaRPr b="1">
              <a:solidFill>
                <a:schemeClr val="lt1"/>
              </a:solidFill>
            </a:endParaRPr>
          </a:p>
          <a:p>
            <a:pPr indent="-304800" lvl="0" marL="914400" rtl="0" algn="just">
              <a:lnSpc>
                <a:spcPct val="115000"/>
              </a:lnSpc>
              <a:spcBef>
                <a:spcPts val="0"/>
              </a:spcBef>
              <a:spcAft>
                <a:spcPts val="0"/>
              </a:spcAft>
              <a:buClr>
                <a:schemeClr val="lt1"/>
              </a:buClr>
              <a:buSzPts val="1200"/>
              <a:buChar char="-"/>
            </a:pPr>
            <a:r>
              <a:rPr lang="zh-TW" sz="1200">
                <a:solidFill>
                  <a:schemeClr val="lt1"/>
                </a:solidFill>
              </a:rPr>
              <a:t>For two similar audios, they might be </a:t>
            </a:r>
            <a:r>
              <a:rPr lang="zh-TW" sz="1200">
                <a:solidFill>
                  <a:schemeClr val="accent4"/>
                </a:solidFill>
              </a:rPr>
              <a:t>composed of very similar frequrncy</a:t>
            </a:r>
            <a:r>
              <a:rPr lang="zh-TW" sz="1200">
                <a:solidFill>
                  <a:schemeClr val="lt1"/>
                </a:solidFill>
              </a:rPr>
              <a:t>, which will leads to failed classification as there is no difference between two images without good preprocessing.</a:t>
            </a:r>
            <a:endParaRPr sz="1200">
              <a:solidFill>
                <a:schemeClr val="lt1"/>
              </a:solidFill>
            </a:endParaRPr>
          </a:p>
          <a:p>
            <a:pPr indent="-304800" lvl="0" marL="914400" rtl="0" algn="just">
              <a:lnSpc>
                <a:spcPct val="115000"/>
              </a:lnSpc>
              <a:spcBef>
                <a:spcPts val="0"/>
              </a:spcBef>
              <a:spcAft>
                <a:spcPts val="0"/>
              </a:spcAft>
              <a:buClr>
                <a:schemeClr val="lt1"/>
              </a:buClr>
              <a:buSzPts val="1200"/>
              <a:buChar char="-"/>
            </a:pPr>
            <a:r>
              <a:rPr lang="zh-TW" sz="1200">
                <a:solidFill>
                  <a:schemeClr val="lt1"/>
                </a:solidFill>
              </a:rPr>
              <a:t>On the other hand, without appropriate data preprocessing, there might be a lot of </a:t>
            </a:r>
            <a:r>
              <a:rPr lang="zh-TW" sz="1200">
                <a:solidFill>
                  <a:schemeClr val="accent4"/>
                </a:solidFill>
              </a:rPr>
              <a:t>noise in the audio</a:t>
            </a:r>
            <a:r>
              <a:rPr lang="zh-TW" sz="1200">
                <a:solidFill>
                  <a:schemeClr val="lt1"/>
                </a:solidFill>
              </a:rPr>
              <a:t> that caused a bad result.</a:t>
            </a:r>
            <a:endParaRPr sz="1200">
              <a:solidFill>
                <a:schemeClr val="lt1"/>
              </a:solidFill>
            </a:endParaRPr>
          </a:p>
          <a:p>
            <a:pPr indent="-304800" lvl="0" marL="914400" rtl="0" algn="just">
              <a:lnSpc>
                <a:spcPct val="115000"/>
              </a:lnSpc>
              <a:spcBef>
                <a:spcPts val="0"/>
              </a:spcBef>
              <a:spcAft>
                <a:spcPts val="0"/>
              </a:spcAft>
              <a:buClr>
                <a:schemeClr val="lt1"/>
              </a:buClr>
              <a:buSzPts val="1200"/>
              <a:buChar char="-"/>
            </a:pPr>
            <a:r>
              <a:rPr lang="zh-TW" sz="1200">
                <a:solidFill>
                  <a:schemeClr val="lt1"/>
                </a:solidFill>
              </a:rPr>
              <a:t>Using a ResNet50, a very deep and large model, might leads </a:t>
            </a:r>
            <a:r>
              <a:rPr lang="zh-TW" sz="1200">
                <a:solidFill>
                  <a:schemeClr val="accent4"/>
                </a:solidFill>
              </a:rPr>
              <a:t>too many parameters</a:t>
            </a:r>
            <a:r>
              <a:rPr lang="zh-TW" sz="1200">
                <a:solidFill>
                  <a:schemeClr val="lt1"/>
                </a:solidFill>
              </a:rPr>
              <a:t> for this audio classification task.</a:t>
            </a:r>
            <a:endParaRPr sz="1200">
              <a:solidFill>
                <a:schemeClr val="lt1"/>
              </a:solidFill>
            </a:endParaRPr>
          </a:p>
        </p:txBody>
      </p:sp>
      <p:sp>
        <p:nvSpPr>
          <p:cNvPr id="264" name="Google Shape;26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65" name="Google Shape;265;p31"/>
          <p:cNvPicPr preferRelativeResize="0"/>
          <p:nvPr/>
        </p:nvPicPr>
        <p:blipFill>
          <a:blip r:embed="rId3">
            <a:alphaModFix/>
          </a:blip>
          <a:stretch>
            <a:fillRect/>
          </a:stretch>
        </p:blipFill>
        <p:spPr>
          <a:xfrm>
            <a:off x="7064150" y="1365650"/>
            <a:ext cx="1863050" cy="1047675"/>
          </a:xfrm>
          <a:prstGeom prst="rect">
            <a:avLst/>
          </a:prstGeom>
          <a:noFill/>
          <a:ln>
            <a:noFill/>
          </a:ln>
        </p:spPr>
      </p:pic>
      <p:pic>
        <p:nvPicPr>
          <p:cNvPr id="266" name="Google Shape;266;p31" title="frog.wav">
            <a:hlinkClick r:id="rId4"/>
          </p:cNvPr>
          <p:cNvPicPr preferRelativeResize="0"/>
          <p:nvPr/>
        </p:nvPicPr>
        <p:blipFill>
          <a:blip r:embed="rId5">
            <a:alphaModFix/>
          </a:blip>
          <a:stretch>
            <a:fillRect/>
          </a:stretch>
        </p:blipFill>
        <p:spPr>
          <a:xfrm>
            <a:off x="8601475" y="2012350"/>
            <a:ext cx="290650" cy="290650"/>
          </a:xfrm>
          <a:prstGeom prst="rect">
            <a:avLst/>
          </a:prstGeom>
          <a:noFill/>
          <a:ln>
            <a:noFill/>
          </a:ln>
        </p:spPr>
      </p:pic>
      <p:pic>
        <p:nvPicPr>
          <p:cNvPr id="267" name="Google Shape;267;p31"/>
          <p:cNvPicPr preferRelativeResize="0"/>
          <p:nvPr/>
        </p:nvPicPr>
        <p:blipFill>
          <a:blip r:embed="rId6">
            <a:alphaModFix/>
          </a:blip>
          <a:stretch>
            <a:fillRect/>
          </a:stretch>
        </p:blipFill>
        <p:spPr>
          <a:xfrm>
            <a:off x="7064150" y="2427262"/>
            <a:ext cx="1863050" cy="1047675"/>
          </a:xfrm>
          <a:prstGeom prst="rect">
            <a:avLst/>
          </a:prstGeom>
          <a:noFill/>
          <a:ln>
            <a:noFill/>
          </a:ln>
        </p:spPr>
      </p:pic>
      <p:pic>
        <p:nvPicPr>
          <p:cNvPr id="268" name="Google Shape;268;p31" title="sheep.wav">
            <a:hlinkClick r:id="rId7"/>
          </p:cNvPr>
          <p:cNvPicPr preferRelativeResize="0"/>
          <p:nvPr/>
        </p:nvPicPr>
        <p:blipFill>
          <a:blip r:embed="rId5">
            <a:alphaModFix/>
          </a:blip>
          <a:stretch>
            <a:fillRect/>
          </a:stretch>
        </p:blipFill>
        <p:spPr>
          <a:xfrm>
            <a:off x="8601475" y="3071550"/>
            <a:ext cx="290650" cy="290650"/>
          </a:xfrm>
          <a:prstGeom prst="rect">
            <a:avLst/>
          </a:prstGeom>
          <a:noFill/>
          <a:ln>
            <a:noFill/>
          </a:ln>
        </p:spPr>
      </p:pic>
      <p:pic>
        <p:nvPicPr>
          <p:cNvPr id="269" name="Google Shape;269;p31"/>
          <p:cNvPicPr preferRelativeResize="0"/>
          <p:nvPr/>
        </p:nvPicPr>
        <p:blipFill>
          <a:blip r:embed="rId8">
            <a:alphaModFix/>
          </a:blip>
          <a:stretch>
            <a:fillRect/>
          </a:stretch>
        </p:blipFill>
        <p:spPr>
          <a:xfrm>
            <a:off x="7064150" y="3488875"/>
            <a:ext cx="1863050" cy="1047675"/>
          </a:xfrm>
          <a:prstGeom prst="rect">
            <a:avLst/>
          </a:prstGeom>
          <a:noFill/>
          <a:ln>
            <a:noFill/>
          </a:ln>
        </p:spPr>
      </p:pic>
      <p:pic>
        <p:nvPicPr>
          <p:cNvPr id="270" name="Google Shape;270;p31" title="hali.wav">
            <a:hlinkClick r:id="rId9"/>
          </p:cNvPr>
          <p:cNvPicPr preferRelativeResize="0"/>
          <p:nvPr/>
        </p:nvPicPr>
        <p:blipFill>
          <a:blip r:embed="rId5">
            <a:alphaModFix/>
          </a:blip>
          <a:stretch>
            <a:fillRect/>
          </a:stretch>
        </p:blipFill>
        <p:spPr>
          <a:xfrm>
            <a:off x="8601475" y="4110775"/>
            <a:ext cx="290650" cy="290650"/>
          </a:xfrm>
          <a:prstGeom prst="rect">
            <a:avLst/>
          </a:prstGeom>
          <a:noFill/>
          <a:ln>
            <a:noFill/>
          </a:ln>
        </p:spPr>
      </p:pic>
      <p:sp>
        <p:nvSpPr>
          <p:cNvPr id="271" name="Google Shape;271;p31"/>
          <p:cNvSpPr txBox="1"/>
          <p:nvPr/>
        </p:nvSpPr>
        <p:spPr>
          <a:xfrm>
            <a:off x="7168950" y="1988325"/>
            <a:ext cx="5487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chemeClr val="dk2"/>
                </a:solidFill>
              </a:rPr>
              <a:t>frog</a:t>
            </a:r>
            <a:endParaRPr sz="1000">
              <a:solidFill>
                <a:schemeClr val="dk2"/>
              </a:solidFill>
            </a:endParaRPr>
          </a:p>
        </p:txBody>
      </p:sp>
      <p:sp>
        <p:nvSpPr>
          <p:cNvPr id="272" name="Google Shape;272;p31"/>
          <p:cNvSpPr txBox="1"/>
          <p:nvPr/>
        </p:nvSpPr>
        <p:spPr>
          <a:xfrm>
            <a:off x="7168950" y="3028400"/>
            <a:ext cx="5487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chemeClr val="dk2"/>
                </a:solidFill>
              </a:rPr>
              <a:t>sheep</a:t>
            </a:r>
            <a:endParaRPr sz="1000">
              <a:solidFill>
                <a:schemeClr val="dk2"/>
              </a:solidFill>
            </a:endParaRPr>
          </a:p>
        </p:txBody>
      </p:sp>
      <p:sp>
        <p:nvSpPr>
          <p:cNvPr id="273" name="Google Shape;273;p31"/>
          <p:cNvSpPr txBox="1"/>
          <p:nvPr/>
        </p:nvSpPr>
        <p:spPr>
          <a:xfrm>
            <a:off x="7168950" y="4068475"/>
            <a:ext cx="5487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rgbClr val="FF0000"/>
                </a:solidFill>
              </a:rPr>
              <a:t>wind</a:t>
            </a:r>
            <a:endParaRPr sz="10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1" name="Shape 61"/>
        <p:cNvGrpSpPr/>
        <p:nvPr/>
      </p:nvGrpSpPr>
      <p:grpSpPr>
        <a:xfrm>
          <a:off x="0" y="0"/>
          <a:ext cx="0" cy="0"/>
          <a:chOff x="0" y="0"/>
          <a:chExt cx="0" cy="0"/>
        </a:xfrm>
      </p:grpSpPr>
      <p:sp>
        <p:nvSpPr>
          <p:cNvPr id="62" name="Google Shape;62;p14"/>
          <p:cNvSpPr/>
          <p:nvPr/>
        </p:nvSpPr>
        <p:spPr>
          <a:xfrm rot="10800000">
            <a:off x="-50" y="0"/>
            <a:ext cx="91440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OUTLINE</a:t>
            </a:r>
            <a:endParaRPr b="1">
              <a:solidFill>
                <a:srgbClr val="FFFFFF"/>
              </a:solidFill>
            </a:endParaRPr>
          </a:p>
        </p:txBody>
      </p:sp>
      <p:sp>
        <p:nvSpPr>
          <p:cNvPr id="65" name="Google Shape;65;p14"/>
          <p:cNvSpPr txBox="1"/>
          <p:nvPr/>
        </p:nvSpPr>
        <p:spPr>
          <a:xfrm>
            <a:off x="233100" y="1546025"/>
            <a:ext cx="30000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AutoNum type="romanUcPeriod"/>
            </a:pPr>
            <a:r>
              <a:rPr b="1" lang="zh-TW">
                <a:solidFill>
                  <a:srgbClr val="FFFFFF"/>
                </a:solidFill>
              </a:rPr>
              <a:t>Introduction</a:t>
            </a:r>
            <a:endParaRPr>
              <a:solidFill>
                <a:srgbClr val="FFFFFF"/>
              </a:solidFill>
            </a:endParaRPr>
          </a:p>
          <a:p>
            <a:pPr indent="-317500" lvl="0" marL="457200" rtl="0" algn="l">
              <a:lnSpc>
                <a:spcPct val="150000"/>
              </a:lnSpc>
              <a:spcBef>
                <a:spcPts val="0"/>
              </a:spcBef>
              <a:spcAft>
                <a:spcPts val="0"/>
              </a:spcAft>
              <a:buClr>
                <a:srgbClr val="FFFFFF"/>
              </a:buClr>
              <a:buSzPts val="1400"/>
              <a:buAutoNum type="romanUcPeriod"/>
            </a:pPr>
            <a:r>
              <a:rPr b="1" lang="zh-TW">
                <a:solidFill>
                  <a:srgbClr val="FFFFFF"/>
                </a:solidFill>
              </a:rPr>
              <a:t>Training Process</a:t>
            </a:r>
            <a:endParaRPr b="1">
              <a:solidFill>
                <a:srgbClr val="FFFFFF"/>
              </a:solidFill>
            </a:endParaRPr>
          </a:p>
          <a:p>
            <a:pPr indent="-317500" lvl="0" marL="914400" rtl="0" algn="l">
              <a:lnSpc>
                <a:spcPct val="150000"/>
              </a:lnSpc>
              <a:spcBef>
                <a:spcPts val="0"/>
              </a:spcBef>
              <a:spcAft>
                <a:spcPts val="0"/>
              </a:spcAft>
              <a:buClr>
                <a:schemeClr val="lt2"/>
              </a:buClr>
              <a:buSzPts val="1400"/>
              <a:buChar char="-"/>
            </a:pPr>
            <a:r>
              <a:rPr lang="zh-TW">
                <a:solidFill>
                  <a:schemeClr val="lt2"/>
                </a:solidFill>
              </a:rPr>
              <a:t>Dataset Choosing</a:t>
            </a:r>
            <a:endParaRPr>
              <a:solidFill>
                <a:schemeClr val="lt2"/>
              </a:solidFill>
            </a:endParaRPr>
          </a:p>
          <a:p>
            <a:pPr indent="-317500" lvl="0" marL="914400" rtl="0" algn="l">
              <a:lnSpc>
                <a:spcPct val="150000"/>
              </a:lnSpc>
              <a:spcBef>
                <a:spcPts val="0"/>
              </a:spcBef>
              <a:spcAft>
                <a:spcPts val="0"/>
              </a:spcAft>
              <a:buClr>
                <a:schemeClr val="lt2"/>
              </a:buClr>
              <a:buSzPts val="1400"/>
              <a:buChar char="-"/>
            </a:pPr>
            <a:r>
              <a:rPr lang="zh-TW">
                <a:solidFill>
                  <a:schemeClr val="lt2"/>
                </a:solidFill>
              </a:rPr>
              <a:t>Model &amp; Train</a:t>
            </a:r>
            <a:endParaRPr>
              <a:solidFill>
                <a:srgbClr val="FFFFFF"/>
              </a:solidFill>
            </a:endParaRPr>
          </a:p>
          <a:p>
            <a:pPr indent="-317500" lvl="0" marL="457200" rtl="0" algn="l">
              <a:lnSpc>
                <a:spcPct val="150000"/>
              </a:lnSpc>
              <a:spcBef>
                <a:spcPts val="0"/>
              </a:spcBef>
              <a:spcAft>
                <a:spcPts val="0"/>
              </a:spcAft>
              <a:buClr>
                <a:srgbClr val="FFFFFF"/>
              </a:buClr>
              <a:buSzPts val="1400"/>
              <a:buAutoNum type="romanUcPeriod"/>
            </a:pPr>
            <a:r>
              <a:rPr b="1" lang="zh-TW">
                <a:solidFill>
                  <a:srgbClr val="FFFFFF"/>
                </a:solidFill>
              </a:rPr>
              <a:t>Deep Learning Structure</a:t>
            </a:r>
            <a:endParaRPr b="1">
              <a:solidFill>
                <a:srgbClr val="FFFFFF"/>
              </a:solidFill>
            </a:endParaRPr>
          </a:p>
          <a:p>
            <a:pPr indent="-317500" lvl="0" marL="914400" rtl="0" algn="l">
              <a:lnSpc>
                <a:spcPct val="150000"/>
              </a:lnSpc>
              <a:spcBef>
                <a:spcPts val="0"/>
              </a:spcBef>
              <a:spcAft>
                <a:spcPts val="0"/>
              </a:spcAft>
              <a:buClr>
                <a:schemeClr val="lt2"/>
              </a:buClr>
              <a:buSzPts val="1400"/>
              <a:buChar char="-"/>
            </a:pPr>
            <a:r>
              <a:rPr lang="zh-TW">
                <a:solidFill>
                  <a:schemeClr val="lt2"/>
                </a:solidFill>
              </a:rPr>
              <a:t>Architecture</a:t>
            </a:r>
            <a:endParaRPr>
              <a:solidFill>
                <a:schemeClr val="lt2"/>
              </a:solidFill>
            </a:endParaRPr>
          </a:p>
          <a:p>
            <a:pPr indent="-317500" lvl="0" marL="914400" rtl="0" algn="l">
              <a:lnSpc>
                <a:spcPct val="150000"/>
              </a:lnSpc>
              <a:spcBef>
                <a:spcPts val="0"/>
              </a:spcBef>
              <a:spcAft>
                <a:spcPts val="0"/>
              </a:spcAft>
              <a:buClr>
                <a:schemeClr val="lt2"/>
              </a:buClr>
              <a:buSzPts val="1400"/>
              <a:buChar char="-"/>
            </a:pPr>
            <a:r>
              <a:rPr lang="zh-TW">
                <a:solidFill>
                  <a:schemeClr val="lt2"/>
                </a:solidFill>
              </a:rPr>
              <a:t>Loss Function</a:t>
            </a:r>
            <a:endParaRPr b="1">
              <a:solidFill>
                <a:srgbClr val="FFFFFF"/>
              </a:solidFill>
            </a:endParaRPr>
          </a:p>
          <a:p>
            <a:pPr indent="-317500" lvl="0" marL="457200" rtl="0" algn="l">
              <a:lnSpc>
                <a:spcPct val="150000"/>
              </a:lnSpc>
              <a:spcBef>
                <a:spcPts val="0"/>
              </a:spcBef>
              <a:spcAft>
                <a:spcPts val="0"/>
              </a:spcAft>
              <a:buClr>
                <a:srgbClr val="FFFFFF"/>
              </a:buClr>
              <a:buSzPts val="1400"/>
              <a:buAutoNum type="romanUcPeriod"/>
            </a:pPr>
            <a:r>
              <a:rPr b="1" lang="zh-TW">
                <a:solidFill>
                  <a:srgbClr val="FFFFFF"/>
                </a:solidFill>
              </a:rPr>
              <a:t>Experiment</a:t>
            </a:r>
            <a:endParaRPr b="1">
              <a:solidFill>
                <a:srgbClr val="FFFFFF"/>
              </a:solidFill>
            </a:endParaRPr>
          </a:p>
          <a:p>
            <a:pPr indent="-317500" lvl="0" marL="457200" rtl="0" algn="l">
              <a:lnSpc>
                <a:spcPct val="150000"/>
              </a:lnSpc>
              <a:spcBef>
                <a:spcPts val="0"/>
              </a:spcBef>
              <a:spcAft>
                <a:spcPts val="0"/>
              </a:spcAft>
              <a:buClr>
                <a:srgbClr val="FFFFFF"/>
              </a:buClr>
              <a:buSzPts val="1400"/>
              <a:buAutoNum type="romanUcPeriod"/>
            </a:pPr>
            <a:r>
              <a:rPr b="1" lang="zh-TW">
                <a:solidFill>
                  <a:srgbClr val="FFFFFF"/>
                </a:solidFill>
              </a:rPr>
              <a:t>Future Work</a:t>
            </a:r>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7" name="Shape 277"/>
        <p:cNvGrpSpPr/>
        <p:nvPr/>
      </p:nvGrpSpPr>
      <p:grpSpPr>
        <a:xfrm>
          <a:off x="0" y="0"/>
          <a:ext cx="0" cy="0"/>
          <a:chOff x="0" y="0"/>
          <a:chExt cx="0" cy="0"/>
        </a:xfrm>
      </p:grpSpPr>
      <p:sp>
        <p:nvSpPr>
          <p:cNvPr id="278" name="Google Shape;278;p32"/>
          <p:cNvSpPr/>
          <p:nvPr/>
        </p:nvSpPr>
        <p:spPr>
          <a:xfrm>
            <a:off x="6847275" y="0"/>
            <a:ext cx="2296800" cy="51435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EXPERIMENT</a:t>
            </a:r>
            <a:endParaRPr b="1">
              <a:solidFill>
                <a:srgbClr val="FFFFFF"/>
              </a:solidFill>
            </a:endParaRPr>
          </a:p>
        </p:txBody>
      </p:sp>
      <p:sp>
        <p:nvSpPr>
          <p:cNvPr id="281" name="Google Shape;281;p32"/>
          <p:cNvSpPr txBox="1"/>
          <p:nvPr/>
        </p:nvSpPr>
        <p:spPr>
          <a:xfrm>
            <a:off x="233100" y="1365650"/>
            <a:ext cx="6471600" cy="3186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750"/>
              </a:spcBef>
              <a:spcAft>
                <a:spcPts val="0"/>
              </a:spcAft>
              <a:buClr>
                <a:schemeClr val="lt1"/>
              </a:buClr>
              <a:buSzPts val="1400"/>
              <a:buAutoNum type="romanUcPeriod" startAt="3"/>
            </a:pPr>
            <a:r>
              <a:rPr b="1" lang="zh-TW">
                <a:solidFill>
                  <a:schemeClr val="lt1"/>
                </a:solidFill>
              </a:rPr>
              <a:t>Conclusion</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In order to increase the accuracy, augamentation is utilized. However, the      </a:t>
            </a:r>
            <a:r>
              <a:rPr lang="zh-TW" sz="1200">
                <a:solidFill>
                  <a:schemeClr val="accent4"/>
                </a:solidFill>
              </a:rPr>
              <a:t>results did not change with augamentation</a:t>
            </a:r>
            <a:r>
              <a:rPr lang="zh-TW" sz="1200">
                <a:solidFill>
                  <a:schemeClr val="lt1"/>
                </a:solidFill>
              </a:rPr>
              <a:t>.</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We try to simplify the model by using ResNet18 to get the better results, and it works with </a:t>
            </a:r>
            <a:r>
              <a:rPr lang="zh-TW" sz="1200">
                <a:solidFill>
                  <a:schemeClr val="accent4"/>
                </a:solidFill>
              </a:rPr>
              <a:t>increasing the accuracy to 80 %</a:t>
            </a:r>
            <a:r>
              <a:rPr lang="zh-TW" sz="1200">
                <a:solidFill>
                  <a:schemeClr val="lt1"/>
                </a:solidFill>
              </a:rPr>
              <a:t>.</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From the above two results, we have a brief conclusion. First, the way we do data augamentation might be inappropriate for the classification task, which leads similar or worse results. Second, the parameter of ResNet50 might be too many for this case, which is improved by using ResNet18. Last but not the least, </a:t>
            </a:r>
            <a:r>
              <a:rPr lang="zh-TW" sz="1200">
                <a:solidFill>
                  <a:schemeClr val="accent4"/>
                </a:solidFill>
              </a:rPr>
              <a:t>frequency based images tranformed from the audio datas can be used for a CNN model</a:t>
            </a:r>
            <a:r>
              <a:rPr lang="zh-TW" sz="1200">
                <a:solidFill>
                  <a:schemeClr val="lt1"/>
                </a:solidFill>
              </a:rPr>
              <a:t> to do the classification task.</a:t>
            </a:r>
            <a:endParaRPr sz="1200">
              <a:solidFill>
                <a:schemeClr val="lt1"/>
              </a:solidFill>
            </a:endParaRPr>
          </a:p>
        </p:txBody>
      </p:sp>
      <p:sp>
        <p:nvSpPr>
          <p:cNvPr id="282" name="Google Shape;28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83" name="Google Shape;283;p32"/>
          <p:cNvPicPr preferRelativeResize="0"/>
          <p:nvPr/>
        </p:nvPicPr>
        <p:blipFill>
          <a:blip r:embed="rId3">
            <a:alphaModFix/>
          </a:blip>
          <a:stretch>
            <a:fillRect/>
          </a:stretch>
        </p:blipFill>
        <p:spPr>
          <a:xfrm>
            <a:off x="7064150" y="1365650"/>
            <a:ext cx="1863050" cy="1047675"/>
          </a:xfrm>
          <a:prstGeom prst="rect">
            <a:avLst/>
          </a:prstGeom>
          <a:noFill/>
          <a:ln>
            <a:noFill/>
          </a:ln>
        </p:spPr>
      </p:pic>
      <p:pic>
        <p:nvPicPr>
          <p:cNvPr id="284" name="Google Shape;284;p32" title="frog.wav">
            <a:hlinkClick r:id="rId4"/>
          </p:cNvPr>
          <p:cNvPicPr preferRelativeResize="0"/>
          <p:nvPr/>
        </p:nvPicPr>
        <p:blipFill>
          <a:blip r:embed="rId5">
            <a:alphaModFix/>
          </a:blip>
          <a:stretch>
            <a:fillRect/>
          </a:stretch>
        </p:blipFill>
        <p:spPr>
          <a:xfrm>
            <a:off x="8601475" y="2012350"/>
            <a:ext cx="290650" cy="290650"/>
          </a:xfrm>
          <a:prstGeom prst="rect">
            <a:avLst/>
          </a:prstGeom>
          <a:noFill/>
          <a:ln>
            <a:noFill/>
          </a:ln>
        </p:spPr>
      </p:pic>
      <p:pic>
        <p:nvPicPr>
          <p:cNvPr id="285" name="Google Shape;285;p32"/>
          <p:cNvPicPr preferRelativeResize="0"/>
          <p:nvPr/>
        </p:nvPicPr>
        <p:blipFill>
          <a:blip r:embed="rId6">
            <a:alphaModFix/>
          </a:blip>
          <a:stretch>
            <a:fillRect/>
          </a:stretch>
        </p:blipFill>
        <p:spPr>
          <a:xfrm>
            <a:off x="7064150" y="2427262"/>
            <a:ext cx="1863050" cy="1047675"/>
          </a:xfrm>
          <a:prstGeom prst="rect">
            <a:avLst/>
          </a:prstGeom>
          <a:noFill/>
          <a:ln>
            <a:noFill/>
          </a:ln>
        </p:spPr>
      </p:pic>
      <p:pic>
        <p:nvPicPr>
          <p:cNvPr id="286" name="Google Shape;286;p32" title="sheep.wav">
            <a:hlinkClick r:id="rId7"/>
          </p:cNvPr>
          <p:cNvPicPr preferRelativeResize="0"/>
          <p:nvPr/>
        </p:nvPicPr>
        <p:blipFill>
          <a:blip r:embed="rId5">
            <a:alphaModFix/>
          </a:blip>
          <a:stretch>
            <a:fillRect/>
          </a:stretch>
        </p:blipFill>
        <p:spPr>
          <a:xfrm>
            <a:off x="8601475" y="3071550"/>
            <a:ext cx="290650" cy="290650"/>
          </a:xfrm>
          <a:prstGeom prst="rect">
            <a:avLst/>
          </a:prstGeom>
          <a:noFill/>
          <a:ln>
            <a:noFill/>
          </a:ln>
        </p:spPr>
      </p:pic>
      <p:pic>
        <p:nvPicPr>
          <p:cNvPr id="287" name="Google Shape;287;p32"/>
          <p:cNvPicPr preferRelativeResize="0"/>
          <p:nvPr/>
        </p:nvPicPr>
        <p:blipFill>
          <a:blip r:embed="rId8">
            <a:alphaModFix/>
          </a:blip>
          <a:stretch>
            <a:fillRect/>
          </a:stretch>
        </p:blipFill>
        <p:spPr>
          <a:xfrm>
            <a:off x="7064150" y="3488875"/>
            <a:ext cx="1863050" cy="1047675"/>
          </a:xfrm>
          <a:prstGeom prst="rect">
            <a:avLst/>
          </a:prstGeom>
          <a:noFill/>
          <a:ln>
            <a:noFill/>
          </a:ln>
        </p:spPr>
      </p:pic>
      <p:pic>
        <p:nvPicPr>
          <p:cNvPr id="288" name="Google Shape;288;p32" title="hali.wav">
            <a:hlinkClick r:id="rId9"/>
          </p:cNvPr>
          <p:cNvPicPr preferRelativeResize="0"/>
          <p:nvPr/>
        </p:nvPicPr>
        <p:blipFill>
          <a:blip r:embed="rId5">
            <a:alphaModFix/>
          </a:blip>
          <a:stretch>
            <a:fillRect/>
          </a:stretch>
        </p:blipFill>
        <p:spPr>
          <a:xfrm>
            <a:off x="8601475" y="4110775"/>
            <a:ext cx="290650" cy="290650"/>
          </a:xfrm>
          <a:prstGeom prst="rect">
            <a:avLst/>
          </a:prstGeom>
          <a:noFill/>
          <a:ln>
            <a:noFill/>
          </a:ln>
        </p:spPr>
      </p:pic>
      <p:sp>
        <p:nvSpPr>
          <p:cNvPr id="289" name="Google Shape;289;p32"/>
          <p:cNvSpPr txBox="1"/>
          <p:nvPr/>
        </p:nvSpPr>
        <p:spPr>
          <a:xfrm>
            <a:off x="7168950" y="1988325"/>
            <a:ext cx="5487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chemeClr val="dk2"/>
                </a:solidFill>
              </a:rPr>
              <a:t>frog</a:t>
            </a:r>
            <a:endParaRPr sz="1000">
              <a:solidFill>
                <a:schemeClr val="dk2"/>
              </a:solidFill>
            </a:endParaRPr>
          </a:p>
        </p:txBody>
      </p:sp>
      <p:sp>
        <p:nvSpPr>
          <p:cNvPr id="290" name="Google Shape;290;p32"/>
          <p:cNvSpPr txBox="1"/>
          <p:nvPr/>
        </p:nvSpPr>
        <p:spPr>
          <a:xfrm>
            <a:off x="7168950" y="3028400"/>
            <a:ext cx="5487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chemeClr val="dk2"/>
                </a:solidFill>
              </a:rPr>
              <a:t>sheep</a:t>
            </a:r>
            <a:endParaRPr sz="1000">
              <a:solidFill>
                <a:schemeClr val="dk2"/>
              </a:solidFill>
            </a:endParaRPr>
          </a:p>
        </p:txBody>
      </p:sp>
      <p:sp>
        <p:nvSpPr>
          <p:cNvPr id="291" name="Google Shape;291;p32"/>
          <p:cNvSpPr txBox="1"/>
          <p:nvPr/>
        </p:nvSpPr>
        <p:spPr>
          <a:xfrm>
            <a:off x="7168950" y="4068475"/>
            <a:ext cx="548700" cy="3387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rgbClr val="FF0000"/>
                </a:solidFill>
              </a:rPr>
              <a:t>wind</a:t>
            </a:r>
            <a:endParaRPr sz="10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5" name="Shape 295"/>
        <p:cNvGrpSpPr/>
        <p:nvPr/>
      </p:nvGrpSpPr>
      <p:grpSpPr>
        <a:xfrm>
          <a:off x="0" y="0"/>
          <a:ext cx="0" cy="0"/>
          <a:chOff x="0" y="0"/>
          <a:chExt cx="0" cy="0"/>
        </a:xfrm>
      </p:grpSpPr>
      <p:sp>
        <p:nvSpPr>
          <p:cNvPr id="296" name="Google Shape;296;p33"/>
          <p:cNvSpPr/>
          <p:nvPr/>
        </p:nvSpPr>
        <p:spPr>
          <a:xfrm rot="10800000">
            <a:off x="-50" y="0"/>
            <a:ext cx="91440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OUTLINE</a:t>
            </a:r>
            <a:endParaRPr b="1">
              <a:solidFill>
                <a:srgbClr val="FFFFFF"/>
              </a:solidFill>
            </a:endParaRPr>
          </a:p>
        </p:txBody>
      </p:sp>
      <p:sp>
        <p:nvSpPr>
          <p:cNvPr id="299" name="Google Shape;299;p33"/>
          <p:cNvSpPr txBox="1"/>
          <p:nvPr/>
        </p:nvSpPr>
        <p:spPr>
          <a:xfrm>
            <a:off x="233100" y="1546025"/>
            <a:ext cx="30000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Introduction</a:t>
            </a:r>
            <a:endParaRPr>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Training Process</a:t>
            </a:r>
            <a:endParaRPr b="1">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Dataset Choosing</a:t>
            </a:r>
            <a:endParaRPr>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Model &amp; Train</a:t>
            </a:r>
            <a:endParaRPr>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Deep Learning Structure</a:t>
            </a:r>
            <a:endParaRPr b="1">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Architecture</a:t>
            </a:r>
            <a:endParaRPr>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Loss Function</a:t>
            </a:r>
            <a:endParaRPr b="1">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Experiment</a:t>
            </a:r>
            <a:endParaRPr b="1">
              <a:solidFill>
                <a:srgbClr val="999999"/>
              </a:solidFill>
            </a:endParaRPr>
          </a:p>
          <a:p>
            <a:pPr indent="-317500" lvl="0" marL="457200" rtl="0" algn="l">
              <a:lnSpc>
                <a:spcPct val="150000"/>
              </a:lnSpc>
              <a:spcBef>
                <a:spcPts val="0"/>
              </a:spcBef>
              <a:spcAft>
                <a:spcPts val="0"/>
              </a:spcAft>
              <a:buClr>
                <a:srgbClr val="FFFFFF"/>
              </a:buClr>
              <a:buSzPts val="1400"/>
              <a:buAutoNum type="romanUcPeriod"/>
            </a:pPr>
            <a:r>
              <a:rPr b="1" lang="zh-TW">
                <a:solidFill>
                  <a:srgbClr val="FFFFFF"/>
                </a:solidFill>
              </a:rPr>
              <a:t>Future Work</a:t>
            </a:r>
            <a:endParaRPr/>
          </a:p>
        </p:txBody>
      </p:sp>
      <p:sp>
        <p:nvSpPr>
          <p:cNvPr id="300" name="Google Shape;30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4" name="Shape 304"/>
        <p:cNvGrpSpPr/>
        <p:nvPr/>
      </p:nvGrpSpPr>
      <p:grpSpPr>
        <a:xfrm>
          <a:off x="0" y="0"/>
          <a:ext cx="0" cy="0"/>
          <a:chOff x="0" y="0"/>
          <a:chExt cx="0" cy="0"/>
        </a:xfrm>
      </p:grpSpPr>
      <p:sp>
        <p:nvSpPr>
          <p:cNvPr id="305" name="Google Shape;305;p34"/>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FEUTURE WORK</a:t>
            </a:r>
            <a:endParaRPr b="1">
              <a:solidFill>
                <a:srgbClr val="FFFFFF"/>
              </a:solidFill>
            </a:endParaRPr>
          </a:p>
        </p:txBody>
      </p:sp>
      <p:sp>
        <p:nvSpPr>
          <p:cNvPr id="307" name="Google Shape;307;p34"/>
          <p:cNvSpPr txBox="1"/>
          <p:nvPr/>
        </p:nvSpPr>
        <p:spPr>
          <a:xfrm>
            <a:off x="233100" y="1365650"/>
            <a:ext cx="8677800" cy="2220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Data Preprocessing</a:t>
            </a:r>
            <a:endParaRPr b="1">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From the previous slides,  we know we might need to find </a:t>
            </a:r>
            <a:r>
              <a:rPr lang="zh-TW" sz="1200">
                <a:solidFill>
                  <a:schemeClr val="accent4"/>
                </a:solidFill>
              </a:rPr>
              <a:t>an appropriate  way for data augamentation</a:t>
            </a:r>
            <a:r>
              <a:rPr lang="zh-TW" sz="1200">
                <a:solidFill>
                  <a:schemeClr val="lt1"/>
                </a:solidFill>
              </a:rPr>
              <a:t>, in order to have more data for training while it’s hard to collect such a big number of datas.</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On the other hand, we may try to do </a:t>
            </a:r>
            <a:r>
              <a:rPr lang="zh-TW" sz="1200">
                <a:solidFill>
                  <a:schemeClr val="accent4"/>
                </a:solidFill>
              </a:rPr>
              <a:t>data denoise</a:t>
            </a:r>
            <a:r>
              <a:rPr lang="zh-TW" sz="1200">
                <a:solidFill>
                  <a:schemeClr val="lt1"/>
                </a:solidFill>
              </a:rPr>
              <a:t> to see if this can improve the training result.</a:t>
            </a:r>
            <a:endParaRPr sz="1200">
              <a:solidFill>
                <a:schemeClr val="lt1"/>
              </a:solidFill>
            </a:endParaRPr>
          </a:p>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Real world audio classification</a:t>
            </a:r>
            <a:endParaRPr b="1">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While getting better model, we are using the data from ESC-50 dataset. We may try to </a:t>
            </a:r>
            <a:r>
              <a:rPr lang="zh-TW" sz="1200">
                <a:solidFill>
                  <a:schemeClr val="accent4"/>
                </a:solidFill>
              </a:rPr>
              <a:t>use the audio collected by ourselves</a:t>
            </a:r>
            <a:r>
              <a:rPr lang="zh-TW" sz="1200">
                <a:solidFill>
                  <a:schemeClr val="lt1"/>
                </a:solidFill>
              </a:rPr>
              <a:t> to see if the model can work with the real world audio.</a:t>
            </a:r>
            <a:endParaRPr sz="1200">
              <a:solidFill>
                <a:schemeClr val="lt1"/>
              </a:solidFill>
            </a:endParaRPr>
          </a:p>
        </p:txBody>
      </p:sp>
      <p:sp>
        <p:nvSpPr>
          <p:cNvPr id="308" name="Google Shape;30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09" name="Google Shape;309;p34"/>
          <p:cNvSpPr/>
          <p:nvPr/>
        </p:nvSpPr>
        <p:spPr>
          <a:xfrm rot="10800000">
            <a:off x="25" y="-175"/>
            <a:ext cx="9140400" cy="12432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13" name="Shape 313"/>
        <p:cNvGrpSpPr/>
        <p:nvPr/>
      </p:nvGrpSpPr>
      <p:grpSpPr>
        <a:xfrm>
          <a:off x="0" y="0"/>
          <a:ext cx="0" cy="0"/>
          <a:chOff x="0" y="0"/>
          <a:chExt cx="0" cy="0"/>
        </a:xfrm>
      </p:grpSpPr>
      <p:sp>
        <p:nvSpPr>
          <p:cNvPr id="314" name="Google Shape;314;p35"/>
          <p:cNvSpPr/>
          <p:nvPr/>
        </p:nvSpPr>
        <p:spPr>
          <a:xfrm>
            <a:off x="0" y="0"/>
            <a:ext cx="4572000" cy="51435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317" name="Google Shape;317;p35"/>
          <p:cNvSpPr/>
          <p:nvPr/>
        </p:nvSpPr>
        <p:spPr>
          <a:xfrm rot="10800000">
            <a:off x="-50" y="0"/>
            <a:ext cx="91440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THANKS FOR LISTENING</a:t>
            </a:r>
            <a:endParaRPr b="1">
              <a:solidFill>
                <a:srgbClr val="FFFFFF"/>
              </a:solidFill>
            </a:endParaRPr>
          </a:p>
        </p:txBody>
      </p:sp>
      <p:sp>
        <p:nvSpPr>
          <p:cNvPr id="319" name="Google Shape;319;p35"/>
          <p:cNvSpPr/>
          <p:nvPr/>
        </p:nvSpPr>
        <p:spPr>
          <a:xfrm>
            <a:off x="0" y="1243775"/>
            <a:ext cx="9144000" cy="10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txBox="1"/>
          <p:nvPr/>
        </p:nvSpPr>
        <p:spPr>
          <a:xfrm>
            <a:off x="343350" y="1320000"/>
            <a:ext cx="8677800" cy="4311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b="1" lang="zh-TW" sz="1600">
                <a:solidFill>
                  <a:schemeClr val="lt1"/>
                </a:solidFill>
              </a:rPr>
              <a:t>Group 34</a:t>
            </a:r>
            <a:endParaRPr b="1" sz="1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0" name="Shape 70"/>
        <p:cNvGrpSpPr/>
        <p:nvPr/>
      </p:nvGrpSpPr>
      <p:grpSpPr>
        <a:xfrm>
          <a:off x="0" y="0"/>
          <a:ext cx="0" cy="0"/>
          <a:chOff x="0" y="0"/>
          <a:chExt cx="0" cy="0"/>
        </a:xfrm>
      </p:grpSpPr>
      <p:sp>
        <p:nvSpPr>
          <p:cNvPr id="71" name="Google Shape;71;p15"/>
          <p:cNvSpPr/>
          <p:nvPr/>
        </p:nvSpPr>
        <p:spPr>
          <a:xfrm rot="10800000">
            <a:off x="-50" y="0"/>
            <a:ext cx="91440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OUTLINE</a:t>
            </a:r>
            <a:endParaRPr b="1">
              <a:solidFill>
                <a:srgbClr val="FFFFFF"/>
              </a:solidFill>
            </a:endParaRPr>
          </a:p>
        </p:txBody>
      </p:sp>
      <p:sp>
        <p:nvSpPr>
          <p:cNvPr id="74" name="Google Shape;74;p15"/>
          <p:cNvSpPr txBox="1"/>
          <p:nvPr/>
        </p:nvSpPr>
        <p:spPr>
          <a:xfrm>
            <a:off x="233100" y="1546025"/>
            <a:ext cx="30000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AutoNum type="romanUcPeriod"/>
            </a:pPr>
            <a:r>
              <a:rPr b="1" lang="zh-TW">
                <a:solidFill>
                  <a:srgbClr val="FFFFFF"/>
                </a:solidFill>
              </a:rPr>
              <a:t>Introduction</a:t>
            </a:r>
            <a:endParaRPr>
              <a:solidFill>
                <a:srgbClr val="FFFFFF"/>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Training Process</a:t>
            </a:r>
            <a:endParaRPr b="1">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Dataset Choosing</a:t>
            </a:r>
            <a:endParaRPr>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Model &amp; Train</a:t>
            </a:r>
            <a:endParaRPr>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Deep Learning Structure</a:t>
            </a:r>
            <a:endParaRPr b="1">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Architecture</a:t>
            </a:r>
            <a:endParaRPr>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Loss Function</a:t>
            </a:r>
            <a:endParaRPr b="1">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Experiment</a:t>
            </a:r>
            <a:endParaRPr b="1">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Future Work</a:t>
            </a:r>
            <a:endParaRPr>
              <a:solidFill>
                <a:srgbClr val="999999"/>
              </a:solidFill>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9" name="Shape 79"/>
        <p:cNvGrpSpPr/>
        <p:nvPr/>
      </p:nvGrpSpPr>
      <p:grpSpPr>
        <a:xfrm>
          <a:off x="0" y="0"/>
          <a:ext cx="0" cy="0"/>
          <a:chOff x="0" y="0"/>
          <a:chExt cx="0" cy="0"/>
        </a:xfrm>
      </p:grpSpPr>
      <p:sp>
        <p:nvSpPr>
          <p:cNvPr id="80" name="Google Shape;80;p16"/>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INTRODUCTION</a:t>
            </a:r>
            <a:endParaRPr b="1">
              <a:solidFill>
                <a:srgbClr val="FFFFFF"/>
              </a:solidFill>
            </a:endParaRPr>
          </a:p>
        </p:txBody>
      </p:sp>
      <p:sp>
        <p:nvSpPr>
          <p:cNvPr id="82" name="Google Shape;82;p16"/>
          <p:cNvSpPr txBox="1"/>
          <p:nvPr/>
        </p:nvSpPr>
        <p:spPr>
          <a:xfrm>
            <a:off x="233100" y="1432075"/>
            <a:ext cx="8677800" cy="34710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Motivation</a:t>
            </a:r>
            <a:endParaRPr b="1">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Rencently, the </a:t>
            </a:r>
            <a:r>
              <a:rPr lang="zh-TW" sz="1200">
                <a:solidFill>
                  <a:schemeClr val="accent4"/>
                </a:solidFill>
              </a:rPr>
              <a:t>audio speech recognition</a:t>
            </a:r>
            <a:r>
              <a:rPr lang="zh-TW" sz="1200">
                <a:solidFill>
                  <a:schemeClr val="lt1"/>
                </a:solidFill>
              </a:rPr>
              <a:t> is widely utilized in many fields.</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Despite there being an improvement in the standard CNN architectures, there has been no work that has used these pre-trained ImageNet models for audio tasks.</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People have ignored a strong ImageNet pretrained model baseline to compare the customized models against.</a:t>
            </a:r>
            <a:endParaRPr b="1">
              <a:solidFill>
                <a:schemeClr val="lt1"/>
              </a:solidFill>
            </a:endParaRPr>
          </a:p>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Objective</a:t>
            </a:r>
            <a:endParaRPr b="1">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By simple </a:t>
            </a:r>
            <a:r>
              <a:rPr lang="zh-TW" sz="1200">
                <a:solidFill>
                  <a:schemeClr val="accent4"/>
                </a:solidFill>
              </a:rPr>
              <a:t>pre-trained ImageNet</a:t>
            </a:r>
            <a:r>
              <a:rPr lang="zh-TW" sz="1200">
                <a:solidFill>
                  <a:schemeClr val="lt1"/>
                </a:solidFill>
              </a:rPr>
              <a:t> models with a single set of input features for audio we can achieve good results</a:t>
            </a:r>
            <a:endParaRPr b="1">
              <a:solidFill>
                <a:schemeClr val="lt1"/>
              </a:solidFill>
            </a:endParaRPr>
          </a:p>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Contribution</a:t>
            </a:r>
            <a:endParaRPr b="1">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Successfully using the pretrained models to achieve </a:t>
            </a:r>
            <a:r>
              <a:rPr lang="zh-TW" sz="1200">
                <a:solidFill>
                  <a:schemeClr val="accent4"/>
                </a:solidFill>
              </a:rPr>
              <a:t>state-of-the-art results</a:t>
            </a:r>
            <a:endParaRPr sz="1200">
              <a:solidFill>
                <a:schemeClr val="accent4"/>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For CNNs between different image tasks seem to hold for transfer learning between images and spectrograms.</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Using Integrated Gradients to understand CNN learns the entire shape of the spectrograms.</a:t>
            </a:r>
            <a:endParaRPr sz="1200">
              <a:solidFill>
                <a:schemeClr val="lt1"/>
              </a:solidFill>
            </a:endParaRPr>
          </a:p>
        </p:txBody>
      </p:sp>
      <p:sp>
        <p:nvSpPr>
          <p:cNvPr id="83" name="Google Shape;83;p16"/>
          <p:cNvSpPr/>
          <p:nvPr/>
        </p:nvSpPr>
        <p:spPr>
          <a:xfrm>
            <a:off x="4572000" y="0"/>
            <a:ext cx="4572000" cy="1243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8" name="Shape 88"/>
        <p:cNvGrpSpPr/>
        <p:nvPr/>
      </p:nvGrpSpPr>
      <p:grpSpPr>
        <a:xfrm>
          <a:off x="0" y="0"/>
          <a:ext cx="0" cy="0"/>
          <a:chOff x="0" y="0"/>
          <a:chExt cx="0" cy="0"/>
        </a:xfrm>
      </p:grpSpPr>
      <p:sp>
        <p:nvSpPr>
          <p:cNvPr id="89" name="Google Shape;89;p17"/>
          <p:cNvSpPr/>
          <p:nvPr/>
        </p:nvSpPr>
        <p:spPr>
          <a:xfrm rot="10800000">
            <a:off x="-50" y="0"/>
            <a:ext cx="91440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OUTLINE</a:t>
            </a:r>
            <a:endParaRPr b="1">
              <a:solidFill>
                <a:srgbClr val="FFFFFF"/>
              </a:solidFill>
            </a:endParaRPr>
          </a:p>
        </p:txBody>
      </p:sp>
      <p:sp>
        <p:nvSpPr>
          <p:cNvPr id="92" name="Google Shape;92;p17"/>
          <p:cNvSpPr txBox="1"/>
          <p:nvPr/>
        </p:nvSpPr>
        <p:spPr>
          <a:xfrm>
            <a:off x="233100" y="1546025"/>
            <a:ext cx="30000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Introduction</a:t>
            </a:r>
            <a:endParaRPr>
              <a:solidFill>
                <a:srgbClr val="999999"/>
              </a:solidFill>
            </a:endParaRPr>
          </a:p>
          <a:p>
            <a:pPr indent="-317500" lvl="0" marL="457200" rtl="0" algn="l">
              <a:lnSpc>
                <a:spcPct val="150000"/>
              </a:lnSpc>
              <a:spcBef>
                <a:spcPts val="0"/>
              </a:spcBef>
              <a:spcAft>
                <a:spcPts val="0"/>
              </a:spcAft>
              <a:buClr>
                <a:srgbClr val="FFFFFF"/>
              </a:buClr>
              <a:buSzPts val="1400"/>
              <a:buAutoNum type="romanUcPeriod"/>
            </a:pPr>
            <a:r>
              <a:rPr b="1" lang="zh-TW">
                <a:solidFill>
                  <a:srgbClr val="FFFFFF"/>
                </a:solidFill>
              </a:rPr>
              <a:t>Training Process</a:t>
            </a:r>
            <a:endParaRPr b="1">
              <a:solidFill>
                <a:srgbClr val="FFFFFF"/>
              </a:solidFill>
            </a:endParaRPr>
          </a:p>
          <a:p>
            <a:pPr indent="-317500" lvl="0" marL="914400" rtl="0" algn="l">
              <a:lnSpc>
                <a:spcPct val="150000"/>
              </a:lnSpc>
              <a:spcBef>
                <a:spcPts val="0"/>
              </a:spcBef>
              <a:spcAft>
                <a:spcPts val="0"/>
              </a:spcAft>
              <a:buClr>
                <a:schemeClr val="lt2"/>
              </a:buClr>
              <a:buSzPts val="1400"/>
              <a:buChar char="-"/>
            </a:pPr>
            <a:r>
              <a:rPr lang="zh-TW">
                <a:solidFill>
                  <a:schemeClr val="lt2"/>
                </a:solidFill>
              </a:rPr>
              <a:t>Dataset Choosing</a:t>
            </a:r>
            <a:endParaRPr>
              <a:solidFill>
                <a:schemeClr val="lt2"/>
              </a:solidFill>
            </a:endParaRPr>
          </a:p>
          <a:p>
            <a:pPr indent="-317500" lvl="0" marL="914400" rtl="0" algn="l">
              <a:lnSpc>
                <a:spcPct val="150000"/>
              </a:lnSpc>
              <a:spcBef>
                <a:spcPts val="0"/>
              </a:spcBef>
              <a:spcAft>
                <a:spcPts val="0"/>
              </a:spcAft>
              <a:buClr>
                <a:schemeClr val="lt2"/>
              </a:buClr>
              <a:buSzPts val="1400"/>
              <a:buChar char="-"/>
            </a:pPr>
            <a:r>
              <a:rPr lang="zh-TW">
                <a:solidFill>
                  <a:schemeClr val="lt2"/>
                </a:solidFill>
              </a:rPr>
              <a:t>Model &amp; Train</a:t>
            </a:r>
            <a:endParaRPr>
              <a:solidFill>
                <a:srgbClr val="FFFFFF"/>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Deep Learning Structure</a:t>
            </a:r>
            <a:endParaRPr b="1">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Architecture</a:t>
            </a:r>
            <a:endParaRPr>
              <a:solidFill>
                <a:srgbClr val="999999"/>
              </a:solidFill>
            </a:endParaRPr>
          </a:p>
          <a:p>
            <a:pPr indent="-317500" lvl="0" marL="914400" rtl="0" algn="l">
              <a:lnSpc>
                <a:spcPct val="150000"/>
              </a:lnSpc>
              <a:spcBef>
                <a:spcPts val="0"/>
              </a:spcBef>
              <a:spcAft>
                <a:spcPts val="0"/>
              </a:spcAft>
              <a:buClr>
                <a:srgbClr val="999999"/>
              </a:buClr>
              <a:buSzPts val="1400"/>
              <a:buChar char="-"/>
            </a:pPr>
            <a:r>
              <a:rPr lang="zh-TW">
                <a:solidFill>
                  <a:srgbClr val="999999"/>
                </a:solidFill>
              </a:rPr>
              <a:t>Loss Function</a:t>
            </a:r>
            <a:endParaRPr b="1">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Experiment</a:t>
            </a:r>
            <a:endParaRPr b="1">
              <a:solidFill>
                <a:srgbClr val="999999"/>
              </a:solidFill>
            </a:endParaRPr>
          </a:p>
          <a:p>
            <a:pPr indent="-317500" lvl="0" marL="457200" rtl="0" algn="l">
              <a:lnSpc>
                <a:spcPct val="150000"/>
              </a:lnSpc>
              <a:spcBef>
                <a:spcPts val="0"/>
              </a:spcBef>
              <a:spcAft>
                <a:spcPts val="0"/>
              </a:spcAft>
              <a:buClr>
                <a:srgbClr val="999999"/>
              </a:buClr>
              <a:buSzPts val="1400"/>
              <a:buAutoNum type="romanUcPeriod"/>
            </a:pPr>
            <a:r>
              <a:rPr b="1" lang="zh-TW">
                <a:solidFill>
                  <a:srgbClr val="999999"/>
                </a:solidFill>
              </a:rPr>
              <a:t>Future Work</a:t>
            </a:r>
            <a:endParaRPr>
              <a:solidFill>
                <a:srgbClr val="999999"/>
              </a:solidFill>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7" name="Shape 97"/>
        <p:cNvGrpSpPr/>
        <p:nvPr/>
      </p:nvGrpSpPr>
      <p:grpSpPr>
        <a:xfrm>
          <a:off x="0" y="0"/>
          <a:ext cx="0" cy="0"/>
          <a:chOff x="0" y="0"/>
          <a:chExt cx="0" cy="0"/>
        </a:xfrm>
      </p:grpSpPr>
      <p:sp>
        <p:nvSpPr>
          <p:cNvPr id="98" name="Google Shape;98;p18"/>
          <p:cNvSpPr/>
          <p:nvPr/>
        </p:nvSpPr>
        <p:spPr>
          <a:xfrm flipH="1">
            <a:off x="6421800" y="-75"/>
            <a:ext cx="2722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TRAINING PROCESS</a:t>
            </a:r>
            <a:endParaRPr b="1">
              <a:solidFill>
                <a:srgbClr val="FFFFFF"/>
              </a:solidFill>
            </a:endParaRPr>
          </a:p>
        </p:txBody>
      </p:sp>
      <p:sp>
        <p:nvSpPr>
          <p:cNvPr id="101" name="Google Shape;101;p18"/>
          <p:cNvSpPr txBox="1"/>
          <p:nvPr/>
        </p:nvSpPr>
        <p:spPr>
          <a:xfrm>
            <a:off x="233100" y="1467175"/>
            <a:ext cx="8677800" cy="3407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750"/>
              </a:spcBef>
              <a:spcAft>
                <a:spcPts val="0"/>
              </a:spcAft>
              <a:buNone/>
            </a:pPr>
            <a:r>
              <a:rPr b="1" lang="zh-TW">
                <a:solidFill>
                  <a:schemeClr val="lt1"/>
                </a:solidFill>
              </a:rPr>
              <a:t>DATASET CHOOSING</a:t>
            </a:r>
            <a:endParaRPr b="1">
              <a:solidFill>
                <a:schemeClr val="lt1"/>
              </a:solidFill>
            </a:endParaRPr>
          </a:p>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UrbanSound8k</a:t>
            </a:r>
            <a:endParaRPr b="1">
              <a:solidFill>
                <a:schemeClr val="lt1"/>
              </a:solidFill>
            </a:endParaRPr>
          </a:p>
          <a:p>
            <a:pPr indent="-298450" lvl="0" marL="914400" rtl="0" algn="just">
              <a:lnSpc>
                <a:spcPct val="150000"/>
              </a:lnSpc>
              <a:spcBef>
                <a:spcPts val="0"/>
              </a:spcBef>
              <a:spcAft>
                <a:spcPts val="0"/>
              </a:spcAft>
              <a:buClr>
                <a:schemeClr val="lt1"/>
              </a:buClr>
              <a:buSzPts val="1100"/>
              <a:buChar char="-"/>
            </a:pPr>
            <a:r>
              <a:rPr lang="zh-TW" sz="1300">
                <a:solidFill>
                  <a:schemeClr val="lt1"/>
                </a:solidFill>
              </a:rPr>
              <a:t>This dataset contains </a:t>
            </a:r>
            <a:r>
              <a:rPr lang="zh-TW" sz="1300">
                <a:solidFill>
                  <a:schemeClr val="accent4"/>
                </a:solidFill>
              </a:rPr>
              <a:t>8732 labeled sound</a:t>
            </a:r>
            <a:r>
              <a:rPr lang="zh-TW" sz="1300">
                <a:solidFill>
                  <a:schemeClr val="lt1"/>
                </a:solidFill>
              </a:rPr>
              <a:t> excerpts (&lt;=4s) of urban sounds from 10 classes: </a:t>
            </a:r>
            <a:endParaRPr sz="1300">
              <a:solidFill>
                <a:schemeClr val="lt1"/>
              </a:solidFill>
            </a:endParaRPr>
          </a:p>
          <a:p>
            <a:pPr indent="0" lvl="0" marL="1371600" rtl="0" algn="just">
              <a:lnSpc>
                <a:spcPct val="150000"/>
              </a:lnSpc>
              <a:spcBef>
                <a:spcPts val="750"/>
              </a:spcBef>
              <a:spcAft>
                <a:spcPts val="0"/>
              </a:spcAft>
              <a:buNone/>
            </a:pPr>
            <a:r>
              <a:rPr lang="zh-TW" sz="1300">
                <a:solidFill>
                  <a:schemeClr val="lt1"/>
                </a:solidFill>
              </a:rPr>
              <a:t>air conditioner, car horn, children playing, dog bark, drilling, engine idling, gun shot, jackhammer, siren, and street music. </a:t>
            </a:r>
            <a:endParaRPr sz="1300">
              <a:solidFill>
                <a:schemeClr val="lt1"/>
              </a:solidFill>
            </a:endParaRPr>
          </a:p>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GTZAN Dataset</a:t>
            </a:r>
            <a:endParaRPr b="1">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The GTZAN audio dataset contains </a:t>
            </a:r>
            <a:r>
              <a:rPr lang="zh-TW" sz="1200">
                <a:solidFill>
                  <a:schemeClr val="accent4"/>
                </a:solidFill>
              </a:rPr>
              <a:t>1000 tracks of 30 second length</a:t>
            </a:r>
            <a:endParaRPr sz="1200">
              <a:solidFill>
                <a:schemeClr val="accent4"/>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There are 10 genres, each containing 100 tracks which are all 22050Hz Mono 16-bit audio files in wav format. The genres are: </a:t>
            </a:r>
            <a:endParaRPr sz="1200">
              <a:solidFill>
                <a:schemeClr val="lt1"/>
              </a:solidFill>
            </a:endParaRPr>
          </a:p>
          <a:p>
            <a:pPr indent="457200" lvl="0" marL="914400" rtl="0" algn="just">
              <a:lnSpc>
                <a:spcPct val="150000"/>
              </a:lnSpc>
              <a:spcBef>
                <a:spcPts val="375"/>
              </a:spcBef>
              <a:spcAft>
                <a:spcPts val="0"/>
              </a:spcAft>
              <a:buNone/>
            </a:pPr>
            <a:r>
              <a:rPr lang="zh-TW" sz="1200">
                <a:solidFill>
                  <a:schemeClr val="lt1"/>
                </a:solidFill>
              </a:rPr>
              <a:t>blues, classical, country, disco, hiphop, jazz, metal, pop, reggae, and rock.</a:t>
            </a:r>
            <a:endParaRPr sz="1200">
              <a:solidFill>
                <a:schemeClr val="lt1"/>
              </a:solidFill>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6" name="Shape 106"/>
        <p:cNvGrpSpPr/>
        <p:nvPr/>
      </p:nvGrpSpPr>
      <p:grpSpPr>
        <a:xfrm>
          <a:off x="0" y="0"/>
          <a:ext cx="0" cy="0"/>
          <a:chOff x="0" y="0"/>
          <a:chExt cx="0" cy="0"/>
        </a:xfrm>
      </p:grpSpPr>
      <p:sp>
        <p:nvSpPr>
          <p:cNvPr id="107" name="Google Shape;107;p19"/>
          <p:cNvSpPr/>
          <p:nvPr/>
        </p:nvSpPr>
        <p:spPr>
          <a:xfrm flipH="1">
            <a:off x="6421800" y="-75"/>
            <a:ext cx="2722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TW" sz="3300">
                <a:solidFill>
                  <a:schemeClr val="lt1"/>
                </a:solidFill>
              </a:rPr>
              <a:t>TRAINING PROCESS</a:t>
            </a:r>
            <a:endParaRPr b="1">
              <a:solidFill>
                <a:srgbClr val="FFFFFF"/>
              </a:solidFill>
            </a:endParaRPr>
          </a:p>
        </p:txBody>
      </p:sp>
      <p:sp>
        <p:nvSpPr>
          <p:cNvPr id="110" name="Google Shape;110;p19"/>
          <p:cNvSpPr txBox="1"/>
          <p:nvPr/>
        </p:nvSpPr>
        <p:spPr>
          <a:xfrm>
            <a:off x="233100" y="1243800"/>
            <a:ext cx="8677800" cy="18009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750"/>
              </a:spcBef>
              <a:spcAft>
                <a:spcPts val="0"/>
              </a:spcAft>
              <a:buClr>
                <a:schemeClr val="lt1"/>
              </a:buClr>
              <a:buSzPts val="1400"/>
              <a:buAutoNum type="romanUcPeriod" startAt="3"/>
            </a:pPr>
            <a:r>
              <a:rPr b="1" lang="zh-TW">
                <a:solidFill>
                  <a:schemeClr val="lt1"/>
                </a:solidFill>
              </a:rPr>
              <a:t>ESC-50 ( the DATASETS which we choose to implement for this Final Project )</a:t>
            </a:r>
            <a:endParaRPr b="1">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The ESC-50 dataset is a</a:t>
            </a:r>
            <a:r>
              <a:rPr lang="zh-TW" sz="1200">
                <a:solidFill>
                  <a:schemeClr val="accent4"/>
                </a:solidFill>
              </a:rPr>
              <a:t> labeled collection of 2000 environmental audio</a:t>
            </a:r>
            <a:r>
              <a:rPr lang="zh-TW" sz="1200">
                <a:solidFill>
                  <a:schemeClr val="lt1"/>
                </a:solidFill>
              </a:rPr>
              <a:t> recordings suitable for benchmarking methods of environmental sound classification, and each of length 5s</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Besides,the dataset consists of </a:t>
            </a:r>
            <a:r>
              <a:rPr lang="zh-TW" sz="1200">
                <a:solidFill>
                  <a:schemeClr val="accent4"/>
                </a:solidFill>
              </a:rPr>
              <a:t>5-second-long recordings organized into 50 semantical classes </a:t>
            </a:r>
            <a:r>
              <a:rPr lang="zh-TW" sz="1200">
                <a:solidFill>
                  <a:schemeClr val="lt1"/>
                </a:solidFill>
              </a:rPr>
              <a:t>(with 40 examples per class) loosely arranged into 5 major categories, sounds </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ranging from sounds of Chirping Birds to Car Horn Sounds.</a:t>
            </a:r>
            <a:endParaRPr sz="1200">
              <a:solidFill>
                <a:schemeClr val="lt1"/>
              </a:solidFill>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12" name="Google Shape;112;p19"/>
          <p:cNvPicPr preferRelativeResize="0"/>
          <p:nvPr/>
        </p:nvPicPr>
        <p:blipFill>
          <a:blip r:embed="rId3">
            <a:alphaModFix/>
          </a:blip>
          <a:stretch>
            <a:fillRect/>
          </a:stretch>
        </p:blipFill>
        <p:spPr>
          <a:xfrm>
            <a:off x="1051962" y="3097649"/>
            <a:ext cx="4504076" cy="1713350"/>
          </a:xfrm>
          <a:prstGeom prst="rect">
            <a:avLst/>
          </a:prstGeom>
          <a:noFill/>
          <a:ln cap="flat" cmpd="sng" w="19050">
            <a:solidFill>
              <a:srgbClr val="45818E"/>
            </a:solidFill>
            <a:prstDash val="solid"/>
            <a:miter lim="8000"/>
            <a:headEnd len="sm" w="sm" type="none"/>
            <a:tailEnd len="sm" w="sm" type="none"/>
          </a:ln>
        </p:spPr>
      </p:pic>
      <p:pic>
        <p:nvPicPr>
          <p:cNvPr id="113" name="Google Shape;113;p19"/>
          <p:cNvPicPr preferRelativeResize="0"/>
          <p:nvPr/>
        </p:nvPicPr>
        <p:blipFill>
          <a:blip r:embed="rId4">
            <a:alphaModFix/>
          </a:blip>
          <a:stretch>
            <a:fillRect/>
          </a:stretch>
        </p:blipFill>
        <p:spPr>
          <a:xfrm>
            <a:off x="5913532" y="3097650"/>
            <a:ext cx="2201434" cy="1713350"/>
          </a:xfrm>
          <a:prstGeom prst="rect">
            <a:avLst/>
          </a:prstGeom>
          <a:noFill/>
          <a:ln cap="flat" cmpd="sng" w="19050">
            <a:solidFill>
              <a:srgbClr val="45818E"/>
            </a:solidFill>
            <a:prstDash val="solid"/>
            <a:miter lim="8000"/>
            <a:headEnd len="sm" w="sm" type="none"/>
            <a:tailEnd len="sm" w="sm" type="none"/>
          </a:ln>
        </p:spPr>
      </p:pic>
      <p:sp>
        <p:nvSpPr>
          <p:cNvPr id="114" name="Google Shape;114;p19"/>
          <p:cNvSpPr txBox="1"/>
          <p:nvPr/>
        </p:nvSpPr>
        <p:spPr>
          <a:xfrm>
            <a:off x="2331550" y="4743300"/>
            <a:ext cx="19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solidFill>
                  <a:schemeClr val="lt1"/>
                </a:solidFill>
                <a:latin typeface="Calibri"/>
                <a:ea typeface="Calibri"/>
                <a:cs typeface="Calibri"/>
                <a:sym typeface="Calibri"/>
              </a:rPr>
              <a:t>ESC-50</a:t>
            </a:r>
            <a:endParaRPr>
              <a:solidFill>
                <a:schemeClr val="lt1"/>
              </a:solidFill>
              <a:latin typeface="Calibri"/>
              <a:ea typeface="Calibri"/>
              <a:cs typeface="Calibri"/>
              <a:sym typeface="Calibri"/>
            </a:endParaRPr>
          </a:p>
        </p:txBody>
      </p:sp>
      <p:sp>
        <p:nvSpPr>
          <p:cNvPr id="115" name="Google Shape;115;p19"/>
          <p:cNvSpPr txBox="1"/>
          <p:nvPr/>
        </p:nvSpPr>
        <p:spPr>
          <a:xfrm>
            <a:off x="6041800" y="4743300"/>
            <a:ext cx="19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solidFill>
                  <a:schemeClr val="lt1"/>
                </a:solidFill>
                <a:latin typeface="Calibri"/>
                <a:ea typeface="Calibri"/>
                <a:cs typeface="Calibri"/>
                <a:sym typeface="Calibri"/>
              </a:rPr>
              <a:t>GTZAN</a:t>
            </a:r>
            <a:endParaRPr>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9" name="Shape 119"/>
        <p:cNvGrpSpPr/>
        <p:nvPr/>
      </p:nvGrpSpPr>
      <p:grpSpPr>
        <a:xfrm>
          <a:off x="0" y="0"/>
          <a:ext cx="0" cy="0"/>
          <a:chOff x="0" y="0"/>
          <a:chExt cx="0" cy="0"/>
        </a:xfrm>
      </p:grpSpPr>
      <p:sp>
        <p:nvSpPr>
          <p:cNvPr id="120" name="Google Shape;120;p20"/>
          <p:cNvSpPr/>
          <p:nvPr/>
        </p:nvSpPr>
        <p:spPr>
          <a:xfrm flipH="1">
            <a:off x="6421800" y="-75"/>
            <a:ext cx="2722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TRAINING PROCESS</a:t>
            </a:r>
            <a:endParaRPr b="1">
              <a:solidFill>
                <a:srgbClr val="FFFFFF"/>
              </a:solidFill>
            </a:endParaRPr>
          </a:p>
        </p:txBody>
      </p:sp>
      <p:sp>
        <p:nvSpPr>
          <p:cNvPr id="123" name="Google Shape;123;p20"/>
          <p:cNvSpPr txBox="1"/>
          <p:nvPr/>
        </p:nvSpPr>
        <p:spPr>
          <a:xfrm>
            <a:off x="233100" y="1384225"/>
            <a:ext cx="6260700" cy="367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750"/>
              </a:spcBef>
              <a:spcAft>
                <a:spcPts val="0"/>
              </a:spcAft>
              <a:buNone/>
            </a:pPr>
            <a:r>
              <a:rPr b="1" lang="zh-TW">
                <a:solidFill>
                  <a:schemeClr val="lt1"/>
                </a:solidFill>
              </a:rPr>
              <a:t>DATA PREPROCESSING</a:t>
            </a:r>
            <a:endParaRPr b="1">
              <a:solidFill>
                <a:schemeClr val="lt1"/>
              </a:solidFill>
            </a:endParaRPr>
          </a:p>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Log-Spectrograms</a:t>
            </a:r>
            <a:endParaRPr b="1">
              <a:solidFill>
                <a:schemeClr val="lt1"/>
              </a:solidFill>
            </a:endParaRPr>
          </a:p>
          <a:p>
            <a:pPr indent="-304800" lvl="0" marL="914400" rtl="0" algn="just">
              <a:lnSpc>
                <a:spcPct val="100000"/>
              </a:lnSpc>
              <a:spcBef>
                <a:spcPts val="0"/>
              </a:spcBef>
              <a:spcAft>
                <a:spcPts val="0"/>
              </a:spcAft>
              <a:buClr>
                <a:schemeClr val="lt1"/>
              </a:buClr>
              <a:buSzPts val="1200"/>
              <a:buChar char="-"/>
            </a:pPr>
            <a:r>
              <a:rPr lang="zh-TW" sz="1200">
                <a:solidFill>
                  <a:schemeClr val="lt1"/>
                </a:solidFill>
              </a:rPr>
              <a:t>The Fourier transform is a mathematical formula that allows us to decompose a signal into it’s individual frequencies and the frequency’s amplitude.</a:t>
            </a:r>
            <a:endParaRPr sz="1200">
              <a:solidFill>
                <a:schemeClr val="lt1"/>
              </a:solidFill>
            </a:endParaRPr>
          </a:p>
          <a:p>
            <a:pPr indent="-304800" lvl="0" marL="914400" rtl="0" algn="just">
              <a:lnSpc>
                <a:spcPct val="100000"/>
              </a:lnSpc>
              <a:spcBef>
                <a:spcPts val="0"/>
              </a:spcBef>
              <a:spcAft>
                <a:spcPts val="0"/>
              </a:spcAft>
              <a:buClr>
                <a:schemeClr val="lt1"/>
              </a:buClr>
              <a:buSzPts val="1200"/>
              <a:buChar char="-"/>
            </a:pPr>
            <a:r>
              <a:rPr lang="zh-TW" sz="1200">
                <a:solidFill>
                  <a:schemeClr val="lt1"/>
                </a:solidFill>
              </a:rPr>
              <a:t>It converts the signal </a:t>
            </a:r>
            <a:r>
              <a:rPr lang="zh-TW" sz="1200">
                <a:solidFill>
                  <a:schemeClr val="accent4"/>
                </a:solidFill>
              </a:rPr>
              <a:t>from the time domain into the frequency domain</a:t>
            </a:r>
            <a:r>
              <a:rPr lang="zh-TW" sz="1200">
                <a:solidFill>
                  <a:schemeClr val="lt1"/>
                </a:solidFill>
              </a:rPr>
              <a:t>.The result is called a spectrum. </a:t>
            </a:r>
            <a:endParaRPr b="1" sz="1300">
              <a:solidFill>
                <a:schemeClr val="lt1"/>
              </a:solidFill>
            </a:endParaRPr>
          </a:p>
          <a:p>
            <a:pPr indent="-317500" lvl="0" marL="457200" rtl="0" algn="just">
              <a:lnSpc>
                <a:spcPct val="150000"/>
              </a:lnSpc>
              <a:spcBef>
                <a:spcPts val="750"/>
              </a:spcBef>
              <a:spcAft>
                <a:spcPts val="0"/>
              </a:spcAft>
              <a:buClr>
                <a:schemeClr val="lt1"/>
              </a:buClr>
              <a:buSzPts val="1400"/>
              <a:buAutoNum type="romanUcPeriod"/>
            </a:pPr>
            <a:r>
              <a:rPr b="1" lang="zh-TW">
                <a:solidFill>
                  <a:schemeClr val="lt1"/>
                </a:solidFill>
              </a:rPr>
              <a:t>Log-MelSpectrograms</a:t>
            </a:r>
            <a:endParaRPr b="1">
              <a:solidFill>
                <a:schemeClr val="lt1"/>
              </a:solidFill>
            </a:endParaRPr>
          </a:p>
          <a:p>
            <a:pPr indent="-304800" lvl="0" marL="914400" rtl="0" algn="just">
              <a:lnSpc>
                <a:spcPct val="100000"/>
              </a:lnSpc>
              <a:spcBef>
                <a:spcPts val="0"/>
              </a:spcBef>
              <a:spcAft>
                <a:spcPts val="0"/>
              </a:spcAft>
              <a:buClr>
                <a:schemeClr val="lt1"/>
              </a:buClr>
              <a:buSzPts val="1200"/>
              <a:buChar char="-"/>
            </a:pPr>
            <a:r>
              <a:rPr lang="zh-TW" sz="1200">
                <a:solidFill>
                  <a:schemeClr val="lt1"/>
                </a:solidFill>
              </a:rPr>
              <a:t>Humen are better at detecting differences in lower frequencies than higher frequencies. For example, we can easily tell the difference between 500 and 1000 Hz, but we will hardly be able to tell a difference between 10,000 and 10,500 Hz.</a:t>
            </a:r>
            <a:endParaRPr sz="1200">
              <a:solidFill>
                <a:schemeClr val="lt1"/>
              </a:solidFill>
            </a:endParaRPr>
          </a:p>
          <a:p>
            <a:pPr indent="-304800" lvl="0" marL="914400" rtl="0" algn="just">
              <a:lnSpc>
                <a:spcPct val="100000"/>
              </a:lnSpc>
              <a:spcBef>
                <a:spcPts val="0"/>
              </a:spcBef>
              <a:spcAft>
                <a:spcPts val="0"/>
              </a:spcAft>
              <a:buClr>
                <a:schemeClr val="lt1"/>
              </a:buClr>
              <a:buSzPts val="1200"/>
              <a:buChar char="-"/>
            </a:pPr>
            <a:r>
              <a:rPr lang="zh-TW" sz="1200">
                <a:solidFill>
                  <a:schemeClr val="lt1"/>
                </a:solidFill>
              </a:rPr>
              <a:t>In 1937, someone proposed a unit of pitch such that equal distances in pitch </a:t>
            </a:r>
            <a:r>
              <a:rPr lang="zh-TW" sz="1200">
                <a:solidFill>
                  <a:schemeClr val="accent4"/>
                </a:solidFill>
              </a:rPr>
              <a:t>sounded equally distant to the listener</a:t>
            </a:r>
            <a:r>
              <a:rPr lang="zh-TW" sz="1200">
                <a:solidFill>
                  <a:schemeClr val="lt1"/>
                </a:solidFill>
              </a:rPr>
              <a:t>→ the mel scale.</a:t>
            </a:r>
            <a:endParaRPr sz="1200">
              <a:solidFill>
                <a:schemeClr val="lt1"/>
              </a:solidFill>
            </a:endParaRPr>
          </a:p>
          <a:p>
            <a:pPr indent="-304800" lvl="0" marL="914400" rtl="0" algn="just">
              <a:lnSpc>
                <a:spcPct val="100000"/>
              </a:lnSpc>
              <a:spcBef>
                <a:spcPts val="0"/>
              </a:spcBef>
              <a:spcAft>
                <a:spcPts val="0"/>
              </a:spcAft>
              <a:buClr>
                <a:schemeClr val="lt1"/>
              </a:buClr>
              <a:buSzPts val="1200"/>
              <a:buChar char="-"/>
            </a:pPr>
            <a:r>
              <a:rPr lang="zh-TW" sz="1200">
                <a:solidFill>
                  <a:schemeClr val="lt1"/>
                </a:solidFill>
              </a:rPr>
              <a:t>A mel spectrogram is a spectrogram where the </a:t>
            </a:r>
            <a:r>
              <a:rPr lang="zh-TW" sz="1200">
                <a:solidFill>
                  <a:schemeClr val="accent4"/>
                </a:solidFill>
              </a:rPr>
              <a:t>frequencies are converted to the mel scale.</a:t>
            </a:r>
            <a:endParaRPr sz="1200">
              <a:solidFill>
                <a:schemeClr val="accent4"/>
              </a:solidFill>
            </a:endParaRPr>
          </a:p>
        </p:txBody>
      </p:sp>
      <p:sp>
        <p:nvSpPr>
          <p:cNvPr id="124" name="Google Shape;12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5" name="Google Shape;125;p20"/>
          <p:cNvPicPr preferRelativeResize="0"/>
          <p:nvPr/>
        </p:nvPicPr>
        <p:blipFill>
          <a:blip r:embed="rId3">
            <a:alphaModFix/>
          </a:blip>
          <a:stretch>
            <a:fillRect/>
          </a:stretch>
        </p:blipFill>
        <p:spPr>
          <a:xfrm>
            <a:off x="6654900" y="1932612"/>
            <a:ext cx="2256000" cy="1278127"/>
          </a:xfrm>
          <a:prstGeom prst="rect">
            <a:avLst/>
          </a:prstGeom>
          <a:noFill/>
          <a:ln cap="flat" cmpd="sng" w="19050">
            <a:solidFill>
              <a:srgbClr val="45818E"/>
            </a:solidFill>
            <a:prstDash val="solid"/>
            <a:miter lim="8000"/>
            <a:headEnd len="sm" w="sm" type="none"/>
            <a:tailEnd len="sm" w="sm" type="none"/>
          </a:ln>
        </p:spPr>
      </p:pic>
      <p:pic>
        <p:nvPicPr>
          <p:cNvPr id="126" name="Google Shape;126;p20"/>
          <p:cNvPicPr preferRelativeResize="0"/>
          <p:nvPr/>
        </p:nvPicPr>
        <p:blipFill>
          <a:blip r:embed="rId4">
            <a:alphaModFix/>
          </a:blip>
          <a:stretch>
            <a:fillRect/>
          </a:stretch>
        </p:blipFill>
        <p:spPr>
          <a:xfrm>
            <a:off x="6654900" y="3574697"/>
            <a:ext cx="2256000" cy="724580"/>
          </a:xfrm>
          <a:prstGeom prst="rect">
            <a:avLst/>
          </a:prstGeom>
          <a:noFill/>
          <a:ln cap="flat" cmpd="sng" w="19050">
            <a:solidFill>
              <a:srgbClr val="45818E"/>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0" name="Shape 130"/>
        <p:cNvGrpSpPr/>
        <p:nvPr/>
      </p:nvGrpSpPr>
      <p:grpSpPr>
        <a:xfrm>
          <a:off x="0" y="0"/>
          <a:ext cx="0" cy="0"/>
          <a:chOff x="0" y="0"/>
          <a:chExt cx="0" cy="0"/>
        </a:xfrm>
      </p:grpSpPr>
      <p:sp>
        <p:nvSpPr>
          <p:cNvPr id="131" name="Google Shape;131;p21"/>
          <p:cNvSpPr/>
          <p:nvPr/>
        </p:nvSpPr>
        <p:spPr>
          <a:xfrm flipH="1">
            <a:off x="6421800" y="-75"/>
            <a:ext cx="2722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0" y="0"/>
            <a:ext cx="9144000" cy="124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nvSpPr>
        <p:spPr>
          <a:xfrm>
            <a:off x="233100" y="551075"/>
            <a:ext cx="86778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zh-TW" sz="3300">
                <a:solidFill>
                  <a:schemeClr val="lt1"/>
                </a:solidFill>
              </a:rPr>
              <a:t>TRAINING PROCESS</a:t>
            </a:r>
            <a:endParaRPr b="1">
              <a:solidFill>
                <a:srgbClr val="FFFFFF"/>
              </a:solidFill>
            </a:endParaRPr>
          </a:p>
        </p:txBody>
      </p:sp>
      <p:sp>
        <p:nvSpPr>
          <p:cNvPr id="134" name="Google Shape;134;p21"/>
          <p:cNvSpPr txBox="1"/>
          <p:nvPr/>
        </p:nvSpPr>
        <p:spPr>
          <a:xfrm>
            <a:off x="233100" y="1467175"/>
            <a:ext cx="6807000" cy="35094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750"/>
              </a:spcBef>
              <a:spcAft>
                <a:spcPts val="0"/>
              </a:spcAft>
              <a:buClr>
                <a:schemeClr val="lt1"/>
              </a:buClr>
              <a:buSzPts val="1400"/>
              <a:buAutoNum type="romanUcPeriod" startAt="3"/>
            </a:pPr>
            <a:r>
              <a:rPr b="1" lang="zh-TW">
                <a:solidFill>
                  <a:schemeClr val="lt1"/>
                </a:solidFill>
              </a:rPr>
              <a:t>MFCCs</a:t>
            </a:r>
            <a:endParaRPr b="1">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Mel-frequency cepstral, </a:t>
            </a:r>
            <a:r>
              <a:rPr lang="zh-TW" sz="1200">
                <a:solidFill>
                  <a:schemeClr val="accent4"/>
                </a:solidFill>
              </a:rPr>
              <a:t>inverse Fourier transform of the logarithm of the estimated signal spectrum</a:t>
            </a:r>
            <a:r>
              <a:rPr lang="zh-TW" sz="1200">
                <a:solidFill>
                  <a:schemeClr val="lt1"/>
                </a:solidFill>
              </a:rPr>
              <a:t>, coefficients are coefficients that collectively make up an MFC.</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In Music Information Retrieval it is often used to describe timbre or classify genre, since it represents short-duration musical textures. </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They are a small set of features (usually about 10–20) which concisely </a:t>
            </a:r>
            <a:r>
              <a:rPr lang="zh-TW" sz="1200">
                <a:solidFill>
                  <a:schemeClr val="accent4"/>
                </a:solidFill>
              </a:rPr>
              <a:t>describe the overall shape of a spectral envelope</a:t>
            </a:r>
            <a:r>
              <a:rPr lang="zh-TW" sz="1200">
                <a:solidFill>
                  <a:schemeClr val="lt1"/>
                </a:solidFill>
              </a:rPr>
              <a:t>.</a:t>
            </a:r>
            <a:endParaRPr sz="1200">
              <a:solidFill>
                <a:schemeClr val="lt1"/>
              </a:solidFill>
            </a:endParaRPr>
          </a:p>
          <a:p>
            <a:pPr indent="-317500" lvl="0" marL="457200" rtl="0" algn="just">
              <a:lnSpc>
                <a:spcPct val="150000"/>
              </a:lnSpc>
              <a:spcBef>
                <a:spcPts val="0"/>
              </a:spcBef>
              <a:spcAft>
                <a:spcPts val="0"/>
              </a:spcAft>
              <a:buClr>
                <a:schemeClr val="lt1"/>
              </a:buClr>
              <a:buSzPts val="1400"/>
              <a:buAutoNum type="romanUcPeriod" startAt="3"/>
            </a:pPr>
            <a:r>
              <a:rPr b="1" lang="zh-TW">
                <a:solidFill>
                  <a:schemeClr val="lt1"/>
                </a:solidFill>
              </a:rPr>
              <a:t>Gammatone-Spectrogram</a:t>
            </a:r>
            <a:endParaRPr b="1">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Gammatone filterbank originally proposed by Roy Patterson and colleagues in 1992.          </a:t>
            </a:r>
            <a:endParaRPr sz="1200">
              <a:solidFill>
                <a:schemeClr val="lt1"/>
              </a:solidFill>
            </a:endParaRPr>
          </a:p>
          <a:p>
            <a:pPr indent="-304800" lvl="0" marL="914400" rtl="0" algn="just">
              <a:lnSpc>
                <a:spcPct val="150000"/>
              </a:lnSpc>
              <a:spcBef>
                <a:spcPts val="0"/>
              </a:spcBef>
              <a:spcAft>
                <a:spcPts val="0"/>
              </a:spcAft>
              <a:buClr>
                <a:schemeClr val="lt1"/>
              </a:buClr>
              <a:buSzPts val="1200"/>
              <a:buChar char="-"/>
            </a:pPr>
            <a:r>
              <a:rPr lang="zh-TW" sz="1200">
                <a:solidFill>
                  <a:schemeClr val="lt1"/>
                </a:solidFill>
              </a:rPr>
              <a:t>Gammatone filters were conceived as a simple fit to experimental observations of the mammalian cochlea, and have a repeated pole structure leading to an impulse response. </a:t>
            </a:r>
            <a:endParaRPr sz="1200">
              <a:solidFill>
                <a:schemeClr val="lt1"/>
              </a:solidFill>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36" name="Google Shape;136;p21"/>
          <p:cNvPicPr preferRelativeResize="0"/>
          <p:nvPr/>
        </p:nvPicPr>
        <p:blipFill>
          <a:blip r:embed="rId3">
            <a:alphaModFix/>
          </a:blip>
          <a:stretch>
            <a:fillRect/>
          </a:stretch>
        </p:blipFill>
        <p:spPr>
          <a:xfrm>
            <a:off x="7071200" y="1926841"/>
            <a:ext cx="1873750" cy="925367"/>
          </a:xfrm>
          <a:prstGeom prst="rect">
            <a:avLst/>
          </a:prstGeom>
          <a:noFill/>
          <a:ln cap="flat" cmpd="sng" w="19050">
            <a:solidFill>
              <a:srgbClr val="45818E"/>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