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404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319" r:id="rId12"/>
    <p:sldId id="271" r:id="rId13"/>
    <p:sldId id="272" r:id="rId1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" initials="A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BDBDB"/>
    <a:srgbClr val="6E6E6E"/>
    <a:srgbClr val="91C9C8"/>
    <a:srgbClr val="B40000"/>
    <a:srgbClr val="458B8A"/>
    <a:srgbClr val="C05023"/>
    <a:srgbClr val="F8E1D8"/>
    <a:srgbClr val="F0C1AE"/>
    <a:srgbClr val="45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1162" autoAdjust="0"/>
  </p:normalViewPr>
  <p:slideViewPr>
    <p:cSldViewPr>
      <p:cViewPr varScale="1">
        <p:scale>
          <a:sx n="58" d="100"/>
          <a:sy n="58" d="100"/>
        </p:scale>
        <p:origin x="17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71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72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6329-1779-487C-B587-BBABA473A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24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9127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23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564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31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4846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32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3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514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3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261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62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979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14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6362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12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23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21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405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23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826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2097"/>
            <a:ext cx="9136311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845" y="6567983"/>
            <a:ext cx="9144000" cy="321931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789028" y="6567984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0" name="Rectangle 17"/>
          <p:cNvSpPr>
            <a:spLocks noChangeArrowheads="1"/>
          </p:cNvSpPr>
          <p:nvPr userDrawn="1"/>
        </p:nvSpPr>
        <p:spPr bwMode="auto">
          <a:xfrm>
            <a:off x="292559" y="1043144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4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Chapter 5</a:t>
            </a:r>
          </a:p>
        </p:txBody>
      </p:sp>
      <p:sp>
        <p:nvSpPr>
          <p:cNvPr id="31" name="Rectangle 19"/>
          <p:cNvSpPr>
            <a:spLocks noChangeArrowheads="1"/>
          </p:cNvSpPr>
          <p:nvPr userDrawn="1"/>
        </p:nvSpPr>
        <p:spPr bwMode="auto">
          <a:xfrm>
            <a:off x="292559" y="2184260"/>
            <a:ext cx="3746041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600" b="0" dirty="0">
                <a:solidFill>
                  <a:schemeClr val="tx1"/>
                </a:solidFill>
                <a:latin typeface="Century Gothic" panose="020B0502020202020204" pitchFamily="34" charset="0"/>
              </a:rPr>
              <a:t>The Time Value of Money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47943"/>
            <a:ext cx="3412689" cy="43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3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42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63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06C8-11A0-4E73-A5CE-7801EB0911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73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3528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32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1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7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17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0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143001"/>
            <a:ext cx="511175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4171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0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1600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721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12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4965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8648860" y="6475412"/>
            <a:ext cx="458788" cy="38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>
              <a:defRPr/>
            </a:pPr>
            <a:r>
              <a:rPr lang="en-US" sz="1000" b="1" dirty="0">
                <a:solidFill>
                  <a:srgbClr val="455EA0"/>
                </a:solidFill>
                <a:latin typeface="Arial" charset="0"/>
              </a:rPr>
              <a:t>5- </a:t>
            </a:r>
            <a:fld id="{E60E7E61-42B9-45CE-A0EE-FB8F7CCA12F2}" type="slidenum">
              <a:rPr lang="en-US" sz="1000" b="1">
                <a:solidFill>
                  <a:srgbClr val="455EA0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rgbClr val="455E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5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1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1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1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1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21791" y="2608290"/>
            <a:ext cx="3325847" cy="1394084"/>
          </a:xfrm>
        </p:spPr>
        <p:txBody>
          <a:bodyPr anchor="t"/>
          <a:lstStyle/>
          <a:p>
            <a:r>
              <a:rPr lang="en-US" altLang="en-US" noProof="0" dirty="0"/>
              <a:t>Fundamentals of Corporate Finance, 11th Edition</a:t>
            </a:r>
            <a:endParaRPr lang="en-US" noProof="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21792" y="4224444"/>
            <a:ext cx="3035808" cy="649480"/>
          </a:xfrm>
        </p:spPr>
        <p:txBody>
          <a:bodyPr/>
          <a:lstStyle/>
          <a:p>
            <a:r>
              <a:rPr lang="en-US" altLang="en-US" noProof="0" dirty="0"/>
              <a:t>CHAPTER 5: </a:t>
            </a:r>
            <a:r>
              <a:rPr lang="en-US" altLang="en-US" dirty="0"/>
              <a:t>The Time Value Of Money</a:t>
            </a:r>
          </a:p>
        </p:txBody>
      </p:sp>
      <p:pic>
        <p:nvPicPr>
          <p:cNvPr id="2" name="Picture 1" descr="Cover page, fundamentals of corporate finance, 11 edition. By, Brealey, Myers and Marcus">
            <a:extLst>
              <a:ext uri="{FF2B5EF4-FFF2-40B4-BE49-F238E27FC236}">
                <a16:creationId xmlns:a16="http://schemas.microsoft.com/office/drawing/2014/main" id="{59479E2C-B230-4BF9-B1C6-34B28C4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3" y="1433845"/>
            <a:ext cx="3551873" cy="478821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BDFA3B4-AF4E-480A-9543-60CA85EC80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8126" y="6538494"/>
            <a:ext cx="9256295" cy="223214"/>
          </a:xfrm>
        </p:spPr>
        <p:txBody>
          <a:bodyPr/>
          <a:lstStyle/>
          <a:p>
            <a:pPr algn="ctr"/>
            <a:r>
              <a:rPr lang="en-US" sz="1200" b="0" i="0" noProof="0" dirty="0">
                <a:solidFill>
                  <a:srgbClr val="172B4D"/>
                </a:solidFill>
                <a:effectLst/>
              </a:rPr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95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dirty="0"/>
              <a:t>Future Values and Compound Interest </a:t>
            </a:r>
            <a:r>
              <a:rPr lang="en-US" altLang="en-US" sz="1600" dirty="0"/>
              <a:t>(8 of 8)</a:t>
            </a:r>
            <a:endParaRPr lang="en-US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7" y="1676400"/>
            <a:ext cx="8572500" cy="44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7472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Future Values and Compound Interest </a:t>
            </a:r>
            <a:r>
              <a:rPr lang="en-US" altLang="en-US" sz="1600" dirty="0"/>
              <a:t>(7 of 8)</a:t>
            </a:r>
            <a:endParaRPr lang="en-US" alt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 — Future Value</a:t>
            </a:r>
          </a:p>
          <a:p>
            <a:pPr marL="457200" lvl="1" indent="0">
              <a:buNone/>
            </a:pP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800" dirty="0"/>
              <a:t>Go to Excel</a:t>
            </a:r>
          </a:p>
        </p:txBody>
      </p:sp>
    </p:spTree>
    <p:extLst>
      <p:ext uri="{BB962C8B-B14F-4D97-AF65-F5344CB8AC3E}">
        <p14:creationId xmlns:p14="http://schemas.microsoft.com/office/powerpoint/2010/main" val="307208451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Present Values 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971800" y="3733800"/>
            <a:ext cx="3200400" cy="2743200"/>
          </a:xfrm>
          <a:prstGeom prst="roundRect">
            <a:avLst/>
          </a:prstGeom>
          <a:solidFill>
            <a:srgbClr val="91C9C8"/>
          </a:solidFill>
          <a:ln w="38100" cmpd="dbl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u="sng" dirty="0">
                <a:latin typeface="Calibri" panose="020F0502020204030204" pitchFamily="34" charset="0"/>
              </a:rPr>
              <a:t>Discount Rate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Interest rate used to compute present values of future cash flows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609600" y="1752600"/>
            <a:ext cx="3200400" cy="1828800"/>
          </a:xfrm>
          <a:prstGeom prst="roundRect">
            <a:avLst/>
          </a:prstGeom>
          <a:solidFill>
            <a:srgbClr val="91C9C8"/>
          </a:solidFill>
          <a:ln w="38100" cmpd="dbl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u="sng" dirty="0">
                <a:latin typeface="Calibri" panose="020F0502020204030204" pitchFamily="34" charset="0"/>
              </a:rPr>
              <a:t>Present Value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Value today of a future cash flow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5334000" y="1752600"/>
            <a:ext cx="3200400" cy="1828800"/>
          </a:xfrm>
          <a:prstGeom prst="roundRect">
            <a:avLst/>
          </a:prstGeom>
          <a:solidFill>
            <a:srgbClr val="91C9C8"/>
          </a:solidFill>
          <a:ln w="38100" cmpd="dbl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u="sng" dirty="0">
                <a:latin typeface="Calibri" panose="020F0502020204030204" pitchFamily="34" charset="0"/>
              </a:rPr>
              <a:t>Discount Factor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alibri" panose="020F0502020204030204" pitchFamily="34" charset="0"/>
              </a:rPr>
              <a:t>Present value of a $1 future payment</a:t>
            </a:r>
          </a:p>
        </p:txBody>
      </p:sp>
    </p:spTree>
    <p:extLst>
      <p:ext uri="{BB962C8B-B14F-4D97-AF65-F5344CB8AC3E}">
        <p14:creationId xmlns:p14="http://schemas.microsoft.com/office/powerpoint/2010/main" val="36281682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Present </a:t>
            </a:r>
            <a:r>
              <a:rPr lang="en-US" altLang="en-US"/>
              <a:t>Values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Present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value</m:t>
                    </m:r>
                    <m:r>
                      <m:rPr>
                        <m:nor/>
                      </m:rPr>
                      <a:rPr lang="en-US" sz="3200"/>
                      <m:t> = </m:t>
                    </m:r>
                    <m:r>
                      <m:rPr>
                        <m:nor/>
                      </m:rPr>
                      <a:rPr lang="en-US" sz="3200"/>
                      <m:t>PV</m:t>
                    </m:r>
                  </m:oMath>
                </a14:m>
                <a:endParaRPr lang="en-US" sz="3200" dirty="0"/>
              </a:p>
              <a:p>
                <a:endParaRPr lang="en-US" sz="3200" baseline="30000" dirty="0"/>
              </a:p>
              <a:p>
                <a:endParaRPr lang="en-US" sz="3200" baseline="30000" dirty="0"/>
              </a:p>
              <a:p>
                <a:endParaRPr lang="en-US" sz="3200" baseline="30000" dirty="0"/>
              </a:p>
              <a:p>
                <a:endParaRPr lang="en-US" sz="3200" baseline="30000" dirty="0"/>
              </a:p>
              <a:p>
                <a:endParaRPr lang="en-US" sz="3200" baseline="30000" dirty="0"/>
              </a:p>
              <a:p>
                <a:endParaRPr lang="en-US" sz="3200" baseline="30000" dirty="0"/>
              </a:p>
              <a:p>
                <a:endParaRPr lang="en-US" sz="3200" baseline="30000" dirty="0"/>
              </a:p>
              <a:p>
                <a:r>
                  <a:rPr lang="en-US" sz="3200"/>
                  <a:t>Same </a:t>
                </a:r>
                <a:r>
                  <a:rPr lang="en-US" sz="3200" dirty="0"/>
                  <a:t>4variables: PV, FV, time, interest rate</a:t>
                </a:r>
                <a:endParaRPr lang="en-US" sz="3200" baseline="30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4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3927" y="2514600"/>
                <a:ext cx="7276146" cy="1215014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/>
                        <m:t>PV</m:t>
                      </m:r>
                      <m:r>
                        <m:rPr>
                          <m:nor/>
                        </m:rPr>
                        <a:rPr lang="en-US" sz="3200" b="0" i="0" smtClean="0"/>
                        <m:t> = 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200" b="0" i="0" smtClean="0"/>
                            <m:t>Future</m:t>
                          </m:r>
                          <m:r>
                            <m:rPr>
                              <m:nor/>
                            </m:rPr>
                            <a:rPr lang="en-US" sz="32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/>
                            <m:t>value</m:t>
                          </m:r>
                          <m:r>
                            <m:rPr>
                              <m:nor/>
                            </m:rPr>
                            <a:rPr lang="en-US" sz="32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/>
                            <m:t>after</m:t>
                          </m:r>
                          <m:r>
                            <m:rPr>
                              <m:nor/>
                            </m:rPr>
                            <a:rPr lang="en-US" sz="32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/>
                            <m:t>t</m:t>
                          </m:r>
                          <m:r>
                            <m:rPr>
                              <m:nor/>
                            </m:rPr>
                            <a:rPr lang="en-US" sz="32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/>
                            <m:t>periods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/>
                                <m:t>1 + </m:t>
                              </m:r>
                              <m:r>
                                <m:rPr>
                                  <m:nor/>
                                </m:rPr>
                                <a:rPr lang="en-US" sz="3200" b="0" i="1" smtClean="0"/>
                                <m:t>r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3200" b="0" i="1" baseline="30000" smtClean="0"/>
                            <m:t>t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7" y="2514600"/>
                <a:ext cx="7276146" cy="12150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25229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Topics Covered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5.1	Future Values and Compound Interest</a:t>
            </a:r>
          </a:p>
          <a:p>
            <a:pPr marL="0" indent="0">
              <a:buNone/>
            </a:pPr>
            <a:r>
              <a:rPr lang="en-US" altLang="en-US" sz="2800" dirty="0"/>
              <a:t>5.2	Present Values</a:t>
            </a:r>
          </a:p>
          <a:p>
            <a:pPr marL="0" indent="0">
              <a:buNone/>
            </a:pPr>
            <a:r>
              <a:rPr lang="en-US" altLang="en-US" sz="2800" dirty="0"/>
              <a:t>5.3	Multiple Cash Flows</a:t>
            </a:r>
          </a:p>
          <a:p>
            <a:pPr marL="0" indent="0">
              <a:buNone/>
            </a:pPr>
            <a:r>
              <a:rPr lang="en-US" altLang="en-US" sz="2800" dirty="0"/>
              <a:t>5.4	Reducing the Chore of the Calculations: Part 1</a:t>
            </a:r>
          </a:p>
          <a:p>
            <a:pPr marL="914400" indent="-914400">
              <a:buNone/>
            </a:pPr>
            <a:r>
              <a:rPr lang="en-US" altLang="en-US" sz="2800" dirty="0"/>
              <a:t>5.5	Level Cash Flows: Perpetuities and Annuities</a:t>
            </a:r>
          </a:p>
          <a:p>
            <a:pPr marL="0" indent="0">
              <a:buNone/>
            </a:pPr>
            <a:r>
              <a:rPr lang="en-US" altLang="en-US" sz="2800" dirty="0"/>
              <a:t>5.6	Reducing the Chore of the Calculations: Part 2</a:t>
            </a:r>
          </a:p>
          <a:p>
            <a:pPr marL="0" indent="0">
              <a:buNone/>
            </a:pPr>
            <a:r>
              <a:rPr lang="en-US" altLang="en-US" sz="2800" dirty="0"/>
              <a:t>5.7	Effective Annual Interest Rates</a:t>
            </a:r>
          </a:p>
          <a:p>
            <a:pPr marL="0" indent="0">
              <a:buNone/>
            </a:pPr>
            <a:r>
              <a:rPr lang="en-US" altLang="en-US" sz="2800" dirty="0"/>
              <a:t>5.8	Inflation &amp; The Time Value of Money</a:t>
            </a:r>
          </a:p>
        </p:txBody>
      </p:sp>
    </p:spTree>
    <p:extLst>
      <p:ext uri="{BB962C8B-B14F-4D97-AF65-F5344CB8AC3E}">
        <p14:creationId xmlns:p14="http://schemas.microsoft.com/office/powerpoint/2010/main" val="170578706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Future Values and Compound Interest </a:t>
            </a:r>
            <a:r>
              <a:rPr lang="en-US" altLang="en-US" sz="1800" dirty="0"/>
              <a:t>(1 of 8)</a:t>
            </a:r>
            <a:endParaRPr lang="en-US" altLang="en-US" dirty="0"/>
          </a:p>
        </p:txBody>
      </p:sp>
      <p:sp>
        <p:nvSpPr>
          <p:cNvPr id="1105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Future Value</a:t>
            </a:r>
          </a:p>
          <a:p>
            <a:pPr lvl="1"/>
            <a:r>
              <a:rPr lang="en-US" altLang="en-US" sz="2800" dirty="0"/>
              <a:t>Amount to which an investment will grow after earning interest</a:t>
            </a:r>
            <a:endParaRPr lang="en-US" altLang="en-US" dirty="0"/>
          </a:p>
          <a:p>
            <a:r>
              <a:rPr lang="en-US" altLang="en-US" sz="3200" dirty="0"/>
              <a:t>Compound Interest</a:t>
            </a:r>
          </a:p>
          <a:p>
            <a:pPr lvl="1"/>
            <a:r>
              <a:rPr lang="en-US" altLang="en-US" sz="2800" dirty="0"/>
              <a:t>Interest earned on interest</a:t>
            </a:r>
            <a:endParaRPr lang="en-US" altLang="en-US" dirty="0"/>
          </a:p>
          <a:p>
            <a:r>
              <a:rPr lang="en-US" altLang="en-US" sz="3200" dirty="0"/>
              <a:t>Simple Interest</a:t>
            </a:r>
          </a:p>
          <a:p>
            <a:pPr lvl="1"/>
            <a:r>
              <a:rPr lang="en-US" altLang="en-US" sz="2800" dirty="0"/>
              <a:t>Interest earned only on the original investment</a:t>
            </a:r>
          </a:p>
        </p:txBody>
      </p:sp>
    </p:spTree>
    <p:extLst>
      <p:ext uri="{BB962C8B-B14F-4D97-AF65-F5344CB8AC3E}">
        <p14:creationId xmlns:p14="http://schemas.microsoft.com/office/powerpoint/2010/main" val="41051759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dirty="0"/>
              <a:t>Future Values and Compound Interest </a:t>
            </a:r>
            <a:r>
              <a:rPr lang="en-US" altLang="en-US" sz="1600" dirty="0"/>
              <a:t>(2 of 8)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 — Simple Interest</a:t>
            </a:r>
          </a:p>
          <a:p>
            <a:pPr marL="457200" lvl="1" indent="0">
              <a:buNone/>
            </a:pPr>
            <a:r>
              <a:rPr lang="en-US" altLang="en-US" sz="2800" i="1" dirty="0"/>
              <a:t>Interest earned at a rate of 6% for five years on a principal balance of $100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8820" y="466001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</a:rPr>
              <a:t>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4760" y="4352241"/>
            <a:ext cx="731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</a:rPr>
              <a:t>$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5020" y="3733800"/>
            <a:ext cx="128016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b="1" dirty="0"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1527" y="3133554"/>
                <a:ext cx="7543800" cy="567887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/>
                        <m:t>Interest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earned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per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year</m:t>
                      </m:r>
                      <m:r>
                        <m:rPr>
                          <m:nor/>
                        </m:rPr>
                        <a:rPr lang="en-US" sz="2800" b="0" i="0" smtClean="0"/>
                        <m:t> = 100 </m:t>
                      </m:r>
                      <m:r>
                        <m:rPr>
                          <m:nor/>
                        </m:rPr>
                        <a:rPr lang="en-US" sz="2800" b="0" i="0" smtClean="0"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2800" b="0" i="0" smtClean="0">
                          <a:ea typeface="Cambria Math"/>
                        </a:rPr>
                        <m:t> .06 = $6</m:t>
                      </m:r>
                    </m:oMath>
                  </m:oMathPara>
                </a14:m>
                <a:endParaRPr lang="en-US" sz="2800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7" y="3133554"/>
                <a:ext cx="7543800" cy="5678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97780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dirty="0"/>
              <a:t>Future Values and Compound Interest </a:t>
            </a:r>
            <a:r>
              <a:rPr lang="en-US" altLang="en-US" sz="1600" dirty="0"/>
              <a:t>(3 of 8)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3200" b="1" i="1" u="sng" dirty="0"/>
              <a:t>Example — Simple Interest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sz="2800" i="1" dirty="0"/>
              <a:t>Interest earned at a rate of 6% for five years on a principal balance of $100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97617"/>
              </p:ext>
            </p:extLst>
          </p:nvPr>
        </p:nvGraphicFramePr>
        <p:xfrm>
          <a:off x="702276" y="3124200"/>
          <a:ext cx="7391400" cy="16459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u="sng" dirty="0">
                          <a:latin typeface="Calibri" panose="020F0502020204030204" pitchFamily="34" charset="0"/>
                        </a:rPr>
                        <a:t>Today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                             </a:t>
                      </a:r>
                      <a:r>
                        <a:rPr lang="en-US" sz="2000" u="sng" dirty="0">
                          <a:latin typeface="Calibri" panose="020F0502020204030204" pitchFamily="34" charset="0"/>
                        </a:rPr>
                        <a:t>Future Years</a:t>
                      </a:r>
                      <a:endParaRPr lang="en-US" sz="2000" b="1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1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2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3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4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5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6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</a:rPr>
                        <a:t>Interest Earned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</a:rPr>
                        <a:t>Value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100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106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112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118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124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130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43296" y="5151120"/>
                <a:ext cx="6309360" cy="567887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/>
                        <m:t>Value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at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the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end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of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Year</m:t>
                      </m:r>
                      <m:r>
                        <m:rPr>
                          <m:nor/>
                        </m:rPr>
                        <a:rPr lang="en-US" sz="2800" b="0" i="0" smtClean="0"/>
                        <m:t> 5 =</m:t>
                      </m:r>
                      <m:r>
                        <m:rPr>
                          <m:nor/>
                        </m:rPr>
                        <a:rPr lang="en-US" sz="2800" b="1" i="0" smtClean="0"/>
                        <m:t> </m:t>
                      </m:r>
                      <m:r>
                        <m:rPr>
                          <m:nor/>
                        </m:rPr>
                        <a:rPr lang="en-US" sz="2800" i="0" smtClean="0"/>
                        <m:t>$130</m:t>
                      </m:r>
                    </m:oMath>
                  </m:oMathPara>
                </a14:m>
                <a:endParaRPr lang="en-US" sz="2800" baseline="30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96" y="5151120"/>
                <a:ext cx="6309360" cy="5678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52575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dirty="0"/>
              <a:t>Future Values and Compound Interest </a:t>
            </a:r>
            <a:r>
              <a:rPr lang="en-US" altLang="en-US" sz="1600" dirty="0"/>
              <a:t>(4 of 8)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1600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3200" b="1" i="1" u="sng" dirty="0"/>
              <a:t>Example — Compound Interest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sz="2800" i="1" dirty="0"/>
              <a:t>Interest earned at a rate of 6% for five years on the previous year’s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3200400"/>
                <a:ext cx="8763000" cy="567887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/>
                        <m:t>Interest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earned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per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year</m:t>
                      </m:r>
                      <m:r>
                        <m:rPr>
                          <m:nor/>
                        </m:rPr>
                        <a:rPr lang="en-US" sz="2800" b="0" i="0" smtClean="0"/>
                        <m:t> = </m:t>
                      </m:r>
                      <m:r>
                        <m:rPr>
                          <m:nor/>
                        </m:rPr>
                        <a:rPr lang="en-US" sz="2800" b="0" i="0" smtClean="0"/>
                        <m:t>prior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year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balance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2800" b="0" i="0" smtClean="0">
                          <a:ea typeface="Cambria Math"/>
                        </a:rPr>
                        <m:t> .06</m:t>
                      </m:r>
                    </m:oMath>
                  </m:oMathPara>
                </a14:m>
                <a:endParaRPr lang="en-US" sz="2800" baseline="3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00400"/>
                <a:ext cx="8763000" cy="5678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78572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200" dirty="0"/>
              <a:t>Future Values and Compound Interest </a:t>
            </a:r>
            <a:r>
              <a:rPr lang="en-US" altLang="en-US" sz="1600" dirty="0"/>
              <a:t>(5 of 8)</a:t>
            </a:r>
            <a:endParaRPr lang="en-US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1600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3200" b="1" i="1" u="sng" dirty="0"/>
              <a:t>Example — Compound Interest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sz="2800" i="1" dirty="0"/>
              <a:t>Interest earned at a rate of 6% for five years on the previous year’s balance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39923"/>
              </p:ext>
            </p:extLst>
          </p:nvPr>
        </p:nvGraphicFramePr>
        <p:xfrm>
          <a:off x="171175" y="3082733"/>
          <a:ext cx="8801650" cy="16459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6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latin typeface="Calibri" panose="020F0502020204030204" pitchFamily="34" charset="0"/>
                        </a:rPr>
                        <a:t>Today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                                   </a:t>
                      </a:r>
                      <a:r>
                        <a:rPr lang="en-US" sz="2000" u="sng" dirty="0">
                          <a:latin typeface="Calibri" panose="020F0502020204030204" pitchFamily="34" charset="0"/>
                        </a:rPr>
                        <a:t>Future Years</a:t>
                      </a:r>
                      <a:endParaRPr lang="en-US" sz="2000" b="1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1C9C8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5C5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u="sng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1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2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3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4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latin typeface="Calibri" panose="020F0502020204030204" pitchFamily="34" charset="0"/>
                        </a:rPr>
                        <a:t>5</a:t>
                      </a:r>
                      <a:endParaRPr lang="en-US" sz="2000" b="1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</a:rPr>
                        <a:t>Interest Earned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6.36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6.74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7.15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7.57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alibri" panose="020F0502020204030204" pitchFamily="34" charset="0"/>
                        </a:rPr>
                        <a:t>Value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100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106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112.36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119.10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126.25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133.82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67327" y="5067351"/>
                <a:ext cx="6172200" cy="567887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/>
                        <m:t>Value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at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the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end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of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Year</m:t>
                      </m:r>
                      <m:r>
                        <m:rPr>
                          <m:nor/>
                        </m:rPr>
                        <a:rPr lang="en-US" sz="2800" b="0" i="0" smtClean="0"/>
                        <m:t> 5 = $133.82</m:t>
                      </m:r>
                    </m:oMath>
                  </m:oMathPara>
                </a14:m>
                <a:endParaRPr lang="en-US" sz="2800" baseline="30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27" y="5067351"/>
                <a:ext cx="6172200" cy="5678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02579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Future Values and Compound Interest </a:t>
            </a:r>
            <a:r>
              <a:rPr lang="en-US" altLang="en-US" sz="1800" dirty="0"/>
              <a:t>(6 of 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Future Value = FV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09799" y="2514600"/>
                <a:ext cx="4724401" cy="700973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/>
                        <m:t>FV</m:t>
                      </m:r>
                      <m:r>
                        <m:rPr>
                          <m:nor/>
                        </m:rPr>
                        <a:rPr lang="en-US" sz="3600" b="0" i="0" smtClean="0"/>
                        <m:t> = $100 </m:t>
                      </m:r>
                      <m:r>
                        <m:rPr>
                          <m:nor/>
                        </m:rPr>
                        <a:rPr lang="en-US" sz="3600" b="0" i="0" smtClean="0"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600" b="0" i="0" smtClean="0"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ea typeface="Cambria Math"/>
                            </a:rPr>
                            <m:t>1 + </m:t>
                          </m:r>
                          <m:r>
                            <m:rPr>
                              <m:nor/>
                            </m:rPr>
                            <a:rPr lang="en-US" sz="3600" b="0" i="1" smtClean="0">
                              <a:ea typeface="Cambria Math"/>
                            </a:rPr>
                            <m:t>r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b="0" i="1" baseline="30000" smtClean="0">
                          <a:ea typeface="Cambria Math"/>
                        </a:rPr>
                        <m:t>t</m:t>
                      </m:r>
                    </m:oMath>
                  </m:oMathPara>
                </a14:m>
                <a:endParaRPr lang="en-US" sz="3600" i="1" baseline="30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99" y="2514600"/>
                <a:ext cx="4724401" cy="7009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43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Future Values and Compound Interest </a:t>
            </a:r>
            <a:r>
              <a:rPr lang="en-US" altLang="en-US" sz="1600" dirty="0"/>
              <a:t>(7 of 8)</a:t>
            </a:r>
            <a:endParaRPr lang="en-US" alt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 — FV</a:t>
            </a:r>
          </a:p>
          <a:p>
            <a:pPr marL="457200" lvl="1" indent="0">
              <a:buNone/>
            </a:pPr>
            <a:r>
              <a:rPr lang="en-US" altLang="en-US" sz="2800" i="1" dirty="0"/>
              <a:t>What is the future value of $100 if interest is compounded annually at a rate of 6% for five years?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360142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0" i="0" smtClean="0">
                        <a:latin typeface="+mn-lt"/>
                      </a:rPr>
                      <m:t>FV</m:t>
                    </m:r>
                    <m:r>
                      <m:rPr>
                        <m:nor/>
                      </m:rPr>
                      <a:rPr lang="en-US" sz="3600" b="0" i="0" smtClean="0">
                        <a:latin typeface="+mn-lt"/>
                      </a:rPr>
                      <m:t> = $100 </m:t>
                    </m:r>
                    <m:r>
                      <m:rPr>
                        <m:nor/>
                      </m:rPr>
                      <a:rPr lang="en-US" sz="3600" b="0" i="0" smtClean="0">
                        <a:latin typeface="+mn-lt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sz="3600" b="0" i="0" smtClean="0">
                        <a:latin typeface="+mn-lt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600" b="0" i="0" smtClean="0">
                            <a:latin typeface="+mn-lt"/>
                            <a:ea typeface="Cambria Math"/>
                          </a:rPr>
                          <m:t>1 + .06</m:t>
                        </m:r>
                      </m:e>
                    </m:d>
                    <m:r>
                      <m:rPr>
                        <m:nor/>
                      </m:rPr>
                      <a:rPr lang="en-US" sz="3600" b="0" i="0" baseline="30000" smtClean="0">
                        <a:latin typeface="+mn-lt"/>
                        <a:ea typeface="Cambria Math"/>
                      </a:rPr>
                      <m:t>5 </m:t>
                    </m:r>
                  </m:oMath>
                </a14:m>
                <a:r>
                  <a:rPr lang="en-US" sz="3600" dirty="0">
                    <a:latin typeface="+mn-lt"/>
                  </a:rPr>
                  <a:t>= $133.82</a:t>
                </a:r>
                <a:endParaRPr lang="en-US" sz="3600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0142"/>
                <a:ext cx="9144000" cy="646331"/>
              </a:xfrm>
              <a:prstGeom prst="rect">
                <a:avLst/>
              </a:prstGeom>
              <a:blipFill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15026" y="3411255"/>
                <a:ext cx="4876801" cy="700973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/>
                        <m:t>FV</m:t>
                      </m:r>
                      <m:r>
                        <m:rPr>
                          <m:nor/>
                        </m:rPr>
                        <a:rPr lang="en-US" sz="3600" b="0" i="0" smtClean="0"/>
                        <m:t> = $100 </m:t>
                      </m:r>
                      <m:r>
                        <m:rPr>
                          <m:nor/>
                        </m:rPr>
                        <a:rPr lang="en-US" sz="3600" b="0" i="0" smtClean="0"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600" b="0" i="0" smtClean="0"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ea typeface="Cambria Math"/>
                            </a:rPr>
                            <m:t>1 + </m:t>
                          </m:r>
                          <m:r>
                            <m:rPr>
                              <m:nor/>
                            </m:rPr>
                            <a:rPr lang="en-US" sz="3600" b="0" i="1" smtClean="0">
                              <a:ea typeface="Cambria Math"/>
                            </a:rPr>
                            <m:t>r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b="0" i="1" baseline="30000" smtClean="0">
                          <a:ea typeface="Cambria Math"/>
                        </a:rPr>
                        <m:t>t</m:t>
                      </m:r>
                    </m:oMath>
                  </m:oMathPara>
                </a14:m>
                <a:endParaRPr lang="en-US" sz="3600" i="1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26" y="3411255"/>
                <a:ext cx="4876801" cy="7009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43607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MM4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M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M4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PPT_BMM_9e_TEMPLATE</Template>
  <TotalTime>14839</TotalTime>
  <Pages>8923980</Pages>
  <Words>523</Words>
  <Application>Microsoft Office PowerPoint</Application>
  <PresentationFormat>On-screen Show (4:3)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Cambria Math</vt:lpstr>
      <vt:lpstr>Century Gothic</vt:lpstr>
      <vt:lpstr>Times New Roman</vt:lpstr>
      <vt:lpstr>Wingdings</vt:lpstr>
      <vt:lpstr>BMM4e</vt:lpstr>
      <vt:lpstr>Fundamentals of Corporate Finance, 11th Edition</vt:lpstr>
      <vt:lpstr>Topics Covered</vt:lpstr>
      <vt:lpstr>Future Values and Compound Interest (1 of 8)</vt:lpstr>
      <vt:lpstr>Future Values and Compound Interest (2 of 8)</vt:lpstr>
      <vt:lpstr>Future Values and Compound Interest (3 of 8)</vt:lpstr>
      <vt:lpstr>Future Values and Compound Interest (4 of 8)</vt:lpstr>
      <vt:lpstr>Future Values and Compound Interest (5 of 8)</vt:lpstr>
      <vt:lpstr>Future Values and Compound Interest (6 of 8)</vt:lpstr>
      <vt:lpstr>Future Values and Compound Interest (7 of 8)</vt:lpstr>
      <vt:lpstr>Future Values and Compound Interest (8 of 8)</vt:lpstr>
      <vt:lpstr>Future Values and Compound Interest (7 of 8)</vt:lpstr>
      <vt:lpstr>Present Values </vt:lpstr>
      <vt:lpstr>Present Values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Firm and  The Financial Manager</dc:title>
  <dc:creator>Matt Will</dc:creator>
  <cp:lastModifiedBy>Thomas</cp:lastModifiedBy>
  <cp:revision>394</cp:revision>
  <dcterms:created xsi:type="dcterms:W3CDTF">1997-10-06T19:15:22Z</dcterms:created>
  <dcterms:modified xsi:type="dcterms:W3CDTF">2023-12-26T21:42:15Z</dcterms:modified>
</cp:coreProperties>
</file>