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17"/>
  </p:notesMasterIdLst>
  <p:handoutMasterIdLst>
    <p:handoutMasterId r:id="rId18"/>
  </p:handoutMasterIdLst>
  <p:sldIdLst>
    <p:sldId id="404" r:id="rId2"/>
    <p:sldId id="271" r:id="rId3"/>
    <p:sldId id="272" r:id="rId4"/>
    <p:sldId id="273" r:id="rId5"/>
    <p:sldId id="299" r:id="rId6"/>
    <p:sldId id="276" r:id="rId7"/>
    <p:sldId id="275" r:id="rId8"/>
    <p:sldId id="301" r:id="rId9"/>
    <p:sldId id="278" r:id="rId10"/>
    <p:sldId id="281" r:id="rId11"/>
    <p:sldId id="302" r:id="rId12"/>
    <p:sldId id="279" r:id="rId13"/>
    <p:sldId id="282" r:id="rId14"/>
    <p:sldId id="305" r:id="rId15"/>
    <p:sldId id="318" r:id="rId1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W" initials="A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DBDBDB"/>
    <a:srgbClr val="6E6E6E"/>
    <a:srgbClr val="91C9C8"/>
    <a:srgbClr val="B40000"/>
    <a:srgbClr val="458B8A"/>
    <a:srgbClr val="C05023"/>
    <a:srgbClr val="F8E1D8"/>
    <a:srgbClr val="F0C1AE"/>
    <a:srgbClr val="455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6" autoAdjust="0"/>
    <p:restoredTop sz="91162" autoAdjust="0"/>
  </p:normalViewPr>
  <p:slideViewPr>
    <p:cSldViewPr>
      <p:cViewPr varScale="1">
        <p:scale>
          <a:sx n="58" d="100"/>
          <a:sy n="58" d="100"/>
        </p:scale>
        <p:origin x="1664" y="36"/>
      </p:cViewPr>
      <p:guideLst>
        <p:guide orient="horz" pos="2160"/>
        <p:guide pos="2880"/>
      </p:guideLst>
    </p:cSldViewPr>
  </p:slideViewPr>
  <p:outlineViewPr>
    <p:cViewPr>
      <p:scale>
        <a:sx n="33" d="100"/>
        <a:sy n="33" d="100"/>
      </p:scale>
      <p:origin x="0" y="-18989"/>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BC43EF-2524-4950-8995-8DB3E4C8A7F9}" type="doc">
      <dgm:prSet loTypeId="urn:microsoft.com/office/officeart/2009/3/layout/DescendingProcess" loCatId="process" qsTypeId="urn:microsoft.com/office/officeart/2005/8/quickstyle/simple1" qsCatId="simple" csTypeId="urn:microsoft.com/office/officeart/2005/8/colors/accent4_1" csCatId="accent4" phldr="1"/>
      <dgm:spPr/>
      <dgm:t>
        <a:bodyPr/>
        <a:lstStyle/>
        <a:p>
          <a:endParaRPr lang="en-US"/>
        </a:p>
      </dgm:t>
    </dgm:pt>
    <dgm:pt modelId="{CD45DA88-3C56-4767-AEAE-7A19419A1AA2}">
      <dgm:prSet phldrT="[Text]" custT="1"/>
      <dgm:spPr/>
      <dgm:t>
        <a:bodyPr/>
        <a:lstStyle/>
        <a:p>
          <a:r>
            <a:rPr lang="en-US" sz="2400" dirty="0">
              <a:latin typeface="Calibri" panose="020F0502020204030204" pitchFamily="34" charset="0"/>
            </a:rPr>
            <a:t>Future cash flow</a:t>
          </a:r>
        </a:p>
      </dgm:t>
    </dgm:pt>
    <dgm:pt modelId="{55CE242A-B575-4831-B919-655539B56E5D}" type="parTrans" cxnId="{E5309667-E986-406D-A4A2-DEDA46F60106}">
      <dgm:prSet/>
      <dgm:spPr/>
      <dgm:t>
        <a:bodyPr/>
        <a:lstStyle/>
        <a:p>
          <a:endParaRPr lang="en-US"/>
        </a:p>
      </dgm:t>
    </dgm:pt>
    <dgm:pt modelId="{ABAEF1D9-F5B0-4D5C-BA4A-8B2E622EE41C}" type="sibTrans" cxnId="{E5309667-E986-406D-A4A2-DEDA46F60106}">
      <dgm:prSet/>
      <dgm:spPr/>
      <dgm:t>
        <a:bodyPr/>
        <a:lstStyle/>
        <a:p>
          <a:endParaRPr lang="en-US"/>
        </a:p>
      </dgm:t>
    </dgm:pt>
    <dgm:pt modelId="{0AB341D2-C38D-4BA1-BA7F-0FD8B2587BAC}">
      <dgm:prSet phldrT="[Text]" custT="1"/>
      <dgm:spPr/>
      <dgm:t>
        <a:bodyPr/>
        <a:lstStyle/>
        <a:p>
          <a:r>
            <a:rPr lang="en-US" sz="2400" dirty="0">
              <a:latin typeface="Calibri" panose="020F0502020204030204" pitchFamily="34" charset="0"/>
            </a:rPr>
            <a:t>Present value</a:t>
          </a:r>
        </a:p>
        <a:p>
          <a:r>
            <a:rPr lang="en-US" sz="2400" b="1" dirty="0">
              <a:solidFill>
                <a:srgbClr val="FF0000"/>
              </a:solidFill>
              <a:latin typeface="Calibri" panose="020F0502020204030204" pitchFamily="34" charset="0"/>
            </a:rPr>
            <a:t>Go to Excel</a:t>
          </a:r>
        </a:p>
      </dgm:t>
    </dgm:pt>
    <dgm:pt modelId="{448B4322-F2A2-43F4-9B3E-5366DEDDDCB2}" type="parTrans" cxnId="{0E0DA894-5E90-4782-9549-E125C6453AFC}">
      <dgm:prSet/>
      <dgm:spPr/>
      <dgm:t>
        <a:bodyPr/>
        <a:lstStyle/>
        <a:p>
          <a:endParaRPr lang="en-US"/>
        </a:p>
      </dgm:t>
    </dgm:pt>
    <dgm:pt modelId="{BD50AE23-78AF-4A69-B8B3-E753F0F8CACA}" type="sibTrans" cxnId="{0E0DA894-5E90-4782-9549-E125C6453AFC}">
      <dgm:prSet/>
      <dgm:spPr/>
      <dgm:t>
        <a:bodyPr/>
        <a:lstStyle/>
        <a:p>
          <a:endParaRPr lang="en-US"/>
        </a:p>
      </dgm:t>
    </dgm:pt>
    <dgm:pt modelId="{2BA96C19-D221-4E24-9078-DD7EF993C903}" type="pres">
      <dgm:prSet presAssocID="{5ABC43EF-2524-4950-8995-8DB3E4C8A7F9}" presName="Name0" presStyleCnt="0">
        <dgm:presLayoutVars>
          <dgm:chMax val="7"/>
          <dgm:chPref val="5"/>
        </dgm:presLayoutVars>
      </dgm:prSet>
      <dgm:spPr/>
    </dgm:pt>
    <dgm:pt modelId="{B08A4775-0F5F-4AD8-9C6D-EF46230CC351}" type="pres">
      <dgm:prSet presAssocID="{5ABC43EF-2524-4950-8995-8DB3E4C8A7F9}" presName="arrowNode" presStyleLbl="node1" presStyleIdx="0" presStyleCnt="1"/>
      <dgm:spPr>
        <a:ln>
          <a:solidFill>
            <a:schemeClr val="accent2"/>
          </a:solidFill>
        </a:ln>
      </dgm:spPr>
    </dgm:pt>
    <dgm:pt modelId="{C063D38A-372B-451E-9022-D1F1B78B6DA4}" type="pres">
      <dgm:prSet presAssocID="{CD45DA88-3C56-4767-AEAE-7A19419A1AA2}" presName="txNode1" presStyleLbl="revTx" presStyleIdx="0" presStyleCnt="2" custScaleX="216102">
        <dgm:presLayoutVars>
          <dgm:bulletEnabled val="1"/>
        </dgm:presLayoutVars>
      </dgm:prSet>
      <dgm:spPr/>
    </dgm:pt>
    <dgm:pt modelId="{A6125812-FFB5-4F67-89DD-ED37A3B805A4}" type="pres">
      <dgm:prSet presAssocID="{0AB341D2-C38D-4BA1-BA7F-0FD8B2587BAC}" presName="txNode2" presStyleLbl="revTx" presStyleIdx="1" presStyleCnt="2" custScaleX="216102">
        <dgm:presLayoutVars>
          <dgm:bulletEnabled val="1"/>
        </dgm:presLayoutVars>
      </dgm:prSet>
      <dgm:spPr/>
    </dgm:pt>
  </dgm:ptLst>
  <dgm:cxnLst>
    <dgm:cxn modelId="{E5309667-E986-406D-A4A2-DEDA46F60106}" srcId="{5ABC43EF-2524-4950-8995-8DB3E4C8A7F9}" destId="{CD45DA88-3C56-4767-AEAE-7A19419A1AA2}" srcOrd="0" destOrd="0" parTransId="{55CE242A-B575-4831-B919-655539B56E5D}" sibTransId="{ABAEF1D9-F5B0-4D5C-BA4A-8B2E622EE41C}"/>
    <dgm:cxn modelId="{E905F483-06A5-4659-9AEA-F75CFFB45D12}" type="presOf" srcId="{5ABC43EF-2524-4950-8995-8DB3E4C8A7F9}" destId="{2BA96C19-D221-4E24-9078-DD7EF993C903}" srcOrd="0" destOrd="0" presId="urn:microsoft.com/office/officeart/2009/3/layout/DescendingProcess"/>
    <dgm:cxn modelId="{0E0DA894-5E90-4782-9549-E125C6453AFC}" srcId="{5ABC43EF-2524-4950-8995-8DB3E4C8A7F9}" destId="{0AB341D2-C38D-4BA1-BA7F-0FD8B2587BAC}" srcOrd="1" destOrd="0" parTransId="{448B4322-F2A2-43F4-9B3E-5366DEDDDCB2}" sibTransId="{BD50AE23-78AF-4A69-B8B3-E753F0F8CACA}"/>
    <dgm:cxn modelId="{1DA9F8C3-DED7-48BC-B08C-48810681C85A}" type="presOf" srcId="{CD45DA88-3C56-4767-AEAE-7A19419A1AA2}" destId="{C063D38A-372B-451E-9022-D1F1B78B6DA4}" srcOrd="0" destOrd="0" presId="urn:microsoft.com/office/officeart/2009/3/layout/DescendingProcess"/>
    <dgm:cxn modelId="{032CE5D8-9A14-40A3-A127-20B084697090}" type="presOf" srcId="{0AB341D2-C38D-4BA1-BA7F-0FD8B2587BAC}" destId="{A6125812-FFB5-4F67-89DD-ED37A3B805A4}" srcOrd="0" destOrd="0" presId="urn:microsoft.com/office/officeart/2009/3/layout/DescendingProcess"/>
    <dgm:cxn modelId="{71B3DBEA-A0FC-401A-8E4B-D420530C4D43}" type="presParOf" srcId="{2BA96C19-D221-4E24-9078-DD7EF993C903}" destId="{B08A4775-0F5F-4AD8-9C6D-EF46230CC351}" srcOrd="0" destOrd="0" presId="urn:microsoft.com/office/officeart/2009/3/layout/DescendingProcess"/>
    <dgm:cxn modelId="{2742287D-8A22-401E-8D49-5E795FEA74F3}" type="presParOf" srcId="{2BA96C19-D221-4E24-9078-DD7EF993C903}" destId="{C063D38A-372B-451E-9022-D1F1B78B6DA4}" srcOrd="1" destOrd="0" presId="urn:microsoft.com/office/officeart/2009/3/layout/DescendingProcess"/>
    <dgm:cxn modelId="{0AB8875F-F22D-4F5C-AEC3-080F8C5ACC5F}" type="presParOf" srcId="{2BA96C19-D221-4E24-9078-DD7EF993C903}" destId="{A6125812-FFB5-4F67-89DD-ED37A3B805A4}" srcOrd="2"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BAF23-960B-42DF-BBAD-AB3D55958226}" type="doc">
      <dgm:prSet loTypeId="urn:microsoft.com/office/officeart/2005/8/layout/gear1" loCatId="process" qsTypeId="urn:microsoft.com/office/officeart/2005/8/quickstyle/simple1" qsCatId="simple" csTypeId="urn:microsoft.com/office/officeart/2005/8/colors/accent2_3" csCatId="accent2" phldr="1"/>
      <dgm:spPr/>
    </dgm:pt>
    <dgm:pt modelId="{7A1ADA60-A8CE-4B29-AE6E-EA3850295C41}">
      <dgm:prSet phldrT="[Text]"/>
      <dgm:spPr/>
      <dgm:t>
        <a:bodyPr/>
        <a:lstStyle/>
        <a:p>
          <a:endParaRPr lang="en-US" dirty="0"/>
        </a:p>
      </dgm:t>
    </dgm:pt>
    <dgm:pt modelId="{D6785E0F-0A5B-4015-9189-571CAD9985B6}" type="parTrans" cxnId="{83D4A68A-C238-4EA2-BC97-BA335EB8E620}">
      <dgm:prSet/>
      <dgm:spPr/>
      <dgm:t>
        <a:bodyPr/>
        <a:lstStyle/>
        <a:p>
          <a:endParaRPr lang="en-US"/>
        </a:p>
      </dgm:t>
    </dgm:pt>
    <dgm:pt modelId="{2DBEEF61-1C3C-471F-BCCE-FE3E3CB4A1F1}" type="sibTrans" cxnId="{83D4A68A-C238-4EA2-BC97-BA335EB8E620}">
      <dgm:prSet/>
      <dgm:spPr/>
      <dgm:t>
        <a:bodyPr/>
        <a:lstStyle/>
        <a:p>
          <a:endParaRPr lang="en-US"/>
        </a:p>
      </dgm:t>
    </dgm:pt>
    <dgm:pt modelId="{A7812C4F-B9B7-49EE-8E84-ACB011CEAD06}">
      <dgm:prSet phldrT="[Text]"/>
      <dgm:spPr/>
      <dgm:t>
        <a:bodyPr/>
        <a:lstStyle/>
        <a:p>
          <a:endParaRPr lang="en-US" dirty="0"/>
        </a:p>
      </dgm:t>
    </dgm:pt>
    <dgm:pt modelId="{090D11EC-0152-44E9-BF97-9DCD1D59B271}" type="parTrans" cxnId="{8A6EBB1B-9CD0-4CC3-AF03-44EB799A4A18}">
      <dgm:prSet/>
      <dgm:spPr/>
      <dgm:t>
        <a:bodyPr/>
        <a:lstStyle/>
        <a:p>
          <a:endParaRPr lang="en-US"/>
        </a:p>
      </dgm:t>
    </dgm:pt>
    <dgm:pt modelId="{958AAFD9-2DD4-4279-98B3-FD30EA4A90DD}" type="sibTrans" cxnId="{8A6EBB1B-9CD0-4CC3-AF03-44EB799A4A18}">
      <dgm:prSet/>
      <dgm:spPr/>
      <dgm:t>
        <a:bodyPr/>
        <a:lstStyle/>
        <a:p>
          <a:endParaRPr lang="en-US"/>
        </a:p>
      </dgm:t>
    </dgm:pt>
    <dgm:pt modelId="{7A4C0C80-4C24-4766-A71D-F9D2268DDC8D}">
      <dgm:prSet phldrT="[Text]"/>
      <dgm:spPr/>
      <dgm:t>
        <a:bodyPr/>
        <a:lstStyle/>
        <a:p>
          <a:endParaRPr lang="en-US" dirty="0"/>
        </a:p>
      </dgm:t>
    </dgm:pt>
    <dgm:pt modelId="{E4B43118-0098-4E36-BE83-2C0B2A5A04BB}" type="sibTrans" cxnId="{AB64EE17-657C-4338-88D6-49BCE84802F3}">
      <dgm:prSet/>
      <dgm:spPr/>
      <dgm:t>
        <a:bodyPr/>
        <a:lstStyle/>
        <a:p>
          <a:endParaRPr lang="en-US"/>
        </a:p>
      </dgm:t>
    </dgm:pt>
    <dgm:pt modelId="{8C976030-2253-431A-977E-E512CF384EDA}" type="parTrans" cxnId="{AB64EE17-657C-4338-88D6-49BCE84802F3}">
      <dgm:prSet/>
      <dgm:spPr/>
      <dgm:t>
        <a:bodyPr/>
        <a:lstStyle/>
        <a:p>
          <a:endParaRPr lang="en-US"/>
        </a:p>
      </dgm:t>
    </dgm:pt>
    <dgm:pt modelId="{C6EE481F-BF29-42FB-B670-215D6792D32E}" type="pres">
      <dgm:prSet presAssocID="{96EBAF23-960B-42DF-BBAD-AB3D55958226}" presName="composite" presStyleCnt="0">
        <dgm:presLayoutVars>
          <dgm:chMax val="3"/>
          <dgm:animLvl val="lvl"/>
          <dgm:resizeHandles val="exact"/>
        </dgm:presLayoutVars>
      </dgm:prSet>
      <dgm:spPr/>
    </dgm:pt>
    <dgm:pt modelId="{B7F9747E-F143-4909-95FA-192A04A7FEAF}" type="pres">
      <dgm:prSet presAssocID="{7A1ADA60-A8CE-4B29-AE6E-EA3850295C41}" presName="gear1" presStyleLbl="node1" presStyleIdx="0" presStyleCnt="3">
        <dgm:presLayoutVars>
          <dgm:chMax val="1"/>
          <dgm:bulletEnabled val="1"/>
        </dgm:presLayoutVars>
      </dgm:prSet>
      <dgm:spPr/>
    </dgm:pt>
    <dgm:pt modelId="{1F8693B3-DE33-4B0F-9D61-FB46A09B985E}" type="pres">
      <dgm:prSet presAssocID="{7A1ADA60-A8CE-4B29-AE6E-EA3850295C41}" presName="gear1srcNode" presStyleLbl="node1" presStyleIdx="0" presStyleCnt="3"/>
      <dgm:spPr/>
    </dgm:pt>
    <dgm:pt modelId="{AE146742-2AD7-4D87-9277-61DEF2AE0041}" type="pres">
      <dgm:prSet presAssocID="{7A1ADA60-A8CE-4B29-AE6E-EA3850295C41}" presName="gear1dstNode" presStyleLbl="node1" presStyleIdx="0" presStyleCnt="3"/>
      <dgm:spPr/>
    </dgm:pt>
    <dgm:pt modelId="{B5458AC3-CF9C-4192-A1B7-57779188A2DB}" type="pres">
      <dgm:prSet presAssocID="{A7812C4F-B9B7-49EE-8E84-ACB011CEAD06}" presName="gear2" presStyleLbl="node1" presStyleIdx="1" presStyleCnt="3">
        <dgm:presLayoutVars>
          <dgm:chMax val="1"/>
          <dgm:bulletEnabled val="1"/>
        </dgm:presLayoutVars>
      </dgm:prSet>
      <dgm:spPr/>
    </dgm:pt>
    <dgm:pt modelId="{71E1F6CD-4D4D-4284-B9B3-4EAD4509750E}" type="pres">
      <dgm:prSet presAssocID="{A7812C4F-B9B7-49EE-8E84-ACB011CEAD06}" presName="gear2srcNode" presStyleLbl="node1" presStyleIdx="1" presStyleCnt="3"/>
      <dgm:spPr/>
    </dgm:pt>
    <dgm:pt modelId="{97A6E653-430D-4E28-BC9A-C3FE6C6FDAA7}" type="pres">
      <dgm:prSet presAssocID="{A7812C4F-B9B7-49EE-8E84-ACB011CEAD06}" presName="gear2dstNode" presStyleLbl="node1" presStyleIdx="1" presStyleCnt="3"/>
      <dgm:spPr/>
    </dgm:pt>
    <dgm:pt modelId="{D5E9A219-5AEC-40AB-848D-EBE2D11F25B8}" type="pres">
      <dgm:prSet presAssocID="{7A4C0C80-4C24-4766-A71D-F9D2268DDC8D}" presName="gear3" presStyleLbl="node1" presStyleIdx="2" presStyleCnt="3"/>
      <dgm:spPr/>
    </dgm:pt>
    <dgm:pt modelId="{6141C432-DD85-489C-AD24-3AE48B2174C4}" type="pres">
      <dgm:prSet presAssocID="{7A4C0C80-4C24-4766-A71D-F9D2268DDC8D}" presName="gear3tx" presStyleLbl="node1" presStyleIdx="2" presStyleCnt="3">
        <dgm:presLayoutVars>
          <dgm:chMax val="1"/>
          <dgm:bulletEnabled val="1"/>
        </dgm:presLayoutVars>
      </dgm:prSet>
      <dgm:spPr/>
    </dgm:pt>
    <dgm:pt modelId="{9B757E87-CB6C-4024-8666-548041AF3343}" type="pres">
      <dgm:prSet presAssocID="{7A4C0C80-4C24-4766-A71D-F9D2268DDC8D}" presName="gear3srcNode" presStyleLbl="node1" presStyleIdx="2" presStyleCnt="3"/>
      <dgm:spPr/>
    </dgm:pt>
    <dgm:pt modelId="{AD94E88B-F735-4648-99AF-69BC9FE00603}" type="pres">
      <dgm:prSet presAssocID="{7A4C0C80-4C24-4766-A71D-F9D2268DDC8D}" presName="gear3dstNode" presStyleLbl="node1" presStyleIdx="2" presStyleCnt="3"/>
      <dgm:spPr/>
    </dgm:pt>
    <dgm:pt modelId="{E8206841-775F-4153-9F93-4C25BD832B43}" type="pres">
      <dgm:prSet presAssocID="{2DBEEF61-1C3C-471F-BCCE-FE3E3CB4A1F1}" presName="connector1" presStyleLbl="sibTrans2D1" presStyleIdx="0" presStyleCnt="3"/>
      <dgm:spPr/>
    </dgm:pt>
    <dgm:pt modelId="{90B75C6C-BBA7-45B6-8CE1-7F6635F2E2ED}" type="pres">
      <dgm:prSet presAssocID="{958AAFD9-2DD4-4279-98B3-FD30EA4A90DD}" presName="connector2" presStyleLbl="sibTrans2D1" presStyleIdx="1" presStyleCnt="3"/>
      <dgm:spPr/>
    </dgm:pt>
    <dgm:pt modelId="{9FDE2F53-266E-452C-A58C-74C3B6396483}" type="pres">
      <dgm:prSet presAssocID="{E4B43118-0098-4E36-BE83-2C0B2A5A04BB}" presName="connector3" presStyleLbl="sibTrans2D1" presStyleIdx="2" presStyleCnt="3"/>
      <dgm:spPr/>
    </dgm:pt>
  </dgm:ptLst>
  <dgm:cxnLst>
    <dgm:cxn modelId="{91106F06-634D-49B2-B7D2-D0CFE5B01DEB}" type="presOf" srcId="{7A4C0C80-4C24-4766-A71D-F9D2268DDC8D}" destId="{AD94E88B-F735-4648-99AF-69BC9FE00603}" srcOrd="3" destOrd="0" presId="urn:microsoft.com/office/officeart/2005/8/layout/gear1"/>
    <dgm:cxn modelId="{AB64EE17-657C-4338-88D6-49BCE84802F3}" srcId="{96EBAF23-960B-42DF-BBAD-AB3D55958226}" destId="{7A4C0C80-4C24-4766-A71D-F9D2268DDC8D}" srcOrd="2" destOrd="0" parTransId="{8C976030-2253-431A-977E-E512CF384EDA}" sibTransId="{E4B43118-0098-4E36-BE83-2C0B2A5A04BB}"/>
    <dgm:cxn modelId="{315FF119-9A09-4D79-9C51-3DE5092AEAE9}" type="presOf" srcId="{7A1ADA60-A8CE-4B29-AE6E-EA3850295C41}" destId="{1F8693B3-DE33-4B0F-9D61-FB46A09B985E}" srcOrd="1" destOrd="0" presId="urn:microsoft.com/office/officeart/2005/8/layout/gear1"/>
    <dgm:cxn modelId="{8A6EBB1B-9CD0-4CC3-AF03-44EB799A4A18}" srcId="{96EBAF23-960B-42DF-BBAD-AB3D55958226}" destId="{A7812C4F-B9B7-49EE-8E84-ACB011CEAD06}" srcOrd="1" destOrd="0" parTransId="{090D11EC-0152-44E9-BF97-9DCD1D59B271}" sibTransId="{958AAFD9-2DD4-4279-98B3-FD30EA4A90DD}"/>
    <dgm:cxn modelId="{8AFD811C-3FED-4853-8F6E-94A44B71A55C}" type="presOf" srcId="{7A1ADA60-A8CE-4B29-AE6E-EA3850295C41}" destId="{B7F9747E-F143-4909-95FA-192A04A7FEAF}" srcOrd="0" destOrd="0" presId="urn:microsoft.com/office/officeart/2005/8/layout/gear1"/>
    <dgm:cxn modelId="{A31D5140-C664-456F-BAE5-E72B984C9AE5}" type="presOf" srcId="{A7812C4F-B9B7-49EE-8E84-ACB011CEAD06}" destId="{97A6E653-430D-4E28-BC9A-C3FE6C6FDAA7}" srcOrd="2" destOrd="0" presId="urn:microsoft.com/office/officeart/2005/8/layout/gear1"/>
    <dgm:cxn modelId="{4F3A4162-7CE0-4319-A146-C89F525742A3}" type="presOf" srcId="{7A1ADA60-A8CE-4B29-AE6E-EA3850295C41}" destId="{AE146742-2AD7-4D87-9277-61DEF2AE0041}" srcOrd="2" destOrd="0" presId="urn:microsoft.com/office/officeart/2005/8/layout/gear1"/>
    <dgm:cxn modelId="{AD5F536A-27C8-486F-9AFC-505A5C4207FF}" type="presOf" srcId="{96EBAF23-960B-42DF-BBAD-AB3D55958226}" destId="{C6EE481F-BF29-42FB-B670-215D6792D32E}" srcOrd="0" destOrd="0" presId="urn:microsoft.com/office/officeart/2005/8/layout/gear1"/>
    <dgm:cxn modelId="{D17BC66B-8E7B-44DA-8A04-7BCD72790523}" type="presOf" srcId="{7A4C0C80-4C24-4766-A71D-F9D2268DDC8D}" destId="{9B757E87-CB6C-4024-8666-548041AF3343}" srcOrd="2" destOrd="0" presId="urn:microsoft.com/office/officeart/2005/8/layout/gear1"/>
    <dgm:cxn modelId="{E918FD7C-290B-401B-9C04-635F0ABE6F0B}" type="presOf" srcId="{A7812C4F-B9B7-49EE-8E84-ACB011CEAD06}" destId="{71E1F6CD-4D4D-4284-B9B3-4EAD4509750E}" srcOrd="1" destOrd="0" presId="urn:microsoft.com/office/officeart/2005/8/layout/gear1"/>
    <dgm:cxn modelId="{83D4A68A-C238-4EA2-BC97-BA335EB8E620}" srcId="{96EBAF23-960B-42DF-BBAD-AB3D55958226}" destId="{7A1ADA60-A8CE-4B29-AE6E-EA3850295C41}" srcOrd="0" destOrd="0" parTransId="{D6785E0F-0A5B-4015-9189-571CAD9985B6}" sibTransId="{2DBEEF61-1C3C-471F-BCCE-FE3E3CB4A1F1}"/>
    <dgm:cxn modelId="{44261092-D2B0-44C2-8C8A-B73E2E3BADC6}" type="presOf" srcId="{7A4C0C80-4C24-4766-A71D-F9D2268DDC8D}" destId="{D5E9A219-5AEC-40AB-848D-EBE2D11F25B8}" srcOrd="0" destOrd="0" presId="urn:microsoft.com/office/officeart/2005/8/layout/gear1"/>
    <dgm:cxn modelId="{4AB3CFA7-7F1C-43C2-A421-183A527F3556}" type="presOf" srcId="{7A4C0C80-4C24-4766-A71D-F9D2268DDC8D}" destId="{6141C432-DD85-489C-AD24-3AE48B2174C4}" srcOrd="1" destOrd="0" presId="urn:microsoft.com/office/officeart/2005/8/layout/gear1"/>
    <dgm:cxn modelId="{42AD06CA-4A8E-4AFA-9C8A-7C12D5417C90}" type="presOf" srcId="{2DBEEF61-1C3C-471F-BCCE-FE3E3CB4A1F1}" destId="{E8206841-775F-4153-9F93-4C25BD832B43}" srcOrd="0" destOrd="0" presId="urn:microsoft.com/office/officeart/2005/8/layout/gear1"/>
    <dgm:cxn modelId="{AD2447D1-D00C-4A4E-A406-1C6F20C19AC0}" type="presOf" srcId="{958AAFD9-2DD4-4279-98B3-FD30EA4A90DD}" destId="{90B75C6C-BBA7-45B6-8CE1-7F6635F2E2ED}" srcOrd="0" destOrd="0" presId="urn:microsoft.com/office/officeart/2005/8/layout/gear1"/>
    <dgm:cxn modelId="{41D7B2F0-8B03-4549-9F50-3D03DFB7C3D8}" type="presOf" srcId="{A7812C4F-B9B7-49EE-8E84-ACB011CEAD06}" destId="{B5458AC3-CF9C-4192-A1B7-57779188A2DB}" srcOrd="0" destOrd="0" presId="urn:microsoft.com/office/officeart/2005/8/layout/gear1"/>
    <dgm:cxn modelId="{63A9EDF2-D626-48A3-9E83-AA38D84FB25F}" type="presOf" srcId="{E4B43118-0098-4E36-BE83-2C0B2A5A04BB}" destId="{9FDE2F53-266E-452C-A58C-74C3B6396483}" srcOrd="0" destOrd="0" presId="urn:microsoft.com/office/officeart/2005/8/layout/gear1"/>
    <dgm:cxn modelId="{8B34123C-3FC5-4206-9A32-3C5678167A71}" type="presParOf" srcId="{C6EE481F-BF29-42FB-B670-215D6792D32E}" destId="{B7F9747E-F143-4909-95FA-192A04A7FEAF}" srcOrd="0" destOrd="0" presId="urn:microsoft.com/office/officeart/2005/8/layout/gear1"/>
    <dgm:cxn modelId="{34100D2A-761E-44DA-B4F0-92FD70CE970B}" type="presParOf" srcId="{C6EE481F-BF29-42FB-B670-215D6792D32E}" destId="{1F8693B3-DE33-4B0F-9D61-FB46A09B985E}" srcOrd="1" destOrd="0" presId="urn:microsoft.com/office/officeart/2005/8/layout/gear1"/>
    <dgm:cxn modelId="{0535B3DC-AFAB-40BE-8182-DACAF38266A8}" type="presParOf" srcId="{C6EE481F-BF29-42FB-B670-215D6792D32E}" destId="{AE146742-2AD7-4D87-9277-61DEF2AE0041}" srcOrd="2" destOrd="0" presId="urn:microsoft.com/office/officeart/2005/8/layout/gear1"/>
    <dgm:cxn modelId="{E29B5057-7303-4B45-981C-BC390CF72CA9}" type="presParOf" srcId="{C6EE481F-BF29-42FB-B670-215D6792D32E}" destId="{B5458AC3-CF9C-4192-A1B7-57779188A2DB}" srcOrd="3" destOrd="0" presId="urn:microsoft.com/office/officeart/2005/8/layout/gear1"/>
    <dgm:cxn modelId="{78AD3EC1-8B60-41A9-AD62-B71806A71CFF}" type="presParOf" srcId="{C6EE481F-BF29-42FB-B670-215D6792D32E}" destId="{71E1F6CD-4D4D-4284-B9B3-4EAD4509750E}" srcOrd="4" destOrd="0" presId="urn:microsoft.com/office/officeart/2005/8/layout/gear1"/>
    <dgm:cxn modelId="{A9EB2B1B-7FFD-4B06-B5B5-DDEFBD5E928F}" type="presParOf" srcId="{C6EE481F-BF29-42FB-B670-215D6792D32E}" destId="{97A6E653-430D-4E28-BC9A-C3FE6C6FDAA7}" srcOrd="5" destOrd="0" presId="urn:microsoft.com/office/officeart/2005/8/layout/gear1"/>
    <dgm:cxn modelId="{977EB6AD-9CE6-4C57-8736-757551938089}" type="presParOf" srcId="{C6EE481F-BF29-42FB-B670-215D6792D32E}" destId="{D5E9A219-5AEC-40AB-848D-EBE2D11F25B8}" srcOrd="6" destOrd="0" presId="urn:microsoft.com/office/officeart/2005/8/layout/gear1"/>
    <dgm:cxn modelId="{ECDE5713-107D-4799-8F58-11E9122A6951}" type="presParOf" srcId="{C6EE481F-BF29-42FB-B670-215D6792D32E}" destId="{6141C432-DD85-489C-AD24-3AE48B2174C4}" srcOrd="7" destOrd="0" presId="urn:microsoft.com/office/officeart/2005/8/layout/gear1"/>
    <dgm:cxn modelId="{842C47B8-1139-464B-A921-863C6EA80CF7}" type="presParOf" srcId="{C6EE481F-BF29-42FB-B670-215D6792D32E}" destId="{9B757E87-CB6C-4024-8666-548041AF3343}" srcOrd="8" destOrd="0" presId="urn:microsoft.com/office/officeart/2005/8/layout/gear1"/>
    <dgm:cxn modelId="{A015746D-29D3-4454-98C9-5BD36B71A279}" type="presParOf" srcId="{C6EE481F-BF29-42FB-B670-215D6792D32E}" destId="{AD94E88B-F735-4648-99AF-69BC9FE00603}" srcOrd="9" destOrd="0" presId="urn:microsoft.com/office/officeart/2005/8/layout/gear1"/>
    <dgm:cxn modelId="{B319F0D3-B32C-47C5-98DC-1580B489D5EE}" type="presParOf" srcId="{C6EE481F-BF29-42FB-B670-215D6792D32E}" destId="{E8206841-775F-4153-9F93-4C25BD832B43}" srcOrd="10" destOrd="0" presId="urn:microsoft.com/office/officeart/2005/8/layout/gear1"/>
    <dgm:cxn modelId="{D168B0BC-5EC4-4AB9-942F-D836C3FAE452}" type="presParOf" srcId="{C6EE481F-BF29-42FB-B670-215D6792D32E}" destId="{90B75C6C-BBA7-45B6-8CE1-7F6635F2E2ED}" srcOrd="11" destOrd="0" presId="urn:microsoft.com/office/officeart/2005/8/layout/gear1"/>
    <dgm:cxn modelId="{EC5221DD-6999-4527-96F7-A478BB9D294C}" type="presParOf" srcId="{C6EE481F-BF29-42FB-B670-215D6792D32E}" destId="{9FDE2F53-266E-452C-A58C-74C3B6396483}"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A4775-0F5F-4AD8-9C6D-EF46230CC351}">
      <dsp:nvSpPr>
        <dsp:cNvPr id="0" name=""/>
        <dsp:cNvSpPr/>
      </dsp:nvSpPr>
      <dsp:spPr>
        <a:xfrm rot="4396374">
          <a:off x="931303" y="576201"/>
          <a:ext cx="2499653" cy="1743196"/>
        </a:xfrm>
        <a:prstGeom prst="swooshArrow">
          <a:avLst>
            <a:gd name="adj1" fmla="val 16310"/>
            <a:gd name="adj2" fmla="val 31370"/>
          </a:avLst>
        </a:prstGeom>
        <a:solidFill>
          <a:schemeClr val="lt1">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sp>
    <dsp:sp modelId="{C063D38A-372B-451E-9022-D1F1B78B6DA4}">
      <dsp:nvSpPr>
        <dsp:cNvPr id="0" name=""/>
        <dsp:cNvSpPr/>
      </dsp:nvSpPr>
      <dsp:spPr>
        <a:xfrm>
          <a:off x="79597" y="0"/>
          <a:ext cx="2546781" cy="463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rPr>
            <a:t>Future cash flow</a:t>
          </a:r>
        </a:p>
      </dsp:txBody>
      <dsp:txXfrm>
        <a:off x="79597" y="0"/>
        <a:ext cx="2546781" cy="463296"/>
      </dsp:txXfrm>
    </dsp:sp>
    <dsp:sp modelId="{A6125812-FFB5-4F67-89DD-ED37A3B805A4}">
      <dsp:nvSpPr>
        <dsp:cNvPr id="0" name=""/>
        <dsp:cNvSpPr/>
      </dsp:nvSpPr>
      <dsp:spPr>
        <a:xfrm>
          <a:off x="1431805" y="2432303"/>
          <a:ext cx="3441597" cy="463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rPr>
            <a:t>Present value</a:t>
          </a:r>
        </a:p>
        <a:p>
          <a:pPr marL="0" lvl="0" indent="0" algn="ctr" defTabSz="1066800">
            <a:lnSpc>
              <a:spcPct val="90000"/>
            </a:lnSpc>
            <a:spcBef>
              <a:spcPct val="0"/>
            </a:spcBef>
            <a:spcAft>
              <a:spcPct val="35000"/>
            </a:spcAft>
            <a:buNone/>
          </a:pPr>
          <a:r>
            <a:rPr lang="en-US" sz="2400" b="1" kern="1200" dirty="0">
              <a:solidFill>
                <a:srgbClr val="FF0000"/>
              </a:solidFill>
              <a:latin typeface="Calibri" panose="020F0502020204030204" pitchFamily="34" charset="0"/>
            </a:rPr>
            <a:t>Go to Excel</a:t>
          </a:r>
        </a:p>
      </dsp:txBody>
      <dsp:txXfrm>
        <a:off x="1431805" y="2432303"/>
        <a:ext cx="3441597" cy="463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9747E-F143-4909-95FA-192A04A7FEAF}">
      <dsp:nvSpPr>
        <dsp:cNvPr id="0" name=""/>
        <dsp:cNvSpPr/>
      </dsp:nvSpPr>
      <dsp:spPr>
        <a:xfrm>
          <a:off x="1155700" y="742950"/>
          <a:ext cx="908050" cy="908050"/>
        </a:xfrm>
        <a:prstGeom prst="gear9">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1338258" y="955656"/>
        <a:ext cx="542934" cy="466757"/>
      </dsp:txXfrm>
    </dsp:sp>
    <dsp:sp modelId="{B5458AC3-CF9C-4192-A1B7-57779188A2DB}">
      <dsp:nvSpPr>
        <dsp:cNvPr id="0" name=""/>
        <dsp:cNvSpPr/>
      </dsp:nvSpPr>
      <dsp:spPr>
        <a:xfrm>
          <a:off x="627380" y="528320"/>
          <a:ext cx="660400" cy="660400"/>
        </a:xfrm>
        <a:prstGeom prst="gear6">
          <a:avLst/>
        </a:prstGeom>
        <a:solidFill>
          <a:schemeClr val="accent2">
            <a:shade val="80000"/>
            <a:hueOff val="44393"/>
            <a:satOff val="-9753"/>
            <a:lumOff val="155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793638" y="695583"/>
        <a:ext cx="327884" cy="325874"/>
      </dsp:txXfrm>
    </dsp:sp>
    <dsp:sp modelId="{D5E9A219-5AEC-40AB-848D-EBE2D11F25B8}">
      <dsp:nvSpPr>
        <dsp:cNvPr id="0" name=""/>
        <dsp:cNvSpPr/>
      </dsp:nvSpPr>
      <dsp:spPr>
        <a:xfrm rot="20700000">
          <a:off x="997271" y="72711"/>
          <a:ext cx="647057" cy="647057"/>
        </a:xfrm>
        <a:prstGeom prst="gear6">
          <a:avLst/>
        </a:prstGeom>
        <a:solidFill>
          <a:schemeClr val="accent2">
            <a:shade val="80000"/>
            <a:hueOff val="88785"/>
            <a:satOff val="-19505"/>
            <a:lumOff val="31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rot="-20700000">
        <a:off x="1139190" y="214630"/>
        <a:ext cx="363220" cy="363220"/>
      </dsp:txXfrm>
    </dsp:sp>
    <dsp:sp modelId="{E8206841-775F-4153-9F93-4C25BD832B43}">
      <dsp:nvSpPr>
        <dsp:cNvPr id="0" name=""/>
        <dsp:cNvSpPr/>
      </dsp:nvSpPr>
      <dsp:spPr>
        <a:xfrm>
          <a:off x="1061124" y="619354"/>
          <a:ext cx="1162304" cy="1162304"/>
        </a:xfrm>
        <a:prstGeom prst="circularArrow">
          <a:avLst>
            <a:gd name="adj1" fmla="val 4688"/>
            <a:gd name="adj2" fmla="val 299029"/>
            <a:gd name="adj3" fmla="val 2389283"/>
            <a:gd name="adj4" fmla="val 16168356"/>
            <a:gd name="adj5" fmla="val 5469"/>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B75C6C-BBA7-45B6-8CE1-7F6635F2E2ED}">
      <dsp:nvSpPr>
        <dsp:cNvPr id="0" name=""/>
        <dsp:cNvSpPr/>
      </dsp:nvSpPr>
      <dsp:spPr>
        <a:xfrm>
          <a:off x="510424" y="393113"/>
          <a:ext cx="844486" cy="844486"/>
        </a:xfrm>
        <a:prstGeom prst="leftCircularArrow">
          <a:avLst>
            <a:gd name="adj1" fmla="val 6452"/>
            <a:gd name="adj2" fmla="val 429999"/>
            <a:gd name="adj3" fmla="val 10489124"/>
            <a:gd name="adj4" fmla="val 14837806"/>
            <a:gd name="adj5" fmla="val 7527"/>
          </a:avLst>
        </a:prstGeom>
        <a:solidFill>
          <a:schemeClr val="accent2">
            <a:shade val="90000"/>
            <a:hueOff val="44329"/>
            <a:satOff val="-9627"/>
            <a:lumOff val="145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DE2F53-266E-452C-A58C-74C3B6396483}">
      <dsp:nvSpPr>
        <dsp:cNvPr id="0" name=""/>
        <dsp:cNvSpPr/>
      </dsp:nvSpPr>
      <dsp:spPr>
        <a:xfrm>
          <a:off x="847600" y="-58103"/>
          <a:ext cx="910526" cy="910526"/>
        </a:xfrm>
        <a:prstGeom prst="circularArrow">
          <a:avLst>
            <a:gd name="adj1" fmla="val 5984"/>
            <a:gd name="adj2" fmla="val 394124"/>
            <a:gd name="adj3" fmla="val 13313824"/>
            <a:gd name="adj4" fmla="val 10508221"/>
            <a:gd name="adj5" fmla="val 6981"/>
          </a:avLst>
        </a:prstGeom>
        <a:solidFill>
          <a:schemeClr val="accent2">
            <a:shade val="90000"/>
            <a:hueOff val="88658"/>
            <a:satOff val="-19253"/>
            <a:lumOff val="2904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719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13728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sz="quarter" idx="10"/>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68697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43</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3494" name="Rectangle 6"/>
          <p:cNvSpPr>
            <a:spLocks noGrp="1" noRot="1" noChangeAspect="1" noChangeArrowheads="1" noTextEdit="1"/>
          </p:cNvSpPr>
          <p:nvPr>
            <p:ph type="sldImg"/>
          </p:nvPr>
        </p:nvSpPr>
        <p:spPr>
          <a:xfrm>
            <a:off x="1150938" y="692150"/>
            <a:ext cx="4556125" cy="3416300"/>
          </a:xfrm>
          <a:ln cap="flat"/>
        </p:spPr>
      </p:sp>
      <p:sp>
        <p:nvSpPr>
          <p:cNvPr id="634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56282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42</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1446" name="Rectangle 6"/>
          <p:cNvSpPr>
            <a:spLocks noGrp="1" noRot="1" noChangeAspect="1" noChangeArrowheads="1" noTextEdit="1"/>
          </p:cNvSpPr>
          <p:nvPr>
            <p:ph type="sldImg"/>
          </p:nvPr>
        </p:nvSpPr>
        <p:spPr>
          <a:xfrm>
            <a:off x="1150938" y="692150"/>
            <a:ext cx="4556125" cy="3416300"/>
          </a:xfrm>
          <a:ln cap="flat"/>
        </p:spPr>
      </p:sp>
      <p:sp>
        <p:nvSpPr>
          <p:cNvPr id="6144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46434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45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44</a:t>
            </a:r>
          </a:p>
        </p:txBody>
      </p:sp>
      <p:sp>
        <p:nvSpPr>
          <p:cNvPr id="645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45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379292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24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51</a:t>
            </a:r>
          </a:p>
        </p:txBody>
      </p:sp>
      <p:sp>
        <p:nvSpPr>
          <p:cNvPr id="624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24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2470" name="Rectangle 6"/>
          <p:cNvSpPr>
            <a:spLocks noGrp="1" noRot="1" noChangeAspect="1" noChangeArrowheads="1" noTextEdit="1"/>
          </p:cNvSpPr>
          <p:nvPr>
            <p:ph type="sldImg"/>
          </p:nvPr>
        </p:nvSpPr>
        <p:spPr>
          <a:xfrm>
            <a:off x="1150938" y="692150"/>
            <a:ext cx="4556125" cy="3416300"/>
          </a:xfrm>
          <a:ln cap="flat"/>
        </p:spPr>
      </p:sp>
      <p:sp>
        <p:nvSpPr>
          <p:cNvPr id="6247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9682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42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31</a:t>
            </a:r>
          </a:p>
        </p:txBody>
      </p:sp>
      <p:sp>
        <p:nvSpPr>
          <p:cNvPr id="542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42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9484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52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32</a:t>
            </a:r>
          </a:p>
        </p:txBody>
      </p:sp>
      <p:sp>
        <p:nvSpPr>
          <p:cNvPr id="553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53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5302" name="Rectangle 6"/>
          <p:cNvSpPr>
            <a:spLocks noGrp="1" noRot="1" noChangeAspect="1" noChangeArrowheads="1" noTextEdit="1"/>
          </p:cNvSpPr>
          <p:nvPr>
            <p:ph type="sldImg"/>
          </p:nvPr>
        </p:nvSpPr>
        <p:spPr>
          <a:xfrm>
            <a:off x="1150938" y="692150"/>
            <a:ext cx="4556125" cy="3416300"/>
          </a:xfrm>
          <a:ln cap="flat"/>
        </p:spPr>
      </p:sp>
      <p:sp>
        <p:nvSpPr>
          <p:cNvPr id="5530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274343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63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34</a:t>
            </a:r>
          </a:p>
        </p:txBody>
      </p:sp>
      <p:sp>
        <p:nvSpPr>
          <p:cNvPr id="563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63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6326" name="Rectangle 6"/>
          <p:cNvSpPr>
            <a:spLocks noGrp="1" noRot="1" noChangeAspect="1" noChangeArrowheads="1" noTextEdit="1"/>
          </p:cNvSpPr>
          <p:nvPr>
            <p:ph type="sldImg"/>
          </p:nvPr>
        </p:nvSpPr>
        <p:spPr>
          <a:xfrm>
            <a:off x="1150938" y="692150"/>
            <a:ext cx="4556125" cy="3416300"/>
          </a:xfrm>
          <a:ln cap="flat"/>
        </p:spPr>
      </p:sp>
      <p:sp>
        <p:nvSpPr>
          <p:cNvPr id="5632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0687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63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34</a:t>
            </a:r>
          </a:p>
        </p:txBody>
      </p:sp>
      <p:sp>
        <p:nvSpPr>
          <p:cNvPr id="563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63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6326" name="Rectangle 6"/>
          <p:cNvSpPr>
            <a:spLocks noGrp="1" noRot="1" noChangeAspect="1" noChangeArrowheads="1" noTextEdit="1"/>
          </p:cNvSpPr>
          <p:nvPr>
            <p:ph type="sldImg"/>
          </p:nvPr>
        </p:nvSpPr>
        <p:spPr>
          <a:xfrm>
            <a:off x="1150938" y="692150"/>
            <a:ext cx="4556125" cy="3416300"/>
          </a:xfrm>
          <a:ln cap="flat"/>
        </p:spPr>
      </p:sp>
      <p:sp>
        <p:nvSpPr>
          <p:cNvPr id="5632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159738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93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24</a:t>
            </a:r>
          </a:p>
        </p:txBody>
      </p:sp>
      <p:sp>
        <p:nvSpPr>
          <p:cNvPr id="593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93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9398" name="Rectangle 6"/>
          <p:cNvSpPr>
            <a:spLocks noGrp="1" noRot="1" noChangeAspect="1" noChangeArrowheads="1" noTextEdit="1"/>
          </p:cNvSpPr>
          <p:nvPr>
            <p:ph type="sldImg"/>
          </p:nvPr>
        </p:nvSpPr>
        <p:spPr>
          <a:xfrm>
            <a:off x="1150938" y="692150"/>
            <a:ext cx="4556125" cy="3416300"/>
          </a:xfrm>
          <a:ln cap="flat"/>
        </p:spPr>
      </p:sp>
      <p:sp>
        <p:nvSpPr>
          <p:cNvPr id="5939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26991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38</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7531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38</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8210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dirty="0"/>
              <a:t>42</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61446" name="Rectangle 6"/>
          <p:cNvSpPr>
            <a:spLocks noGrp="1" noRot="1" noChangeAspect="1" noChangeArrowheads="1" noTextEdit="1"/>
          </p:cNvSpPr>
          <p:nvPr>
            <p:ph type="sldImg"/>
          </p:nvPr>
        </p:nvSpPr>
        <p:spPr>
          <a:xfrm>
            <a:off x="1150938" y="692150"/>
            <a:ext cx="4556125" cy="3416300"/>
          </a:xfrm>
          <a:ln cap="flat"/>
        </p:spPr>
      </p:sp>
      <p:sp>
        <p:nvSpPr>
          <p:cNvPr id="6144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011587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12"/>
          <p:cNvSpPr>
            <a:spLocks noChangeArrowheads="1"/>
          </p:cNvSpPr>
          <p:nvPr userDrawn="1"/>
        </p:nvSpPr>
        <p:spPr bwMode="auto">
          <a:xfrm>
            <a:off x="0" y="2097"/>
            <a:ext cx="9136311" cy="6858000"/>
          </a:xfrm>
          <a:prstGeom prst="rect">
            <a:avLst/>
          </a:prstGeom>
          <a:solidFill>
            <a:srgbClr val="FFFFFF"/>
          </a:solidFill>
          <a:ln w="9525">
            <a:solidFill>
              <a:schemeClr val="tx1"/>
            </a:solidFill>
            <a:miter lim="800000"/>
            <a:headEnd/>
            <a:tailEnd/>
          </a:ln>
          <a:effectLst/>
        </p:spPr>
        <p:txBody>
          <a:bodyPr wrap="none" anchor="ctr"/>
          <a:lstStyle/>
          <a:p>
            <a:pPr>
              <a:defRPr/>
            </a:pPr>
            <a:endParaRPr lang="en-US" dirty="0"/>
          </a:p>
        </p:txBody>
      </p:sp>
      <p:sp>
        <p:nvSpPr>
          <p:cNvPr id="12" name="Rectangle 3"/>
          <p:cNvSpPr>
            <a:spLocks noChangeArrowheads="1"/>
          </p:cNvSpPr>
          <p:nvPr userDrawn="1"/>
        </p:nvSpPr>
        <p:spPr bwMode="auto">
          <a:xfrm>
            <a:off x="-3845" y="6567983"/>
            <a:ext cx="9144000" cy="321931"/>
          </a:xfrm>
          <a:prstGeom prst="rect">
            <a:avLst/>
          </a:prstGeom>
          <a:solidFill>
            <a:srgbClr val="5C7683"/>
          </a:solidFill>
          <a:ln w="12700">
            <a:noFill/>
            <a:miter lim="800000"/>
            <a:headEnd/>
            <a:tailEnd/>
          </a:ln>
          <a:effectLst/>
        </p:spPr>
        <p:txBody>
          <a:bodyPr wrap="none" anchor="ctr"/>
          <a:lstStyle/>
          <a:p>
            <a:pPr>
              <a:defRPr/>
            </a:pPr>
            <a:endParaRPr lang="en-US" dirty="0"/>
          </a:p>
        </p:txBody>
      </p:sp>
      <p:sp>
        <p:nvSpPr>
          <p:cNvPr id="4" name="Text Box 8"/>
          <p:cNvSpPr txBox="1">
            <a:spLocks noChangeArrowheads="1"/>
          </p:cNvSpPr>
          <p:nvPr userDrawn="1"/>
        </p:nvSpPr>
        <p:spPr bwMode="auto">
          <a:xfrm>
            <a:off x="3789028" y="6567984"/>
            <a:ext cx="5334000" cy="261610"/>
          </a:xfrm>
          <a:prstGeom prst="rect">
            <a:avLst/>
          </a:prstGeom>
          <a:noFill/>
          <a:ln w="9525">
            <a:noFill/>
            <a:miter lim="800000"/>
            <a:headEnd/>
            <a:tailEnd/>
          </a:ln>
          <a:effectLst/>
        </p:spPr>
        <p:txBody>
          <a:bodyPr>
            <a:spAutoFit/>
          </a:bodyPr>
          <a:lstStyle/>
          <a:p>
            <a:pPr algn="r">
              <a:spcBef>
                <a:spcPct val="50000"/>
              </a:spcBef>
              <a:defRPr/>
            </a:pPr>
            <a:r>
              <a:rPr lang="en-US" sz="1100" b="1" i="0" dirty="0">
                <a:solidFill>
                  <a:schemeClr val="tx1"/>
                </a:solidFill>
                <a:latin typeface="Arial Narrow" panose="020B0606020202030204" pitchFamily="34" charset="0"/>
                <a:cs typeface="Times New Roman" pitchFamily="18" charset="0"/>
              </a:rPr>
              <a:t>Copyright © 2018 by The McGraw-Hill Companies, Inc. All rights reserved</a:t>
            </a:r>
            <a:r>
              <a:rPr lang="en-US" sz="1100" b="1" i="0" dirty="0">
                <a:solidFill>
                  <a:schemeClr val="tx1"/>
                </a:solidFill>
                <a:latin typeface="Arial Narrow" panose="020B0606020202030204" pitchFamily="34" charset="0"/>
              </a:rPr>
              <a:t> </a:t>
            </a:r>
          </a:p>
        </p:txBody>
      </p:sp>
      <p:sp>
        <p:nvSpPr>
          <p:cNvPr id="30" name="Rectangle 17"/>
          <p:cNvSpPr>
            <a:spLocks noChangeArrowheads="1"/>
          </p:cNvSpPr>
          <p:nvPr userDrawn="1"/>
        </p:nvSpPr>
        <p:spPr bwMode="auto">
          <a:xfrm>
            <a:off x="292559" y="1043144"/>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en-US" sz="4800" b="0" dirty="0">
                <a:solidFill>
                  <a:schemeClr val="tx1"/>
                </a:solidFill>
                <a:latin typeface="Century Gothic" panose="020B0502020202020204" pitchFamily="34" charset="0"/>
              </a:rPr>
              <a:t>Chapter 5</a:t>
            </a:r>
          </a:p>
        </p:txBody>
      </p:sp>
      <p:sp>
        <p:nvSpPr>
          <p:cNvPr id="31" name="Rectangle 19"/>
          <p:cNvSpPr>
            <a:spLocks noChangeArrowheads="1"/>
          </p:cNvSpPr>
          <p:nvPr userDrawn="1"/>
        </p:nvSpPr>
        <p:spPr bwMode="auto">
          <a:xfrm>
            <a:off x="292559" y="2184260"/>
            <a:ext cx="3746041"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3600" b="0" dirty="0">
                <a:solidFill>
                  <a:schemeClr val="tx1"/>
                </a:solidFill>
                <a:latin typeface="Century Gothic" panose="020B0502020202020204" pitchFamily="34" charset="0"/>
              </a:rPr>
              <a:t>The Time Value of Money</a:t>
            </a:r>
          </a:p>
        </p:txBody>
      </p:sp>
      <p:sp>
        <p:nvSpPr>
          <p:cNvPr id="11" name="Rectangle 3"/>
          <p:cNvSpPr>
            <a:spLocks noChangeArrowheads="1"/>
          </p:cNvSpPr>
          <p:nvPr userDrawn="1"/>
        </p:nvSpPr>
        <p:spPr bwMode="auto">
          <a:xfrm>
            <a:off x="0" y="0"/>
            <a:ext cx="9144000" cy="495300"/>
          </a:xfrm>
          <a:prstGeom prst="rect">
            <a:avLst/>
          </a:prstGeom>
          <a:solidFill>
            <a:srgbClr val="5C7683"/>
          </a:solidFill>
          <a:ln w="12700">
            <a:noFill/>
            <a:miter lim="800000"/>
            <a:headEnd/>
            <a:tailEnd/>
          </a:ln>
          <a:effectLst/>
        </p:spPr>
        <p:txBody>
          <a:bodyPr wrap="none" anchor="ctr"/>
          <a:lstStyle/>
          <a:p>
            <a:pPr>
              <a:defRPr/>
            </a:pP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57800" y="1347943"/>
            <a:ext cx="3412689" cy="4367057"/>
          </a:xfrm>
          <a:prstGeom prst="rect">
            <a:avLst/>
          </a:prstGeom>
        </p:spPr>
      </p:pic>
    </p:spTree>
    <p:extLst>
      <p:ext uri="{BB962C8B-B14F-4D97-AF65-F5344CB8AC3E}">
        <p14:creationId xmlns:p14="http://schemas.microsoft.com/office/powerpoint/2010/main" val="39148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34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5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685800" y="1524000"/>
            <a:ext cx="7772400" cy="4572000"/>
          </a:xfrm>
        </p:spPr>
        <p:txBody>
          <a:bodyPr/>
          <a:lstStyle/>
          <a:p>
            <a:pPr lvl="0"/>
            <a:r>
              <a:rPr lang="en-US" noProof="0" dirty="0"/>
              <a:t>Click icon to add table</a:t>
            </a:r>
          </a:p>
        </p:txBody>
      </p:sp>
      <p:sp>
        <p:nvSpPr>
          <p:cNvPr id="4" name="Title 1"/>
          <p:cNvSpPr>
            <a:spLocks noGrp="1"/>
          </p:cNvSpPr>
          <p:nvPr>
            <p:ph type="title"/>
          </p:nvPr>
        </p:nvSpPr>
        <p:spPr>
          <a:xfrm>
            <a:off x="228600" y="76200"/>
            <a:ext cx="8649654" cy="838200"/>
          </a:xfrm>
        </p:spPr>
        <p:txBody>
          <a:bodyPr/>
          <a:lstStyle/>
          <a:p>
            <a:r>
              <a:rPr lang="en-US"/>
              <a:t>Click to edit Master title style</a:t>
            </a:r>
          </a:p>
        </p:txBody>
      </p:sp>
      <p:sp>
        <p:nvSpPr>
          <p:cNvPr id="5" name="Text Box 8"/>
          <p:cNvSpPr txBox="1">
            <a:spLocks noChangeArrowheads="1"/>
          </p:cNvSpPr>
          <p:nvPr userDrawn="1"/>
        </p:nvSpPr>
        <p:spPr bwMode="auto">
          <a:xfrm>
            <a:off x="3276600" y="6553200"/>
            <a:ext cx="5334000" cy="261610"/>
          </a:xfrm>
          <a:prstGeom prst="rect">
            <a:avLst/>
          </a:prstGeom>
          <a:noFill/>
          <a:ln w="9525">
            <a:noFill/>
            <a:miter lim="800000"/>
            <a:headEnd/>
            <a:tailEnd/>
          </a:ln>
          <a:effectLst/>
        </p:spPr>
        <p:txBody>
          <a:bodyPr>
            <a:spAutoFit/>
          </a:bodyPr>
          <a:lstStyle/>
          <a:p>
            <a:pPr algn="r">
              <a:spcBef>
                <a:spcPct val="50000"/>
              </a:spcBef>
              <a:defRPr/>
            </a:pPr>
            <a:r>
              <a:rPr lang="en-US" sz="1100" b="1" i="0" dirty="0">
                <a:solidFill>
                  <a:schemeClr val="tx1"/>
                </a:solidFill>
                <a:latin typeface="Arial Narrow" panose="020B0606020202030204" pitchFamily="34" charset="0"/>
                <a:cs typeface="Times New Roman" pitchFamily="18" charset="0"/>
              </a:rPr>
              <a:t>Copyright © 2018 by The McGraw-Hill Companies, Inc. All rights reserved</a:t>
            </a:r>
            <a:r>
              <a:rPr lang="en-US" sz="1100" b="1" i="0" dirty="0">
                <a:solidFill>
                  <a:schemeClr val="tx1"/>
                </a:solidFill>
                <a:latin typeface="Arial Narrow" panose="020B0606020202030204" pitchFamily="34" charset="0"/>
              </a:rPr>
              <a:t> </a:t>
            </a:r>
          </a:p>
        </p:txBody>
      </p:sp>
    </p:spTree>
    <p:extLst>
      <p:ext uri="{BB962C8B-B14F-4D97-AF65-F5344CB8AC3E}">
        <p14:creationId xmlns:p14="http://schemas.microsoft.com/office/powerpoint/2010/main" val="2832421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633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8750646"/>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14400" y="12954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Box 8"/>
          <p:cNvSpPr txBox="1">
            <a:spLocks noChangeArrowheads="1"/>
          </p:cNvSpPr>
          <p:nvPr userDrawn="1"/>
        </p:nvSpPr>
        <p:spPr bwMode="auto">
          <a:xfrm>
            <a:off x="3352800" y="6553200"/>
            <a:ext cx="5334000" cy="261610"/>
          </a:xfrm>
          <a:prstGeom prst="rect">
            <a:avLst/>
          </a:prstGeom>
          <a:noFill/>
          <a:ln w="9525">
            <a:noFill/>
            <a:miter lim="800000"/>
            <a:headEnd/>
            <a:tailEnd/>
          </a:ln>
          <a:effectLst/>
        </p:spPr>
        <p:txBody>
          <a:bodyPr>
            <a:spAutoFit/>
          </a:bodyPr>
          <a:lstStyle/>
          <a:p>
            <a:pPr algn="r">
              <a:spcBef>
                <a:spcPct val="50000"/>
              </a:spcBef>
              <a:defRPr/>
            </a:pPr>
            <a:r>
              <a:rPr lang="en-US" sz="1100" b="1" i="0" dirty="0">
                <a:solidFill>
                  <a:schemeClr val="tx1"/>
                </a:solidFill>
                <a:latin typeface="Arial Narrow" panose="020B0606020202030204" pitchFamily="34" charset="0"/>
                <a:cs typeface="Times New Roman" pitchFamily="18" charset="0"/>
              </a:rPr>
              <a:t>Copyright © 2018 by The McGraw-Hill Companies, Inc. All rights reserved</a:t>
            </a:r>
            <a:r>
              <a:rPr lang="en-US" sz="1100" b="1" i="0" dirty="0">
                <a:solidFill>
                  <a:schemeClr val="tx1"/>
                </a:solidFill>
                <a:latin typeface="Arial Narrow" panose="020B0606020202030204" pitchFamily="34" charset="0"/>
              </a:rPr>
              <a:t> </a:t>
            </a:r>
          </a:p>
        </p:txBody>
      </p:sp>
    </p:spTree>
    <p:extLst>
      <p:ext uri="{BB962C8B-B14F-4D97-AF65-F5344CB8AC3E}">
        <p14:creationId xmlns:p14="http://schemas.microsoft.com/office/powerpoint/2010/main" val="22571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8632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414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228600" y="76200"/>
            <a:ext cx="8649654" cy="838200"/>
          </a:xfrm>
        </p:spPr>
        <p:txBody>
          <a:bodyPr/>
          <a:lstStyle/>
          <a:p>
            <a:r>
              <a:rPr lang="en-US"/>
              <a:t>Click to edit Master title style</a:t>
            </a:r>
          </a:p>
        </p:txBody>
      </p:sp>
    </p:spTree>
    <p:extLst>
      <p:ext uri="{BB962C8B-B14F-4D97-AF65-F5344CB8AC3E}">
        <p14:creationId xmlns:p14="http://schemas.microsoft.com/office/powerpoint/2010/main" val="5197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8"/>
          <p:cNvSpPr txBox="1">
            <a:spLocks noChangeArrowheads="1"/>
          </p:cNvSpPr>
          <p:nvPr userDrawn="1"/>
        </p:nvSpPr>
        <p:spPr bwMode="auto">
          <a:xfrm>
            <a:off x="3276600" y="6553200"/>
            <a:ext cx="5334000" cy="261610"/>
          </a:xfrm>
          <a:prstGeom prst="rect">
            <a:avLst/>
          </a:prstGeom>
          <a:noFill/>
          <a:ln w="9525">
            <a:noFill/>
            <a:miter lim="800000"/>
            <a:headEnd/>
            <a:tailEnd/>
          </a:ln>
          <a:effectLst/>
        </p:spPr>
        <p:txBody>
          <a:bodyPr>
            <a:spAutoFit/>
          </a:bodyPr>
          <a:lstStyle/>
          <a:p>
            <a:pPr algn="r">
              <a:spcBef>
                <a:spcPct val="50000"/>
              </a:spcBef>
              <a:defRPr/>
            </a:pPr>
            <a:r>
              <a:rPr lang="en-US" sz="1100" b="1" i="0" dirty="0">
                <a:solidFill>
                  <a:schemeClr val="tx1"/>
                </a:solidFill>
                <a:latin typeface="Arial Narrow" panose="020B0606020202030204" pitchFamily="34" charset="0"/>
                <a:cs typeface="Times New Roman" pitchFamily="18" charset="0"/>
              </a:rPr>
              <a:t>Copyright © 2018 by The McGraw-Hill Companies, Inc. All rights reserved</a:t>
            </a:r>
            <a:r>
              <a:rPr lang="en-US" sz="1100" b="1" i="0" dirty="0">
                <a:solidFill>
                  <a:schemeClr val="tx1"/>
                </a:solidFill>
                <a:latin typeface="Arial Narrow" panose="020B0606020202030204" pitchFamily="34" charset="0"/>
              </a:rPr>
              <a:t> </a:t>
            </a:r>
          </a:p>
        </p:txBody>
      </p:sp>
    </p:spTree>
    <p:extLst>
      <p:ext uri="{BB962C8B-B14F-4D97-AF65-F5344CB8AC3E}">
        <p14:creationId xmlns:p14="http://schemas.microsoft.com/office/powerpoint/2010/main" val="101117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03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7350" y="114300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05200" y="1143001"/>
            <a:ext cx="511175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7350" y="2305050"/>
            <a:ext cx="3008313" cy="41719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500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1054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28800" y="1371600"/>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828800" y="56721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212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990600"/>
            <a:ext cx="9144000" cy="76200"/>
          </a:xfrm>
          <a:prstGeom prst="rect">
            <a:avLst/>
          </a:prstGeom>
          <a:solidFill>
            <a:srgbClr val="992D4F"/>
          </a:solidFill>
          <a:ln w="12700">
            <a:noFill/>
            <a:miter lim="800000"/>
            <a:headEnd/>
            <a:tailEnd/>
          </a:ln>
          <a:effectLst/>
        </p:spPr>
        <p:txBody>
          <a:bodyPr wrap="none" anchor="ctr"/>
          <a:lstStyle/>
          <a:p>
            <a:pPr>
              <a:defRPr/>
            </a:pPr>
            <a:endParaRPr lang="en-US" dirty="0">
              <a:solidFill>
                <a:srgbClr val="000000"/>
              </a:solidFill>
            </a:endParaRPr>
          </a:p>
        </p:txBody>
      </p:sp>
      <p:sp>
        <p:nvSpPr>
          <p:cNvPr id="99331" name="Rectangle 3"/>
          <p:cNvSpPr>
            <a:spLocks noChangeArrowheads="1"/>
          </p:cNvSpPr>
          <p:nvPr/>
        </p:nvSpPr>
        <p:spPr bwMode="auto">
          <a:xfrm>
            <a:off x="0" y="0"/>
            <a:ext cx="9144000" cy="990600"/>
          </a:xfrm>
          <a:prstGeom prst="rect">
            <a:avLst/>
          </a:prstGeom>
          <a:solidFill>
            <a:srgbClr val="5C7683"/>
          </a:solidFill>
          <a:ln w="12700">
            <a:noFill/>
            <a:miter lim="800000"/>
            <a:headEnd/>
            <a:tailEnd/>
          </a:ln>
          <a:effectLst/>
        </p:spPr>
        <p:txBody>
          <a:bodyPr wrap="none" anchor="ctr"/>
          <a:lstStyle/>
          <a:p>
            <a:pPr>
              <a:defRPr/>
            </a:pPr>
            <a:endParaRPr lang="en-US" dirty="0"/>
          </a:p>
        </p:txBody>
      </p:sp>
      <p:sp>
        <p:nvSpPr>
          <p:cNvPr id="20485" name="Rectangle 4"/>
          <p:cNvSpPr>
            <a:spLocks noGrp="1" noChangeArrowheads="1"/>
          </p:cNvSpPr>
          <p:nvPr>
            <p:ph type="title"/>
          </p:nvPr>
        </p:nvSpPr>
        <p:spPr bwMode="auto">
          <a:xfrm>
            <a:off x="228600" y="76200"/>
            <a:ext cx="864965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endParaRPr lang="en-US" altLang="en-US" dirty="0"/>
          </a:p>
        </p:txBody>
      </p:sp>
      <p:sp>
        <p:nvSpPr>
          <p:cNvPr id="20486" name="Rectangle 5"/>
          <p:cNvSpPr>
            <a:spLocks noGrp="1" noChangeArrowheads="1"/>
          </p:cNvSpPr>
          <p:nvPr>
            <p:ph type="body" idx="1"/>
          </p:nvPr>
        </p:nvSpPr>
        <p:spPr bwMode="auto">
          <a:xfrm>
            <a:off x="609600" y="1143000"/>
            <a:ext cx="8382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99334" name="Rectangle 6"/>
          <p:cNvSpPr>
            <a:spLocks noChangeArrowheads="1"/>
          </p:cNvSpPr>
          <p:nvPr/>
        </p:nvSpPr>
        <p:spPr bwMode="auto">
          <a:xfrm>
            <a:off x="6477000" y="6400800"/>
            <a:ext cx="1905000" cy="457200"/>
          </a:xfrm>
          <a:prstGeom prst="rect">
            <a:avLst/>
          </a:prstGeom>
          <a:noFill/>
          <a:ln w="12700">
            <a:noFill/>
            <a:miter lim="800000"/>
            <a:headEnd/>
            <a:tailEnd/>
          </a:ln>
          <a:effectLst/>
        </p:spPr>
        <p:txBody>
          <a:bodyPr wrap="none" anchor="ctr"/>
          <a:lstStyle/>
          <a:p>
            <a:pPr>
              <a:defRPr/>
            </a:pPr>
            <a:endParaRPr lang="en-US" dirty="0"/>
          </a:p>
        </p:txBody>
      </p:sp>
      <p:sp>
        <p:nvSpPr>
          <p:cNvPr id="99337" name="Rectangle 9"/>
          <p:cNvSpPr>
            <a:spLocks noChangeArrowheads="1"/>
          </p:cNvSpPr>
          <p:nvPr/>
        </p:nvSpPr>
        <p:spPr bwMode="auto">
          <a:xfrm>
            <a:off x="8648860" y="6475412"/>
            <a:ext cx="458788" cy="382588"/>
          </a:xfrm>
          <a:prstGeom prst="rect">
            <a:avLst/>
          </a:prstGeom>
          <a:noFill/>
          <a:ln w="12700">
            <a:noFill/>
            <a:miter lim="800000"/>
            <a:headEnd/>
            <a:tailEnd/>
          </a:ln>
          <a:effectLst/>
        </p:spPr>
        <p:txBody>
          <a:bodyPr wrap="none" lIns="90488" tIns="44450" rIns="90488" bIns="44450" anchor="ctr"/>
          <a:lstStyle/>
          <a:p>
            <a:pPr algn="r">
              <a:defRPr/>
            </a:pPr>
            <a:r>
              <a:rPr lang="en-US" sz="1000" b="1" dirty="0">
                <a:solidFill>
                  <a:srgbClr val="455EA0"/>
                </a:solidFill>
                <a:latin typeface="Arial" charset="0"/>
              </a:rPr>
              <a:t>5- </a:t>
            </a:r>
            <a:fld id="{E60E7E61-42B9-45CE-A0EE-FB8F7CCA12F2}" type="slidenum">
              <a:rPr lang="en-US" sz="1000" b="1">
                <a:solidFill>
                  <a:srgbClr val="455EA0"/>
                </a:solidFill>
                <a:latin typeface="Arial" charset="0"/>
              </a:rPr>
              <a:pPr algn="r">
                <a:defRPr/>
              </a:pPr>
              <a:t>‹#›</a:t>
            </a:fld>
            <a:endParaRPr lang="en-US" sz="1000" b="1" dirty="0">
              <a:solidFill>
                <a:srgbClr val="455EA0"/>
              </a:solidFill>
              <a:latin typeface="Arial" charset="0"/>
            </a:endParaRPr>
          </a:p>
        </p:txBody>
      </p:sp>
    </p:spTree>
    <p:extLst>
      <p:ext uri="{BB962C8B-B14F-4D97-AF65-F5344CB8AC3E}">
        <p14:creationId xmlns:p14="http://schemas.microsoft.com/office/powerpoint/2010/main" val="2402557480"/>
      </p:ext>
    </p:extLst>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9" r:id="rId14"/>
  </p:sldLayoutIdLst>
  <p:txStyles>
    <p:titleStyle>
      <a:lvl1pPr algn="ctr" rtl="0" eaLnBrk="1" fontAlgn="base" hangingPunct="1">
        <a:spcBef>
          <a:spcPct val="0"/>
        </a:spcBef>
        <a:spcAft>
          <a:spcPct val="0"/>
        </a:spcAft>
        <a:defRPr sz="3800">
          <a:solidFill>
            <a:srgbClr val="FFFFFF"/>
          </a:solidFill>
          <a:latin typeface="+mj-lt"/>
          <a:ea typeface="+mj-ea"/>
          <a:cs typeface="+mj-cs"/>
        </a:defRPr>
      </a:lvl1pPr>
      <a:lvl2pPr algn="ctr" rtl="0" eaLnBrk="1" fontAlgn="base" hangingPunct="1">
        <a:spcBef>
          <a:spcPct val="0"/>
        </a:spcBef>
        <a:spcAft>
          <a:spcPct val="0"/>
        </a:spcAft>
        <a:defRPr sz="4400">
          <a:solidFill>
            <a:srgbClr val="EDFFFF"/>
          </a:solidFill>
          <a:latin typeface="Times New Roman" pitchFamily="18" charset="0"/>
        </a:defRPr>
      </a:lvl2pPr>
      <a:lvl3pPr algn="ctr" rtl="0" eaLnBrk="1" fontAlgn="base" hangingPunct="1">
        <a:spcBef>
          <a:spcPct val="0"/>
        </a:spcBef>
        <a:spcAft>
          <a:spcPct val="0"/>
        </a:spcAft>
        <a:defRPr sz="4400">
          <a:solidFill>
            <a:srgbClr val="EDFFFF"/>
          </a:solidFill>
          <a:latin typeface="Times New Roman" pitchFamily="18" charset="0"/>
        </a:defRPr>
      </a:lvl3pPr>
      <a:lvl4pPr algn="ctr" rtl="0" eaLnBrk="1" fontAlgn="base" hangingPunct="1">
        <a:spcBef>
          <a:spcPct val="0"/>
        </a:spcBef>
        <a:spcAft>
          <a:spcPct val="0"/>
        </a:spcAft>
        <a:defRPr sz="4400">
          <a:solidFill>
            <a:srgbClr val="EDFFFF"/>
          </a:solidFill>
          <a:latin typeface="Times New Roman" pitchFamily="18" charset="0"/>
        </a:defRPr>
      </a:lvl4pPr>
      <a:lvl5pPr algn="ctr" rtl="0" eaLnBrk="1" fontAlgn="base" hangingPunct="1">
        <a:spcBef>
          <a:spcPct val="0"/>
        </a:spcBef>
        <a:spcAft>
          <a:spcPct val="0"/>
        </a:spcAft>
        <a:defRPr sz="4400">
          <a:solidFill>
            <a:srgbClr val="EDFFFF"/>
          </a:solidFill>
          <a:latin typeface="Times New Roman" pitchFamily="18" charset="0"/>
        </a:defRPr>
      </a:lvl5pPr>
      <a:lvl6pPr marL="457200" algn="ctr" rtl="0" eaLnBrk="1" fontAlgn="base" hangingPunct="1">
        <a:spcBef>
          <a:spcPct val="0"/>
        </a:spcBef>
        <a:spcAft>
          <a:spcPct val="0"/>
        </a:spcAft>
        <a:defRPr sz="4400" b="1">
          <a:solidFill>
            <a:srgbClr val="FFCCFF"/>
          </a:solidFill>
          <a:latin typeface="Times New Roman" pitchFamily="18" charset="0"/>
        </a:defRPr>
      </a:lvl6pPr>
      <a:lvl7pPr marL="914400" algn="ctr" rtl="0" eaLnBrk="1" fontAlgn="base" hangingPunct="1">
        <a:spcBef>
          <a:spcPct val="0"/>
        </a:spcBef>
        <a:spcAft>
          <a:spcPct val="0"/>
        </a:spcAft>
        <a:defRPr sz="4400" b="1">
          <a:solidFill>
            <a:srgbClr val="FFCCFF"/>
          </a:solidFill>
          <a:latin typeface="Times New Roman" pitchFamily="18" charset="0"/>
        </a:defRPr>
      </a:lvl7pPr>
      <a:lvl8pPr marL="1371600" algn="ctr" rtl="0" eaLnBrk="1" fontAlgn="base" hangingPunct="1">
        <a:spcBef>
          <a:spcPct val="0"/>
        </a:spcBef>
        <a:spcAft>
          <a:spcPct val="0"/>
        </a:spcAft>
        <a:defRPr sz="4400" b="1">
          <a:solidFill>
            <a:srgbClr val="FFCCFF"/>
          </a:solidFill>
          <a:latin typeface="Times New Roman" pitchFamily="18" charset="0"/>
        </a:defRPr>
      </a:lvl8pPr>
      <a:lvl9pPr marL="1828800" algn="ctr" rtl="0" eaLnBrk="1" fontAlgn="base" hangingPunct="1">
        <a:spcBef>
          <a:spcPct val="0"/>
        </a:spcBef>
        <a:spcAft>
          <a:spcPct val="0"/>
        </a:spcAft>
        <a:defRPr sz="4400" b="1">
          <a:solidFill>
            <a:srgbClr val="FFCCFF"/>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200">
          <a:solidFill>
            <a:srgbClr val="01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10000"/>
          </a:solidFill>
          <a:latin typeface="+mn-lt"/>
        </a:defRPr>
      </a:lvl2pPr>
      <a:lvl3pPr marL="1143000" indent="-228600" algn="l" rtl="0" eaLnBrk="1" fontAlgn="base" hangingPunct="1">
        <a:spcBef>
          <a:spcPct val="20000"/>
        </a:spcBef>
        <a:spcAft>
          <a:spcPct val="0"/>
        </a:spcAft>
        <a:buChar char="•"/>
        <a:defRPr sz="2000">
          <a:solidFill>
            <a:srgbClr val="010000"/>
          </a:solidFill>
          <a:latin typeface="+mn-lt"/>
        </a:defRPr>
      </a:lvl3pPr>
      <a:lvl4pPr marL="1600200" indent="-228600" algn="l" rtl="0" eaLnBrk="1" fontAlgn="base" hangingPunct="1">
        <a:spcBef>
          <a:spcPct val="20000"/>
        </a:spcBef>
        <a:spcAft>
          <a:spcPct val="0"/>
        </a:spcAft>
        <a:buChar char="–"/>
        <a:defRPr sz="1600">
          <a:solidFill>
            <a:srgbClr val="010000"/>
          </a:solidFill>
          <a:latin typeface="+mn-lt"/>
        </a:defRPr>
      </a:lvl4pPr>
      <a:lvl5pPr marL="2057400" indent="-228600" algn="l" rtl="0" eaLnBrk="1" fontAlgn="base" hangingPunct="1">
        <a:spcBef>
          <a:spcPct val="20000"/>
        </a:spcBef>
        <a:spcAft>
          <a:spcPct val="0"/>
        </a:spcAft>
        <a:buChar char="»"/>
        <a:defRPr sz="1400">
          <a:solidFill>
            <a:srgbClr val="010000"/>
          </a:solidFill>
          <a:latin typeface="+mn-lt"/>
        </a:defRPr>
      </a:lvl5pPr>
      <a:lvl6pPr marL="2514600" indent="-228600" algn="l" rtl="0" eaLnBrk="1" fontAlgn="base" hangingPunct="1">
        <a:spcBef>
          <a:spcPct val="20000"/>
        </a:spcBef>
        <a:spcAft>
          <a:spcPct val="0"/>
        </a:spcAft>
        <a:buSzPct val="100000"/>
        <a:buChar char="•"/>
        <a:defRPr sz="2000">
          <a:solidFill>
            <a:srgbClr val="010000"/>
          </a:solidFill>
          <a:latin typeface="+mn-lt"/>
        </a:defRPr>
      </a:lvl6pPr>
      <a:lvl7pPr marL="2971800" indent="-228600" algn="l" rtl="0" eaLnBrk="1" fontAlgn="base" hangingPunct="1">
        <a:spcBef>
          <a:spcPct val="20000"/>
        </a:spcBef>
        <a:spcAft>
          <a:spcPct val="0"/>
        </a:spcAft>
        <a:buSzPct val="100000"/>
        <a:buChar char="•"/>
        <a:defRPr sz="2000">
          <a:solidFill>
            <a:srgbClr val="010000"/>
          </a:solidFill>
          <a:latin typeface="+mn-lt"/>
        </a:defRPr>
      </a:lvl7pPr>
      <a:lvl8pPr marL="3429000" indent="-228600" algn="l" rtl="0" eaLnBrk="1" fontAlgn="base" hangingPunct="1">
        <a:spcBef>
          <a:spcPct val="20000"/>
        </a:spcBef>
        <a:spcAft>
          <a:spcPct val="0"/>
        </a:spcAft>
        <a:buSzPct val="100000"/>
        <a:buChar char="•"/>
        <a:defRPr sz="2000">
          <a:solidFill>
            <a:srgbClr val="010000"/>
          </a:solidFill>
          <a:latin typeface="+mn-lt"/>
        </a:defRPr>
      </a:lvl8pPr>
      <a:lvl9pPr marL="3886200" indent="-228600" algn="l" rtl="0" eaLnBrk="1" fontAlgn="base" hangingPunct="1">
        <a:spcBef>
          <a:spcPct val="20000"/>
        </a:spcBef>
        <a:spcAft>
          <a:spcPct val="0"/>
        </a:spcAft>
        <a:buSzPct val="100000"/>
        <a:buChar char="•"/>
        <a:defRPr sz="2000">
          <a:solidFill>
            <a:srgbClr val="01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21791" y="2608290"/>
            <a:ext cx="3325847" cy="1394084"/>
          </a:xfrm>
        </p:spPr>
        <p:txBody>
          <a:bodyPr anchor="t"/>
          <a:lstStyle/>
          <a:p>
            <a:r>
              <a:rPr lang="en-US" altLang="en-US" noProof="0" dirty="0"/>
              <a:t>Fundamentals of Corporate Finance, 11th Edition</a:t>
            </a:r>
            <a:endParaRPr lang="en-US" noProof="0" dirty="0"/>
          </a:p>
        </p:txBody>
      </p:sp>
      <p:sp>
        <p:nvSpPr>
          <p:cNvPr id="10" name="Subtitle 9"/>
          <p:cNvSpPr>
            <a:spLocks noGrp="1"/>
          </p:cNvSpPr>
          <p:nvPr>
            <p:ph type="subTitle" idx="1"/>
          </p:nvPr>
        </p:nvSpPr>
        <p:spPr>
          <a:xfrm>
            <a:off x="621792" y="4224444"/>
            <a:ext cx="3035808" cy="649480"/>
          </a:xfrm>
        </p:spPr>
        <p:txBody>
          <a:bodyPr/>
          <a:lstStyle/>
          <a:p>
            <a:r>
              <a:rPr lang="en-US" altLang="en-US" noProof="0" dirty="0"/>
              <a:t>CHAPTER 5: </a:t>
            </a:r>
            <a:r>
              <a:rPr lang="en-US" altLang="en-US" dirty="0"/>
              <a:t>The Time Value Of Money</a:t>
            </a:r>
          </a:p>
        </p:txBody>
      </p:sp>
      <p:pic>
        <p:nvPicPr>
          <p:cNvPr id="2" name="Picture 1" descr="Cover page, fundamentals of corporate finance, 11 edition. By, Brealey, Myers and Marcus">
            <a:extLst>
              <a:ext uri="{FF2B5EF4-FFF2-40B4-BE49-F238E27FC236}">
                <a16:creationId xmlns:a16="http://schemas.microsoft.com/office/drawing/2014/main" id="{59479E2C-B230-4BF9-B1C6-34B28C435E8A}"/>
              </a:ext>
            </a:extLst>
          </p:cNvPr>
          <p:cNvPicPr>
            <a:picLocks noChangeAspect="1"/>
          </p:cNvPicPr>
          <p:nvPr/>
        </p:nvPicPr>
        <p:blipFill>
          <a:blip r:embed="rId3"/>
          <a:stretch>
            <a:fillRect/>
          </a:stretch>
        </p:blipFill>
        <p:spPr>
          <a:xfrm>
            <a:off x="5196363" y="1433845"/>
            <a:ext cx="3551873" cy="4788218"/>
          </a:xfrm>
          <a:prstGeom prst="rect">
            <a:avLst/>
          </a:prstGeom>
        </p:spPr>
      </p:pic>
      <p:sp>
        <p:nvSpPr>
          <p:cNvPr id="12" name="Content Placeholder 5">
            <a:extLst>
              <a:ext uri="{FF2B5EF4-FFF2-40B4-BE49-F238E27FC236}">
                <a16:creationId xmlns:a16="http://schemas.microsoft.com/office/drawing/2014/main" id="{9BDFA3B4-AF4E-480A-9543-60CA85EC80BE}"/>
              </a:ext>
            </a:extLst>
          </p:cNvPr>
          <p:cNvSpPr>
            <a:spLocks noGrp="1"/>
          </p:cNvSpPr>
          <p:nvPr>
            <p:ph sz="quarter" idx="12"/>
          </p:nvPr>
        </p:nvSpPr>
        <p:spPr>
          <a:xfrm>
            <a:off x="-48126" y="6538494"/>
            <a:ext cx="9256295" cy="223214"/>
          </a:xfrm>
        </p:spPr>
        <p:txBody>
          <a:bodyPr/>
          <a:lstStyle/>
          <a:p>
            <a:pPr algn="ctr"/>
            <a:r>
              <a:rPr lang="en-US" sz="1200" b="0" i="0" noProof="0" dirty="0">
                <a:solidFill>
                  <a:srgbClr val="172B4D"/>
                </a:solidFill>
                <a:effectLst/>
              </a:rPr>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25952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4"/>
          <p:cNvSpPr>
            <a:spLocks noGrp="1" noChangeArrowheads="1"/>
          </p:cNvSpPr>
          <p:nvPr>
            <p:ph type="title"/>
          </p:nvPr>
        </p:nvSpPr>
        <p:spPr>
          <a:noFill/>
        </p:spPr>
        <p:txBody>
          <a:bodyPr>
            <a:normAutofit fontScale="90000"/>
          </a:bodyPr>
          <a:lstStyle/>
          <a:p>
            <a:r>
              <a:rPr lang="en-US" altLang="en-US" dirty="0"/>
              <a:t>Present Value of Multiple Cash Flows</a:t>
            </a:r>
            <a:r>
              <a:rPr lang="en-US" altLang="en-US" sz="1800" dirty="0"/>
              <a:t> (1 of 3)</a:t>
            </a:r>
            <a:endParaRPr lang="en-US" altLang="en-US" dirty="0"/>
          </a:p>
        </p:txBody>
      </p:sp>
      <p:sp>
        <p:nvSpPr>
          <p:cNvPr id="12294" name="Rectangle 5"/>
          <p:cNvSpPr>
            <a:spLocks noGrp="1" noChangeArrowheads="1"/>
          </p:cNvSpPr>
          <p:nvPr>
            <p:ph idx="1"/>
          </p:nvPr>
        </p:nvSpPr>
        <p:spPr>
          <a:noFill/>
        </p:spPr>
        <p:txBody>
          <a:bodyPr/>
          <a:lstStyle/>
          <a:p>
            <a:r>
              <a:rPr lang="en-US" altLang="en-US" sz="3200" dirty="0"/>
              <a:t>PVs can be added together to evaluate multiple cash flows</a:t>
            </a:r>
          </a:p>
        </p:txBody>
      </p:sp>
      <mc:AlternateContent xmlns:mc="http://schemas.openxmlformats.org/markup-compatibility/2006" xmlns:a14="http://schemas.microsoft.com/office/drawing/2010/main">
        <mc:Choice Requires="a14">
          <p:sp>
            <p:nvSpPr>
              <p:cNvPr id="8" name="TextBox 7"/>
              <p:cNvSpPr txBox="1"/>
              <p:nvPr/>
            </p:nvSpPr>
            <p:spPr>
              <a:xfrm>
                <a:off x="1924527" y="3056032"/>
                <a:ext cx="5257800" cy="1178692"/>
              </a:xfrm>
              <a:prstGeom prst="roundRect">
                <a:avLst/>
              </a:prstGeom>
              <a:ln>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14:m>
                  <m:oMath xmlns:m="http://schemas.openxmlformats.org/officeDocument/2006/math">
                    <m:r>
                      <m:rPr>
                        <m:nor/>
                      </m:rPr>
                      <a:rPr lang="en-US" sz="3600" b="0" i="0" smtClean="0"/>
                      <m:t>PV</m:t>
                    </m:r>
                    <m:r>
                      <m:rPr>
                        <m:nor/>
                      </m:rPr>
                      <a:rPr lang="en-US" sz="3600" b="0" i="0" smtClean="0"/>
                      <m:t> = </m:t>
                    </m:r>
                    <m:f>
                      <m:fPr>
                        <m:ctrlPr>
                          <a:rPr lang="en-US" sz="3600" i="1" smtClean="0">
                            <a:latin typeface="Cambria Math" panose="02040503050406030204" pitchFamily="18" charset="0"/>
                          </a:rPr>
                        </m:ctrlPr>
                      </m:fPr>
                      <m:num>
                        <m:r>
                          <m:rPr>
                            <m:nor/>
                          </m:rPr>
                          <a:rPr lang="en-US" sz="3600" b="0" i="1" smtClean="0"/>
                          <m:t>C</m:t>
                        </m:r>
                        <m:r>
                          <m:rPr>
                            <m:nor/>
                          </m:rPr>
                          <a:rPr lang="en-US" sz="3600" b="0" i="0" baseline="-25000" smtClean="0"/>
                          <m:t>1</m:t>
                        </m:r>
                      </m:num>
                      <m:den>
                        <m:d>
                          <m:dPr>
                            <m:ctrlPr>
                              <a:rPr lang="en-US" sz="3600" b="0" i="1" smtClean="0">
                                <a:latin typeface="Cambria Math" panose="02040503050406030204" pitchFamily="18" charset="0"/>
                              </a:rPr>
                            </m:ctrlPr>
                          </m:dPr>
                          <m:e>
                            <m:r>
                              <m:rPr>
                                <m:nor/>
                              </m:rPr>
                              <a:rPr lang="en-US" sz="3600" b="0" i="0" smtClean="0"/>
                              <m:t>1 + </m:t>
                            </m:r>
                            <m:r>
                              <m:rPr>
                                <m:nor/>
                              </m:rPr>
                              <a:rPr lang="en-US" sz="3600" b="0" i="1" smtClean="0"/>
                              <m:t>r</m:t>
                            </m:r>
                          </m:e>
                        </m:d>
                        <m:r>
                          <m:rPr>
                            <m:nor/>
                          </m:rPr>
                          <a:rPr lang="en-US" sz="3600" b="0" i="0" baseline="30000" smtClean="0"/>
                          <m:t>1</m:t>
                        </m:r>
                      </m:den>
                    </m:f>
                  </m:oMath>
                </a14:m>
                <a:r>
                  <a:rPr lang="en-US" sz="3600" b="1" dirty="0"/>
                  <a:t> </a:t>
                </a:r>
                <a14:m>
                  <m:oMath xmlns:m="http://schemas.openxmlformats.org/officeDocument/2006/math">
                    <m:r>
                      <m:rPr>
                        <m:nor/>
                      </m:rPr>
                      <a:rPr lang="en-US" sz="3600" b="1" i="0" smtClean="0"/>
                      <m:t>+ </m:t>
                    </m:r>
                    <m:f>
                      <m:fPr>
                        <m:ctrlPr>
                          <a:rPr lang="en-US" sz="3600" i="1">
                            <a:latin typeface="Cambria Math" panose="02040503050406030204" pitchFamily="18" charset="0"/>
                          </a:rPr>
                        </m:ctrlPr>
                      </m:fPr>
                      <m:num>
                        <m:r>
                          <m:rPr>
                            <m:nor/>
                          </m:rPr>
                          <a:rPr lang="en-US" sz="3600" b="0" i="1" smtClean="0"/>
                          <m:t>C</m:t>
                        </m:r>
                        <m:r>
                          <m:rPr>
                            <m:nor/>
                          </m:rPr>
                          <a:rPr lang="en-US" sz="3600" b="0" i="0" baseline="-25000" smtClean="0"/>
                          <m:t>2</m:t>
                        </m:r>
                      </m:num>
                      <m:den>
                        <m:d>
                          <m:dPr>
                            <m:ctrlPr>
                              <a:rPr lang="en-US" sz="3600" i="1">
                                <a:latin typeface="Cambria Math" panose="02040503050406030204" pitchFamily="18" charset="0"/>
                              </a:rPr>
                            </m:ctrlPr>
                          </m:dPr>
                          <m:e>
                            <m:r>
                              <m:rPr>
                                <m:nor/>
                              </m:rPr>
                              <a:rPr lang="en-US" sz="3600" i="0"/>
                              <m:t>1</m:t>
                            </m:r>
                            <m:r>
                              <m:rPr>
                                <m:nor/>
                              </m:rPr>
                              <a:rPr lang="en-US" sz="3600" b="0" i="0" smtClean="0"/>
                              <m:t> </m:t>
                            </m:r>
                            <m:r>
                              <m:rPr>
                                <m:nor/>
                              </m:rPr>
                              <a:rPr lang="en-US" sz="3600" i="0"/>
                              <m:t>+</m:t>
                            </m:r>
                            <m:r>
                              <m:rPr>
                                <m:nor/>
                              </m:rPr>
                              <a:rPr lang="en-US" sz="3600" b="0" i="0" smtClean="0"/>
                              <m:t> </m:t>
                            </m:r>
                            <m:r>
                              <m:rPr>
                                <m:nor/>
                              </m:rPr>
                              <a:rPr lang="en-US" sz="3600" i="1"/>
                              <m:t>r</m:t>
                            </m:r>
                          </m:e>
                        </m:d>
                        <m:r>
                          <m:rPr>
                            <m:nor/>
                          </m:rPr>
                          <a:rPr lang="en-US" sz="3600" b="0" i="0" baseline="30000" smtClean="0"/>
                          <m:t>2</m:t>
                        </m:r>
                      </m:den>
                    </m:f>
                    <m:r>
                      <m:rPr>
                        <m:nor/>
                      </m:rPr>
                      <a:rPr lang="en-US" sz="3600" b="1" i="0" baseline="30000" smtClean="0"/>
                      <m:t> </m:t>
                    </m:r>
                    <m:r>
                      <m:rPr>
                        <m:nor/>
                      </m:rPr>
                      <a:rPr lang="en-US" sz="3600" b="1" i="0"/>
                      <m:t>+</m:t>
                    </m:r>
                  </m:oMath>
                </a14:m>
                <a:r>
                  <a:rPr lang="en-US" sz="3600" b="1"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1924527" y="3056032"/>
                <a:ext cx="5257800" cy="1178692"/>
              </a:xfrm>
              <a:prstGeom prst="roundRect">
                <a:avLst/>
              </a:prstGeom>
              <a:blipFill>
                <a:blip r:embed="rId3"/>
                <a:stretch>
                  <a:fillRect r="-346"/>
                </a:stretch>
              </a:blipFill>
              <a:ln>
                <a:solidFill>
                  <a:schemeClr val="accent2">
                    <a:lumMod val="60000"/>
                    <a:lumOff val="4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97468584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p:cNvSpPr>
            <a:spLocks noGrp="1" noChangeArrowheads="1"/>
          </p:cNvSpPr>
          <p:nvPr>
            <p:ph type="title"/>
          </p:nvPr>
        </p:nvSpPr>
        <p:spPr>
          <a:noFill/>
        </p:spPr>
        <p:txBody>
          <a:bodyPr/>
          <a:lstStyle/>
          <a:p>
            <a:r>
              <a:rPr lang="en-US" altLang="en-US" sz="3400" dirty="0"/>
              <a:t>Present Value of Multiple Cash Flows</a:t>
            </a:r>
            <a:r>
              <a:rPr lang="en-US" altLang="en-US" sz="1600" dirty="0"/>
              <a:t> (2 of 3)</a:t>
            </a:r>
            <a:endParaRPr lang="en-US" altLang="en-US" sz="3600" dirty="0"/>
          </a:p>
        </p:txBody>
      </p:sp>
      <p:sp>
        <p:nvSpPr>
          <p:cNvPr id="2" name="Content Placeholder 1"/>
          <p:cNvSpPr>
            <a:spLocks noGrp="1"/>
          </p:cNvSpPr>
          <p:nvPr>
            <p:ph idx="1"/>
          </p:nvPr>
        </p:nvSpPr>
        <p:spPr/>
        <p:txBody>
          <a:bodyPr/>
          <a:lstStyle/>
          <a:p>
            <a:pPr marL="0" indent="0">
              <a:buNone/>
            </a:pPr>
            <a:r>
              <a:rPr lang="en-US" altLang="en-US" sz="2800" b="1" i="1" u="sng" dirty="0"/>
              <a:t>Example</a:t>
            </a:r>
            <a:endParaRPr lang="en-US" altLang="en-US" sz="2800" b="1" u="sng" dirty="0"/>
          </a:p>
          <a:p>
            <a:pPr marL="457200" lvl="1" indent="0">
              <a:buNone/>
            </a:pPr>
            <a:r>
              <a:rPr lang="en-US" altLang="en-US" sz="2400" i="1" dirty="0"/>
              <a:t>Your auto dealer gives you the choice to pay $15,500 cash now, or make three payments: $8,000 now and $4,000 at the end of the following two years. If your cost of money is 8%, which do you prefer?</a:t>
            </a:r>
          </a:p>
        </p:txBody>
      </p:sp>
      <mc:AlternateContent xmlns:mc="http://schemas.openxmlformats.org/markup-compatibility/2006" xmlns:a14="http://schemas.microsoft.com/office/drawing/2010/main">
        <mc:Choice Requires="a14">
          <p:sp>
            <p:nvSpPr>
              <p:cNvPr id="8" name="TextBox 7"/>
              <p:cNvSpPr txBox="1"/>
              <p:nvPr/>
            </p:nvSpPr>
            <p:spPr>
              <a:xfrm>
                <a:off x="-18573" y="3429000"/>
                <a:ext cx="9144000" cy="2979790"/>
              </a:xfrm>
              <a:prstGeom prst="rect">
                <a:avLst/>
              </a:prstGeom>
              <a:noFill/>
            </p:spPr>
            <p:txBody>
              <a:bodyPr wrap="square" rtlCol="0">
                <a:spAutoFit/>
              </a:bodyPr>
              <a:lstStyle/>
              <a:p>
                <a:pPr algn="ctr"/>
                <a14:m>
                  <m:oMath xmlns:m="http://schemas.openxmlformats.org/officeDocument/2006/math">
                    <m:r>
                      <m:rPr>
                        <m:nor/>
                      </m:rPr>
                      <a:rPr lang="en-US" b="0" i="0" smtClean="0">
                        <a:latin typeface="+mn-lt"/>
                      </a:rPr>
                      <m:t>Immediate</m:t>
                    </m:r>
                  </m:oMath>
                </a14:m>
                <a:r>
                  <a:rPr lang="en-US" b="0" dirty="0">
                    <a:latin typeface="+mn-lt"/>
                  </a:rPr>
                  <a:t> payment 8,000.00</a:t>
                </a:r>
              </a:p>
              <a:p>
                <a:pPr algn="ctr"/>
                <a:endParaRPr lang="en-US" sz="1200" b="0" dirty="0">
                  <a:latin typeface="Cambria Math"/>
                </a:endParaRPr>
              </a:p>
              <a:p>
                <a:pPr algn="ctr"/>
                <a14:m>
                  <m:oMathPara xmlns:m="http://schemas.openxmlformats.org/officeDocument/2006/math">
                    <m:oMathParaPr>
                      <m:jc m:val="centerGroup"/>
                    </m:oMathParaPr>
                    <m:oMath xmlns:m="http://schemas.openxmlformats.org/officeDocument/2006/math">
                      <m:r>
                        <m:rPr>
                          <m:nor/>
                        </m:rPr>
                        <a:rPr lang="en-US" i="0">
                          <a:latin typeface="+mn-lt"/>
                        </a:rPr>
                        <m:t>PV</m:t>
                      </m:r>
                      <m:r>
                        <m:rPr>
                          <m:nor/>
                        </m:rPr>
                        <a:rPr lang="en-US" b="0" i="0" baseline="-25000" smtClean="0">
                          <a:latin typeface="+mn-lt"/>
                        </a:rPr>
                        <m:t>1 </m:t>
                      </m:r>
                      <m:r>
                        <m:rPr>
                          <m:nor/>
                        </m:rPr>
                        <a:rPr lang="en-US" i="0">
                          <a:latin typeface="+mn-lt"/>
                          <a:ea typeface="Cambria Math"/>
                        </a:rPr>
                        <m:t>=</m:t>
                      </m:r>
                      <m:r>
                        <m:rPr>
                          <m:nor/>
                        </m:rPr>
                        <a:rPr lang="en-US" b="0" i="0" smtClean="0">
                          <a:latin typeface="+mn-lt"/>
                          <a:ea typeface="Cambria Math"/>
                        </a:rPr>
                        <m:t> </m:t>
                      </m:r>
                      <m:f>
                        <m:fPr>
                          <m:ctrlPr>
                            <a:rPr lang="en-US" i="1">
                              <a:latin typeface="Cambria Math" panose="02040503050406030204" pitchFamily="18" charset="0"/>
                            </a:rPr>
                          </m:ctrlPr>
                        </m:fPr>
                        <m:num>
                          <m:r>
                            <m:rPr>
                              <m:nor/>
                            </m:rPr>
                            <a:rPr lang="en-US" i="0">
                              <a:latin typeface="+mn-lt"/>
                            </a:rPr>
                            <m:t>4,000</m:t>
                          </m:r>
                        </m:num>
                        <m:den>
                          <m:d>
                            <m:dPr>
                              <m:ctrlPr>
                                <a:rPr lang="en-US" i="1">
                                  <a:latin typeface="Cambria Math" panose="02040503050406030204" pitchFamily="18" charset="0"/>
                                </a:rPr>
                              </m:ctrlPr>
                            </m:dPr>
                            <m:e>
                              <m:r>
                                <m:rPr>
                                  <m:nor/>
                                </m:rPr>
                                <a:rPr lang="en-US" i="0">
                                  <a:latin typeface="+mn-lt"/>
                                </a:rPr>
                                <m:t>1</m:t>
                              </m:r>
                              <m:r>
                                <m:rPr>
                                  <m:nor/>
                                </m:rPr>
                                <a:rPr lang="en-US" b="0" i="0" smtClean="0">
                                  <a:latin typeface="+mn-lt"/>
                                </a:rPr>
                                <m:t> </m:t>
                              </m:r>
                              <m:r>
                                <m:rPr>
                                  <m:nor/>
                                </m:rPr>
                                <a:rPr lang="en-US" i="0">
                                  <a:latin typeface="+mn-lt"/>
                                </a:rPr>
                                <m:t>+</m:t>
                              </m:r>
                              <m:r>
                                <m:rPr>
                                  <m:nor/>
                                </m:rPr>
                                <a:rPr lang="en-US" b="0" i="0" smtClean="0">
                                  <a:latin typeface="+mn-lt"/>
                                </a:rPr>
                                <m:t> </m:t>
                              </m:r>
                              <m:r>
                                <m:rPr>
                                  <m:nor/>
                                </m:rPr>
                                <a:rPr lang="en-US" i="0">
                                  <a:latin typeface="+mn-lt"/>
                                </a:rPr>
                                <m:t>.08</m:t>
                              </m:r>
                            </m:e>
                          </m:d>
                          <m:r>
                            <m:rPr>
                              <m:nor/>
                            </m:rPr>
                            <a:rPr lang="en-US" b="0" i="0" baseline="30000" smtClean="0">
                              <a:latin typeface="+mn-lt"/>
                            </a:rPr>
                            <m:t>1</m:t>
                          </m:r>
                        </m:den>
                      </m:f>
                      <m:r>
                        <m:rPr>
                          <m:nor/>
                        </m:rPr>
                        <a:rPr lang="en-US" i="1" dirty="0">
                          <a:latin typeface="+mn-lt"/>
                        </a:rPr>
                        <m:t> </m:t>
                      </m:r>
                      <m:r>
                        <m:rPr>
                          <m:nor/>
                        </m:rPr>
                        <a:rPr lang="en-US" dirty="0">
                          <a:latin typeface="+mn-lt"/>
                        </a:rPr>
                        <m:t>= 3,</m:t>
                      </m:r>
                      <m:r>
                        <m:rPr>
                          <m:nor/>
                        </m:rPr>
                        <a:rPr lang="en-US" b="0" i="0" dirty="0" smtClean="0">
                          <a:latin typeface="+mn-lt"/>
                        </a:rPr>
                        <m:t>703</m:t>
                      </m:r>
                      <m:r>
                        <m:rPr>
                          <m:nor/>
                        </m:rPr>
                        <a:rPr lang="en-US" dirty="0">
                          <a:latin typeface="+mn-lt"/>
                        </a:rPr>
                        <m:t>.</m:t>
                      </m:r>
                      <m:r>
                        <m:rPr>
                          <m:nor/>
                        </m:rPr>
                        <a:rPr lang="en-US" b="0" i="0" dirty="0" smtClean="0">
                          <a:latin typeface="+mn-lt"/>
                        </a:rPr>
                        <m:t>70</m:t>
                      </m:r>
                    </m:oMath>
                  </m:oMathPara>
                </a14:m>
                <a:endParaRPr lang="en-US" dirty="0">
                  <a:latin typeface="+mn-lt"/>
                </a:endParaRPr>
              </a:p>
              <a:p>
                <a:pPr algn="ctr"/>
                <a:endParaRPr lang="en-US" sz="1200" b="0" i="1" dirty="0">
                  <a:latin typeface="+mn-lt"/>
                </a:endParaRPr>
              </a:p>
              <a:p>
                <a:pPr algn="ctr"/>
                <a14:m>
                  <m:oMathPara xmlns:m="http://schemas.openxmlformats.org/officeDocument/2006/math">
                    <m:oMathParaPr>
                      <m:jc m:val="centerGroup"/>
                    </m:oMathParaPr>
                    <m:oMath xmlns:m="http://schemas.openxmlformats.org/officeDocument/2006/math">
                      <m:r>
                        <m:rPr>
                          <m:nor/>
                        </m:rPr>
                        <a:rPr lang="en-US" i="0">
                          <a:latin typeface="+mn-lt"/>
                        </a:rPr>
                        <m:t>PV</m:t>
                      </m:r>
                      <m:r>
                        <m:rPr>
                          <m:nor/>
                        </m:rPr>
                        <a:rPr lang="en-US" b="0" i="0" baseline="-25000" smtClean="0">
                          <a:latin typeface="+mn-lt"/>
                        </a:rPr>
                        <m:t>2 </m:t>
                      </m:r>
                      <m:r>
                        <m:rPr>
                          <m:nor/>
                        </m:rPr>
                        <a:rPr lang="en-US" i="0">
                          <a:latin typeface="+mn-lt"/>
                          <a:ea typeface="Cambria Math"/>
                        </a:rPr>
                        <m:t>=</m:t>
                      </m:r>
                      <m:r>
                        <m:rPr>
                          <m:nor/>
                        </m:rPr>
                        <a:rPr lang="en-US" b="0" i="0" smtClean="0">
                          <a:latin typeface="+mn-lt"/>
                          <a:ea typeface="Cambria Math"/>
                        </a:rPr>
                        <m:t> </m:t>
                      </m:r>
                      <m:f>
                        <m:fPr>
                          <m:ctrlPr>
                            <a:rPr lang="en-US" i="1">
                              <a:latin typeface="Cambria Math" panose="02040503050406030204" pitchFamily="18" charset="0"/>
                            </a:rPr>
                          </m:ctrlPr>
                        </m:fPr>
                        <m:num>
                          <m:r>
                            <m:rPr>
                              <m:nor/>
                            </m:rPr>
                            <a:rPr lang="en-US" i="0">
                              <a:latin typeface="+mn-lt"/>
                            </a:rPr>
                            <m:t>4,000</m:t>
                          </m:r>
                        </m:num>
                        <m:den>
                          <m:d>
                            <m:dPr>
                              <m:ctrlPr>
                                <a:rPr lang="en-US" i="1">
                                  <a:latin typeface="Cambria Math" panose="02040503050406030204" pitchFamily="18" charset="0"/>
                                </a:rPr>
                              </m:ctrlPr>
                            </m:dPr>
                            <m:e>
                              <m:r>
                                <m:rPr>
                                  <m:nor/>
                                </m:rPr>
                                <a:rPr lang="en-US" i="0">
                                  <a:latin typeface="+mn-lt"/>
                                </a:rPr>
                                <m:t>1</m:t>
                              </m:r>
                              <m:r>
                                <m:rPr>
                                  <m:nor/>
                                </m:rPr>
                                <a:rPr lang="en-US" b="0" i="0" smtClean="0">
                                  <a:latin typeface="+mn-lt"/>
                                </a:rPr>
                                <m:t> </m:t>
                              </m:r>
                              <m:r>
                                <m:rPr>
                                  <m:nor/>
                                </m:rPr>
                                <a:rPr lang="en-US" i="0">
                                  <a:latin typeface="+mn-lt"/>
                                </a:rPr>
                                <m:t>+.</m:t>
                              </m:r>
                              <m:r>
                                <m:rPr>
                                  <m:nor/>
                                </m:rPr>
                                <a:rPr lang="en-US" b="0" i="0" smtClean="0">
                                  <a:latin typeface="+mn-lt"/>
                                </a:rPr>
                                <m:t> </m:t>
                              </m:r>
                              <m:r>
                                <m:rPr>
                                  <m:nor/>
                                </m:rPr>
                                <a:rPr lang="en-US" i="0">
                                  <a:latin typeface="+mn-lt"/>
                                </a:rPr>
                                <m:t>08</m:t>
                              </m:r>
                            </m:e>
                          </m:d>
                          <m:r>
                            <m:rPr>
                              <m:nor/>
                            </m:rPr>
                            <a:rPr lang="en-US" b="0" i="0" baseline="30000" smtClean="0">
                              <a:latin typeface="+mn-lt"/>
                            </a:rPr>
                            <m:t>2</m:t>
                          </m:r>
                        </m:den>
                      </m:f>
                      <m:r>
                        <m:rPr>
                          <m:nor/>
                        </m:rPr>
                        <a:rPr lang="en-US" i="1" dirty="0">
                          <a:latin typeface="+mn-lt"/>
                        </a:rPr>
                        <m:t> </m:t>
                      </m:r>
                      <m:r>
                        <m:rPr>
                          <m:nor/>
                        </m:rPr>
                        <a:rPr lang="en-US" dirty="0">
                          <a:latin typeface="+mn-lt"/>
                        </a:rPr>
                        <m:t>= 3,</m:t>
                      </m:r>
                      <m:r>
                        <m:rPr>
                          <m:nor/>
                        </m:rPr>
                        <a:rPr lang="en-US" b="0" i="0" dirty="0" smtClean="0">
                          <a:latin typeface="+mn-lt"/>
                        </a:rPr>
                        <m:t>429</m:t>
                      </m:r>
                      <m:r>
                        <m:rPr>
                          <m:nor/>
                        </m:rPr>
                        <a:rPr lang="en-US" dirty="0">
                          <a:latin typeface="+mn-lt"/>
                        </a:rPr>
                        <m:t>.</m:t>
                      </m:r>
                      <m:r>
                        <m:rPr>
                          <m:nor/>
                        </m:rPr>
                        <a:rPr lang="en-US" b="0" i="0" dirty="0" smtClean="0">
                          <a:latin typeface="+mn-lt"/>
                        </a:rPr>
                        <m:t>36</m:t>
                      </m:r>
                    </m:oMath>
                  </m:oMathPara>
                </a14:m>
                <a:endParaRPr lang="en-US" dirty="0">
                  <a:latin typeface="+mn-lt"/>
                </a:endParaRPr>
              </a:p>
              <a:p>
                <a:pPr algn="ctr"/>
                <a:r>
                  <a:rPr lang="en-US" sz="2000" dirty="0">
                    <a:latin typeface="Cambria Math"/>
                  </a:rPr>
                  <a:t>_____________________________________</a:t>
                </a:r>
                <a:endParaRPr lang="en-US" sz="1200" b="1" dirty="0">
                  <a:latin typeface="+mn-lt"/>
                </a:endParaRPr>
              </a:p>
              <a:p>
                <a:pPr algn="ctr"/>
                <a14:m>
                  <m:oMath xmlns:m="http://schemas.openxmlformats.org/officeDocument/2006/math">
                    <m:r>
                      <m:rPr>
                        <m:nor/>
                      </m:rPr>
                      <a:rPr lang="en-US" b="0" i="0" smtClean="0">
                        <a:latin typeface="+mn-lt"/>
                      </a:rPr>
                      <m:t>Total</m:t>
                    </m:r>
                    <m:r>
                      <m:rPr>
                        <m:nor/>
                      </m:rPr>
                      <a:rPr lang="en-US" b="0" i="0" smtClean="0">
                        <a:latin typeface="+mn-lt"/>
                      </a:rPr>
                      <m:t> </m:t>
                    </m:r>
                    <m:r>
                      <m:rPr>
                        <m:nor/>
                      </m:rPr>
                      <a:rPr lang="en-US" b="0" i="0" smtClean="0">
                        <a:latin typeface="+mn-lt"/>
                      </a:rPr>
                      <m:t>PV</m:t>
                    </m:r>
                    <m:r>
                      <m:rPr>
                        <m:nor/>
                      </m:rPr>
                      <a:rPr lang="en-US" b="0" i="0" smtClean="0">
                        <a:latin typeface="+mn-lt"/>
                      </a:rPr>
                      <m:t> = $15,133.06</m:t>
                    </m:r>
                  </m:oMath>
                </a14:m>
                <a:r>
                  <a:rPr lang="en-US" dirty="0">
                    <a:latin typeface="+mn-lt"/>
                  </a:rPr>
                  <a:t>   </a:t>
                </a:r>
                <a:r>
                  <a:rPr lang="en-US" b="1" dirty="0">
                    <a:solidFill>
                      <a:srgbClr val="FF0000"/>
                    </a:solidFill>
                    <a:latin typeface="+mn-lt"/>
                  </a:rPr>
                  <a:t>Go to Excel</a:t>
                </a:r>
              </a:p>
            </p:txBody>
          </p:sp>
        </mc:Choice>
        <mc:Fallback xmlns="">
          <p:sp>
            <p:nvSpPr>
              <p:cNvPr id="8" name="TextBox 7"/>
              <p:cNvSpPr txBox="1">
                <a:spLocks noRot="1" noChangeAspect="1" noMove="1" noResize="1" noEditPoints="1" noAdjustHandles="1" noChangeArrowheads="1" noChangeShapeType="1" noTextEdit="1"/>
              </p:cNvSpPr>
              <p:nvPr/>
            </p:nvSpPr>
            <p:spPr>
              <a:xfrm>
                <a:off x="-18573" y="3429000"/>
                <a:ext cx="9144000" cy="2979790"/>
              </a:xfrm>
              <a:prstGeom prst="rect">
                <a:avLst/>
              </a:prstGeom>
              <a:blipFill rotWithShape="1">
                <a:blip r:embed="rId3"/>
                <a:stretch>
                  <a:fillRect t="-1639" b="-3689"/>
                </a:stretch>
              </a:blipFill>
            </p:spPr>
            <p:txBody>
              <a:bodyPr/>
              <a:lstStyle/>
              <a:p>
                <a:r>
                  <a:rPr lang="en-US">
                    <a:noFill/>
                  </a:rPr>
                  <a:t> </a:t>
                </a:r>
              </a:p>
            </p:txBody>
          </p:sp>
        </mc:Fallback>
      </mc:AlternateContent>
    </p:spTree>
    <p:extLst>
      <p:ext uri="{BB962C8B-B14F-4D97-AF65-F5344CB8AC3E}">
        <p14:creationId xmlns:p14="http://schemas.microsoft.com/office/powerpoint/2010/main" val="234812912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z="3400" dirty="0"/>
              <a:t>Present Value of Multiple Cash Flows</a:t>
            </a:r>
            <a:r>
              <a:rPr lang="en-US" altLang="en-US" sz="1600" dirty="0"/>
              <a:t> (3 of 3)</a:t>
            </a:r>
            <a:endParaRPr lang="en-US" alt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4" y="1524000"/>
            <a:ext cx="8572500" cy="4594860"/>
          </a:xfrm>
          <a:prstGeom prst="rect">
            <a:avLst/>
          </a:prstGeom>
        </p:spPr>
      </p:pic>
    </p:spTree>
    <p:extLst>
      <p:ext uri="{BB962C8B-B14F-4D97-AF65-F5344CB8AC3E}">
        <p14:creationId xmlns:p14="http://schemas.microsoft.com/office/powerpoint/2010/main" val="394426983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r>
              <a:rPr lang="en-US" altLang="en-US" dirty="0"/>
              <a:t>Perpetuities and Annuities </a:t>
            </a:r>
          </a:p>
        </p:txBody>
      </p:sp>
      <p:sp>
        <p:nvSpPr>
          <p:cNvPr id="2" name="Content Placeholder 1"/>
          <p:cNvSpPr>
            <a:spLocks noGrp="1"/>
          </p:cNvSpPr>
          <p:nvPr>
            <p:ph idx="1"/>
          </p:nvPr>
        </p:nvSpPr>
        <p:spPr/>
        <p:txBody>
          <a:bodyPr/>
          <a:lstStyle/>
          <a:p>
            <a:pPr marL="457200" lvl="1" indent="0">
              <a:buNone/>
            </a:pPr>
            <a:endParaRPr lang="en-US" altLang="en-US" dirty="0"/>
          </a:p>
          <a:p>
            <a:r>
              <a:rPr lang="en-US" altLang="en-US" sz="3200" dirty="0"/>
              <a:t>Annuity</a:t>
            </a:r>
          </a:p>
          <a:p>
            <a:pPr lvl="1"/>
            <a:r>
              <a:rPr lang="en-US" altLang="en-US" sz="2800" dirty="0"/>
              <a:t>Level stream of cash flows at regular intervals with a finite maturity</a:t>
            </a:r>
          </a:p>
          <a:p>
            <a:pPr lvl="1"/>
            <a:r>
              <a:rPr lang="en-US" altLang="en-US" sz="2800" dirty="0"/>
              <a:t>Can use similar approach as you use for Cash Flow Stream</a:t>
            </a:r>
          </a:p>
          <a:p>
            <a:pPr lvl="1"/>
            <a:r>
              <a:rPr lang="en-US" altLang="en-US" sz="2800" dirty="0"/>
              <a:t>Can also use PMT (payment) function in Excel or calculator</a:t>
            </a:r>
          </a:p>
        </p:txBody>
      </p:sp>
    </p:spTree>
    <p:extLst>
      <p:ext uri="{BB962C8B-B14F-4D97-AF65-F5344CB8AC3E}">
        <p14:creationId xmlns:p14="http://schemas.microsoft.com/office/powerpoint/2010/main" val="770732780"/>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a:lstStyle/>
          <a:p>
            <a:r>
              <a:rPr lang="en-US" altLang="en-US" sz="3200" dirty="0"/>
              <a:t>Calculations: Part 1 – Financial Calculators</a:t>
            </a:r>
            <a:r>
              <a:rPr lang="en-US" altLang="en-US" sz="1600" dirty="0"/>
              <a:t> </a:t>
            </a:r>
            <a:endParaRPr lang="en-US" altLang="en-US" sz="3600" dirty="0"/>
          </a:p>
        </p:txBody>
      </p:sp>
      <p:sp>
        <p:nvSpPr>
          <p:cNvPr id="8" name="Content Placeholder 2"/>
          <p:cNvSpPr>
            <a:spLocks noGrp="1"/>
          </p:cNvSpPr>
          <p:nvPr>
            <p:ph idx="1"/>
          </p:nvPr>
        </p:nvSpPr>
        <p:spPr/>
        <p:txBody>
          <a:bodyPr/>
          <a:lstStyle/>
          <a:p>
            <a:pPr marL="0" indent="0">
              <a:buNone/>
            </a:pPr>
            <a:r>
              <a:rPr lang="en-US" altLang="en-US" sz="2800" b="1" i="1" u="sng" dirty="0"/>
              <a:t>Example</a:t>
            </a:r>
          </a:p>
          <a:p>
            <a:pPr marL="457200" lvl="1" indent="0">
              <a:buNone/>
            </a:pPr>
            <a:r>
              <a:rPr lang="en-US" altLang="en-US" sz="2200" i="1" dirty="0"/>
              <a:t>You need a 6.5% annual return to justify the risks of the following financial contract: you will receive annual payments of $50 for five years and one lump sum payment of $1,000 in five years. What price should you pay for the contract?</a:t>
            </a:r>
          </a:p>
          <a:p>
            <a:endParaRPr lang="en-US" dirty="0"/>
          </a:p>
        </p:txBody>
      </p:sp>
      <p:sp>
        <p:nvSpPr>
          <p:cNvPr id="2" name="TextBox 1"/>
          <p:cNvSpPr txBox="1"/>
          <p:nvPr/>
        </p:nvSpPr>
        <p:spPr>
          <a:xfrm>
            <a:off x="1016219" y="3657600"/>
            <a:ext cx="7120270" cy="1631216"/>
          </a:xfrm>
          <a:prstGeom prst="rect">
            <a:avLst/>
          </a:prstGeom>
          <a:noFill/>
        </p:spPr>
        <p:txBody>
          <a:bodyPr wrap="square" rtlCol="0">
            <a:spAutoFit/>
          </a:bodyPr>
          <a:lstStyle/>
          <a:p>
            <a:r>
              <a:rPr lang="en-US" sz="2000" dirty="0">
                <a:latin typeface="Calibri" panose="020F0502020204030204" pitchFamily="34" charset="0"/>
              </a:rPr>
              <a:t>To get the final answer, use Excel to draw a timeline and determine the variables that you know.  Because you know all variables EXCEPT the Present Value, use the PV function. (The minus sign in the solution indicates you will have a cash outflow to buy the contract; you are the investor.)</a:t>
            </a:r>
          </a:p>
        </p:txBody>
      </p:sp>
    </p:spTree>
    <p:extLst>
      <p:ext uri="{BB962C8B-B14F-4D97-AF65-F5344CB8AC3E}">
        <p14:creationId xmlns:p14="http://schemas.microsoft.com/office/powerpoint/2010/main" val="3729370901"/>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first week F370</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sz="3600" b="1" dirty="0"/>
              <a:t>Homework #1 due no later than Friday at 5pm (end of business week)</a:t>
            </a:r>
          </a:p>
        </p:txBody>
      </p:sp>
    </p:spTree>
    <p:extLst>
      <p:ext uri="{BB962C8B-B14F-4D97-AF65-F5344CB8AC3E}">
        <p14:creationId xmlns:p14="http://schemas.microsoft.com/office/powerpoint/2010/main" val="284979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dirty="0"/>
              <a:t>Present Values </a:t>
            </a:r>
          </a:p>
        </p:txBody>
      </p:sp>
      <p:sp>
        <p:nvSpPr>
          <p:cNvPr id="154630" name="Rectangle 6"/>
          <p:cNvSpPr>
            <a:spLocks noChangeArrowheads="1"/>
          </p:cNvSpPr>
          <p:nvPr/>
        </p:nvSpPr>
        <p:spPr bwMode="auto">
          <a:xfrm>
            <a:off x="2971800" y="3733800"/>
            <a:ext cx="3200400" cy="2743200"/>
          </a:xfrm>
          <a:prstGeom prst="roundRect">
            <a:avLst/>
          </a:prstGeom>
          <a:solidFill>
            <a:srgbClr val="91C9C8"/>
          </a:solidFill>
          <a:ln w="38100" cmpd="dbl">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488" tIns="44450" rIns="90488" bIns="44450" anchor="ctr">
            <a:spAutoFit/>
          </a:bodyPr>
          <a:lstStyle/>
          <a:p>
            <a:pPr algn="ctr">
              <a:spcBef>
                <a:spcPct val="50000"/>
              </a:spcBef>
            </a:pPr>
            <a:r>
              <a:rPr lang="en-US" altLang="en-US" sz="2800" u="sng" dirty="0">
                <a:latin typeface="Calibri" panose="020F0502020204030204" pitchFamily="34" charset="0"/>
              </a:rPr>
              <a:t>Discount Rate</a:t>
            </a:r>
          </a:p>
          <a:p>
            <a:pPr algn="ctr">
              <a:spcBef>
                <a:spcPct val="50000"/>
              </a:spcBef>
            </a:pPr>
            <a:r>
              <a:rPr lang="en-US" altLang="en-US" sz="2800" dirty="0">
                <a:latin typeface="Calibri" panose="020F0502020204030204" pitchFamily="34" charset="0"/>
              </a:rPr>
              <a:t>Interest rate used to compute present values of future cash flows</a:t>
            </a:r>
          </a:p>
        </p:txBody>
      </p:sp>
      <p:sp>
        <p:nvSpPr>
          <p:cNvPr id="154629" name="Rectangle 5"/>
          <p:cNvSpPr>
            <a:spLocks noChangeArrowheads="1"/>
          </p:cNvSpPr>
          <p:nvPr/>
        </p:nvSpPr>
        <p:spPr bwMode="auto">
          <a:xfrm>
            <a:off x="609600" y="1752600"/>
            <a:ext cx="3200400" cy="1828800"/>
          </a:xfrm>
          <a:prstGeom prst="roundRect">
            <a:avLst/>
          </a:prstGeom>
          <a:solidFill>
            <a:srgbClr val="91C9C8"/>
          </a:solidFill>
          <a:ln w="38100" cmpd="dbl">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488" tIns="44450" rIns="90488" bIns="4445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800" u="sng" dirty="0">
                <a:latin typeface="Calibri" panose="020F0502020204030204" pitchFamily="34" charset="0"/>
              </a:rPr>
              <a:t>Present Value</a:t>
            </a:r>
          </a:p>
          <a:p>
            <a:pPr algn="ctr">
              <a:spcBef>
                <a:spcPct val="50000"/>
              </a:spcBef>
            </a:pPr>
            <a:r>
              <a:rPr lang="en-US" altLang="en-US" sz="2800" dirty="0">
                <a:latin typeface="Calibri" panose="020F0502020204030204" pitchFamily="34" charset="0"/>
              </a:rPr>
              <a:t>Value today of a future cash flow</a:t>
            </a:r>
          </a:p>
        </p:txBody>
      </p:sp>
      <p:sp>
        <p:nvSpPr>
          <p:cNvPr id="154631" name="Rectangle 7"/>
          <p:cNvSpPr>
            <a:spLocks noChangeArrowheads="1"/>
          </p:cNvSpPr>
          <p:nvPr/>
        </p:nvSpPr>
        <p:spPr bwMode="auto">
          <a:xfrm>
            <a:off x="5334000" y="1752600"/>
            <a:ext cx="3200400" cy="1828800"/>
          </a:xfrm>
          <a:prstGeom prst="roundRect">
            <a:avLst/>
          </a:prstGeom>
          <a:solidFill>
            <a:srgbClr val="91C9C8"/>
          </a:solidFill>
          <a:ln w="38100" cmpd="dbl">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0488" tIns="44450" rIns="90488" bIns="44450" anchor="ctr">
            <a:spAutoFit/>
          </a:bodyPr>
          <a:lstStyle/>
          <a:p>
            <a:pPr algn="ctr">
              <a:spcBef>
                <a:spcPct val="50000"/>
              </a:spcBef>
            </a:pPr>
            <a:r>
              <a:rPr lang="en-US" altLang="en-US" sz="2800" u="sng" dirty="0">
                <a:latin typeface="Calibri" panose="020F0502020204030204" pitchFamily="34" charset="0"/>
              </a:rPr>
              <a:t>Discount Factor</a:t>
            </a:r>
          </a:p>
          <a:p>
            <a:pPr algn="ctr">
              <a:spcBef>
                <a:spcPct val="50000"/>
              </a:spcBef>
            </a:pPr>
            <a:r>
              <a:rPr lang="en-US" altLang="en-US" sz="2800" dirty="0">
                <a:latin typeface="Calibri" panose="020F0502020204030204" pitchFamily="34" charset="0"/>
              </a:rPr>
              <a:t>Present value of a $1 future payment</a:t>
            </a:r>
          </a:p>
        </p:txBody>
      </p:sp>
    </p:spTree>
    <p:extLst>
      <p:ext uri="{BB962C8B-B14F-4D97-AF65-F5344CB8AC3E}">
        <p14:creationId xmlns:p14="http://schemas.microsoft.com/office/powerpoint/2010/main" val="362816827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30"/>
                                        </p:tgtEl>
                                        <p:attrNameLst>
                                          <p:attrName>style.visibility</p:attrName>
                                        </p:attrNameLst>
                                      </p:cBhvr>
                                      <p:to>
                                        <p:strVal val="visible"/>
                                      </p:to>
                                    </p:set>
                                    <p:animEffect transition="in" filter="blinds(horizontal)">
                                      <p:cBhvr>
                                        <p:cTn id="7" dur="500"/>
                                        <p:tgtEl>
                                          <p:spTgt spid="15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title"/>
          </p:nvPr>
        </p:nvSpPr>
        <p:spPr/>
        <p:txBody>
          <a:bodyPr/>
          <a:lstStyle/>
          <a:p>
            <a:r>
              <a:rPr lang="en-US" altLang="en-US" dirty="0"/>
              <a:t>Present Values </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m:rPr>
                        <m:nor/>
                      </m:rPr>
                      <a:rPr lang="en-US" sz="3200"/>
                      <m:t>Present</m:t>
                    </m:r>
                    <m:r>
                      <m:rPr>
                        <m:nor/>
                      </m:rPr>
                      <a:rPr lang="en-US" sz="3200"/>
                      <m:t> </m:t>
                    </m:r>
                    <m:r>
                      <m:rPr>
                        <m:nor/>
                      </m:rPr>
                      <a:rPr lang="en-US" sz="3200"/>
                      <m:t>value</m:t>
                    </m:r>
                    <m:r>
                      <m:rPr>
                        <m:nor/>
                      </m:rPr>
                      <a:rPr lang="en-US" sz="3200"/>
                      <m:t> = </m:t>
                    </m:r>
                    <m:r>
                      <m:rPr>
                        <m:nor/>
                      </m:rPr>
                      <a:rPr lang="en-US" sz="3200"/>
                      <m:t>PV</m:t>
                    </m:r>
                  </m:oMath>
                </a14:m>
                <a:endParaRPr lang="en-US" sz="3200" baseline="30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33927" y="2514600"/>
                <a:ext cx="7276146" cy="1215014"/>
              </a:xfrm>
              <a:prstGeom prst="roundRect">
                <a:avLst/>
              </a:prstGeom>
              <a:ln>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3200" b="0" i="0" smtClean="0"/>
                        <m:t>PV</m:t>
                      </m:r>
                      <m:r>
                        <m:rPr>
                          <m:nor/>
                        </m:rPr>
                        <a:rPr lang="en-US" sz="3200" b="0" i="0" smtClean="0"/>
                        <m:t> = </m:t>
                      </m:r>
                      <m:f>
                        <m:fPr>
                          <m:ctrlPr>
                            <a:rPr lang="en-US" sz="3200" i="1" smtClean="0">
                              <a:latin typeface="Cambria Math" panose="02040503050406030204" pitchFamily="18" charset="0"/>
                            </a:rPr>
                          </m:ctrlPr>
                        </m:fPr>
                        <m:num>
                          <m:r>
                            <m:rPr>
                              <m:nor/>
                            </m:rPr>
                            <a:rPr lang="en-US" sz="3200" b="0" i="0" smtClean="0"/>
                            <m:t>Future</m:t>
                          </m:r>
                          <m:r>
                            <m:rPr>
                              <m:nor/>
                            </m:rPr>
                            <a:rPr lang="en-US" sz="3200" b="0" i="0" smtClean="0"/>
                            <m:t> </m:t>
                          </m:r>
                          <m:r>
                            <m:rPr>
                              <m:nor/>
                            </m:rPr>
                            <a:rPr lang="en-US" sz="3200" b="0" i="0" smtClean="0"/>
                            <m:t>value</m:t>
                          </m:r>
                          <m:r>
                            <m:rPr>
                              <m:nor/>
                            </m:rPr>
                            <a:rPr lang="en-US" sz="3200" b="0" i="0" smtClean="0"/>
                            <m:t> </m:t>
                          </m:r>
                          <m:r>
                            <m:rPr>
                              <m:nor/>
                            </m:rPr>
                            <a:rPr lang="en-US" sz="3200" b="0" i="0" smtClean="0"/>
                            <m:t>after</m:t>
                          </m:r>
                          <m:r>
                            <m:rPr>
                              <m:nor/>
                            </m:rPr>
                            <a:rPr lang="en-US" sz="3200" b="0" i="0" smtClean="0"/>
                            <m:t> </m:t>
                          </m:r>
                          <m:r>
                            <m:rPr>
                              <m:nor/>
                            </m:rPr>
                            <a:rPr lang="en-US" sz="3200" b="0" i="0" smtClean="0"/>
                            <m:t>t</m:t>
                          </m:r>
                          <m:r>
                            <m:rPr>
                              <m:nor/>
                            </m:rPr>
                            <a:rPr lang="en-US" sz="3200" b="0" i="0" smtClean="0"/>
                            <m:t> </m:t>
                          </m:r>
                          <m:r>
                            <m:rPr>
                              <m:nor/>
                            </m:rPr>
                            <a:rPr lang="en-US" sz="3200" b="0" i="0" smtClean="0"/>
                            <m:t>periods</m:t>
                          </m:r>
                        </m:num>
                        <m:den>
                          <m:d>
                            <m:dPr>
                              <m:ctrlPr>
                                <a:rPr lang="en-US" sz="3200" b="0" i="1" smtClean="0">
                                  <a:latin typeface="Cambria Math" panose="02040503050406030204" pitchFamily="18" charset="0"/>
                                </a:rPr>
                              </m:ctrlPr>
                            </m:dPr>
                            <m:e>
                              <m:r>
                                <m:rPr>
                                  <m:nor/>
                                </m:rPr>
                                <a:rPr lang="en-US" sz="3200" b="0" i="0" smtClean="0"/>
                                <m:t>1 + </m:t>
                              </m:r>
                              <m:r>
                                <m:rPr>
                                  <m:nor/>
                                </m:rPr>
                                <a:rPr lang="en-US" sz="3200" b="0" i="1" smtClean="0"/>
                                <m:t>r</m:t>
                              </m:r>
                            </m:e>
                          </m:d>
                          <m:r>
                            <m:rPr>
                              <m:nor/>
                            </m:rPr>
                            <a:rPr lang="en-US" sz="3200" b="0" i="1" baseline="30000" smtClean="0"/>
                            <m:t>t</m:t>
                          </m:r>
                        </m:den>
                      </m:f>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933927" y="2514600"/>
                <a:ext cx="7276146" cy="1215014"/>
              </a:xfrm>
              <a:prstGeom prst="roundRect">
                <a:avLst/>
              </a:prstGeom>
              <a:blipFill>
                <a:blip r:embed="rId4"/>
                <a:stretch>
                  <a:fillRect/>
                </a:stretch>
              </a:blipFill>
              <a:ln>
                <a:solidFill>
                  <a:schemeClr val="accent2">
                    <a:lumMod val="60000"/>
                    <a:lumOff val="4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995252299"/>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4"/>
          <p:cNvSpPr>
            <a:spLocks noGrp="1" noChangeArrowheads="1"/>
          </p:cNvSpPr>
          <p:nvPr>
            <p:ph type="title"/>
          </p:nvPr>
        </p:nvSpPr>
        <p:spPr/>
        <p:txBody>
          <a:bodyPr/>
          <a:lstStyle/>
          <a:p>
            <a:r>
              <a:rPr lang="en-US" altLang="en-US" dirty="0"/>
              <a:t>Present Values </a:t>
            </a:r>
          </a:p>
        </p:txBody>
      </p:sp>
      <p:sp>
        <p:nvSpPr>
          <p:cNvPr id="2" name="Content Placeholder 1"/>
          <p:cNvSpPr>
            <a:spLocks noGrp="1"/>
          </p:cNvSpPr>
          <p:nvPr>
            <p:ph idx="1"/>
          </p:nvPr>
        </p:nvSpPr>
        <p:spPr/>
        <p:txBody>
          <a:bodyPr/>
          <a:lstStyle/>
          <a:p>
            <a:r>
              <a:rPr lang="en-US" sz="3200" dirty="0"/>
              <a:t>Discounted Cash Flow (DCF)</a:t>
            </a:r>
          </a:p>
          <a:p>
            <a:pPr lvl="1"/>
            <a:r>
              <a:rPr lang="en-US" sz="2800" dirty="0"/>
              <a:t>Method of calculating present value by discounting future cash flows</a:t>
            </a:r>
          </a:p>
        </p:txBody>
      </p:sp>
      <p:graphicFrame>
        <p:nvGraphicFramePr>
          <p:cNvPr id="3" name="Diagram 2"/>
          <p:cNvGraphicFramePr/>
          <p:nvPr>
            <p:extLst>
              <p:ext uri="{D42A27DB-BD31-4B8C-83A1-F6EECF244321}">
                <p14:modId xmlns:p14="http://schemas.microsoft.com/office/powerpoint/2010/main" val="3087264724"/>
              </p:ext>
            </p:extLst>
          </p:nvPr>
        </p:nvGraphicFramePr>
        <p:xfrm>
          <a:off x="2076927" y="2819400"/>
          <a:ext cx="49530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859050"/>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4"/>
          <p:cNvSpPr>
            <a:spLocks noGrp="1" noChangeArrowheads="1"/>
          </p:cNvSpPr>
          <p:nvPr>
            <p:ph type="title"/>
          </p:nvPr>
        </p:nvSpPr>
        <p:spPr>
          <a:noFill/>
        </p:spPr>
        <p:txBody>
          <a:bodyPr/>
          <a:lstStyle/>
          <a:p>
            <a:r>
              <a:rPr lang="en-US" altLang="en-US" dirty="0"/>
              <a:t>Present Values </a:t>
            </a:r>
          </a:p>
        </p:txBody>
      </p:sp>
      <p:sp>
        <p:nvSpPr>
          <p:cNvPr id="13" name="Content Placeholder 1"/>
          <p:cNvSpPr>
            <a:spLocks noGrp="1"/>
          </p:cNvSpPr>
          <p:nvPr>
            <p:ph idx="1"/>
          </p:nvPr>
        </p:nvSpPr>
        <p:spPr>
          <a:xfrm>
            <a:off x="914400" y="1295400"/>
            <a:ext cx="7772400" cy="2667000"/>
          </a:xfrm>
        </p:spPr>
        <p:txBody>
          <a:bodyPr/>
          <a:lstStyle/>
          <a:p>
            <a:pPr marL="0" indent="0">
              <a:buNone/>
            </a:pPr>
            <a:r>
              <a:rPr lang="en-US" altLang="en-US" sz="3200" b="1" i="1" u="sng" dirty="0"/>
              <a:t>Example</a:t>
            </a:r>
          </a:p>
          <a:p>
            <a:pPr marL="457200" lvl="1" indent="0">
              <a:buNone/>
            </a:pPr>
            <a:r>
              <a:rPr lang="en-US" altLang="en-US" sz="2600" i="1" dirty="0"/>
              <a:t>You own a contract that will pay you $3,000 in two years. If you need cash today, you can sell the contract to another investor.  If that investor needs 8% to justify the risks of waiting for payment, what should be the selling price of the contract? </a:t>
            </a:r>
            <a:r>
              <a:rPr lang="en-US" altLang="en-US" sz="2600" b="1" i="1" dirty="0">
                <a:solidFill>
                  <a:srgbClr val="FF0000"/>
                </a:solidFill>
              </a:rPr>
              <a:t>Excel</a:t>
            </a:r>
          </a:p>
        </p:txBody>
      </p:sp>
      <p:graphicFrame>
        <p:nvGraphicFramePr>
          <p:cNvPr id="2" name="Diagram 1"/>
          <p:cNvGraphicFramePr/>
          <p:nvPr>
            <p:extLst>
              <p:ext uri="{D42A27DB-BD31-4B8C-83A1-F6EECF244321}">
                <p14:modId xmlns:p14="http://schemas.microsoft.com/office/powerpoint/2010/main" val="3600483581"/>
              </p:ext>
            </p:extLst>
          </p:nvPr>
        </p:nvGraphicFramePr>
        <p:xfrm>
          <a:off x="228600" y="5054600"/>
          <a:ext cx="24765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9" name="TextBox 8"/>
              <p:cNvSpPr txBox="1"/>
              <p:nvPr/>
            </p:nvSpPr>
            <p:spPr>
              <a:xfrm>
                <a:off x="-18573" y="4076078"/>
                <a:ext cx="9144000" cy="1066061"/>
              </a:xfrm>
              <a:prstGeom prst="rect">
                <a:avLst/>
              </a:prstGeom>
              <a:noFill/>
            </p:spPr>
            <p:txBody>
              <a:bodyPr wrap="square" rtlCol="0">
                <a:spAutoFit/>
              </a:bodyPr>
              <a:lstStyle/>
              <a:p>
                <a:pPr algn="ctr"/>
                <a14:m>
                  <m:oMath xmlns:m="http://schemas.openxmlformats.org/officeDocument/2006/math">
                    <m:r>
                      <m:rPr>
                        <m:nor/>
                      </m:rPr>
                      <a:rPr lang="en-US" sz="3600" b="0" i="0" smtClean="0">
                        <a:latin typeface="+mn-lt"/>
                      </a:rPr>
                      <m:t>PV</m:t>
                    </m:r>
                    <m:r>
                      <m:rPr>
                        <m:nor/>
                      </m:rPr>
                      <a:rPr lang="en-US" sz="3600" b="0" i="0" smtClean="0">
                        <a:latin typeface="+mn-lt"/>
                      </a:rPr>
                      <m:t> = </m:t>
                    </m:r>
                    <m:f>
                      <m:fPr>
                        <m:ctrlPr>
                          <a:rPr lang="en-US" sz="3600" i="1" smtClean="0">
                            <a:latin typeface="Cambria Math" panose="02040503050406030204" pitchFamily="18" charset="0"/>
                          </a:rPr>
                        </m:ctrlPr>
                      </m:fPr>
                      <m:num>
                        <m:r>
                          <m:rPr>
                            <m:nor/>
                          </m:rPr>
                          <a:rPr lang="en-US" sz="3600" b="0" i="0" smtClean="0">
                            <a:latin typeface="+mn-lt"/>
                          </a:rPr>
                          <m:t>3,000</m:t>
                        </m:r>
                      </m:num>
                      <m:den>
                        <m:d>
                          <m:dPr>
                            <m:ctrlPr>
                              <a:rPr lang="en-US" sz="3600" b="0" i="1" smtClean="0">
                                <a:latin typeface="Cambria Math" panose="02040503050406030204" pitchFamily="18" charset="0"/>
                              </a:rPr>
                            </m:ctrlPr>
                          </m:dPr>
                          <m:e>
                            <m:r>
                              <m:rPr>
                                <m:nor/>
                              </m:rPr>
                              <a:rPr lang="en-US" sz="3600" b="0" i="0" smtClean="0">
                                <a:latin typeface="+mn-lt"/>
                              </a:rPr>
                              <m:t>1.08</m:t>
                            </m:r>
                          </m:e>
                        </m:d>
                        <m:r>
                          <m:rPr>
                            <m:nor/>
                          </m:rPr>
                          <a:rPr lang="en-US" sz="3600" b="0" i="0" baseline="30000" smtClean="0">
                            <a:latin typeface="+mn-lt"/>
                          </a:rPr>
                          <m:t>2</m:t>
                        </m:r>
                      </m:den>
                    </m:f>
                    <m:r>
                      <m:rPr>
                        <m:nor/>
                      </m:rPr>
                      <a:rPr lang="en-US" sz="3600" b="0" i="0" baseline="30000" smtClean="0">
                        <a:latin typeface="+mn-lt"/>
                      </a:rPr>
                      <m:t> </m:t>
                    </m:r>
                    <m:r>
                      <m:rPr>
                        <m:nor/>
                      </m:rPr>
                      <a:rPr lang="en-US" sz="3600" i="0">
                        <a:latin typeface="+mn-lt"/>
                      </a:rPr>
                      <m:t>=</m:t>
                    </m:r>
                  </m:oMath>
                </a14:m>
                <a:r>
                  <a:rPr lang="en-US" sz="3600" dirty="0">
                    <a:latin typeface="+mn-lt"/>
                  </a:rPr>
                  <a:t> $2,572</a:t>
                </a:r>
              </a:p>
            </p:txBody>
          </p:sp>
        </mc:Choice>
        <mc:Fallback xmlns="">
          <p:sp>
            <p:nvSpPr>
              <p:cNvPr id="9" name="TextBox 8"/>
              <p:cNvSpPr txBox="1">
                <a:spLocks noRot="1" noChangeAspect="1" noMove="1" noResize="1" noEditPoints="1" noAdjustHandles="1" noChangeArrowheads="1" noChangeShapeType="1" noTextEdit="1"/>
              </p:cNvSpPr>
              <p:nvPr/>
            </p:nvSpPr>
            <p:spPr>
              <a:xfrm>
                <a:off x="-18573" y="4076078"/>
                <a:ext cx="9144000" cy="1066061"/>
              </a:xfrm>
              <a:prstGeom prst="rect">
                <a:avLst/>
              </a:prstGeom>
              <a:blipFill>
                <a:blip r:embed="rId8"/>
                <a:stretch>
                  <a:fillRect b="-571"/>
                </a:stretch>
              </a:blipFill>
            </p:spPr>
            <p:txBody>
              <a:bodyPr/>
              <a:lstStyle/>
              <a:p>
                <a:r>
                  <a:rPr lang="en-US">
                    <a:noFill/>
                  </a:rPr>
                  <a:t> </a:t>
                </a:r>
              </a:p>
            </p:txBody>
          </p:sp>
        </mc:Fallback>
      </mc:AlternateContent>
    </p:spTree>
    <p:extLst>
      <p:ext uri="{BB962C8B-B14F-4D97-AF65-F5344CB8AC3E}">
        <p14:creationId xmlns:p14="http://schemas.microsoft.com/office/powerpoint/2010/main" val="1320358685"/>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p:txBody>
          <a:bodyPr/>
          <a:lstStyle/>
          <a:p>
            <a:r>
              <a:rPr lang="en-US" altLang="en-US" dirty="0"/>
              <a:t>Present Values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27" y="1676400"/>
            <a:ext cx="7620000" cy="4442460"/>
          </a:xfrm>
          <a:prstGeom prst="rect">
            <a:avLst/>
          </a:prstGeom>
        </p:spPr>
      </p:pic>
    </p:spTree>
    <p:extLst>
      <p:ext uri="{BB962C8B-B14F-4D97-AF65-F5344CB8AC3E}">
        <p14:creationId xmlns:p14="http://schemas.microsoft.com/office/powerpoint/2010/main" val="1002662020"/>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8"/>
          <p:cNvSpPr>
            <a:spLocks noGrp="1" noChangeArrowheads="1"/>
          </p:cNvSpPr>
          <p:nvPr>
            <p:ph type="title"/>
          </p:nvPr>
        </p:nvSpPr>
        <p:spPr/>
        <p:txBody>
          <a:bodyPr/>
          <a:lstStyle/>
          <a:p>
            <a:r>
              <a:rPr lang="en-US" altLang="en-US" dirty="0"/>
              <a:t>Time Value of Money (Applications) </a:t>
            </a:r>
          </a:p>
        </p:txBody>
      </p:sp>
      <p:sp>
        <p:nvSpPr>
          <p:cNvPr id="8197" name="Rectangle 4"/>
          <p:cNvSpPr>
            <a:spLocks noGrp="1" noChangeArrowheads="1"/>
          </p:cNvSpPr>
          <p:nvPr>
            <p:ph idx="1"/>
          </p:nvPr>
        </p:nvSpPr>
        <p:spPr/>
        <p:txBody>
          <a:bodyPr/>
          <a:lstStyle/>
          <a:p>
            <a:r>
              <a:rPr lang="en-US" altLang="en-US" sz="3200" dirty="0"/>
              <a:t>The PV formula has many applications. Given any variables in the equation, you can solve for the remaining variable. </a:t>
            </a:r>
          </a:p>
        </p:txBody>
      </p:sp>
      <mc:AlternateContent xmlns:mc="http://schemas.openxmlformats.org/markup-compatibility/2006" xmlns:a14="http://schemas.microsoft.com/office/drawing/2010/main">
        <mc:Choice Requires="a14">
          <p:sp>
            <p:nvSpPr>
              <p:cNvPr id="9" name="TextBox 8"/>
              <p:cNvSpPr txBox="1"/>
              <p:nvPr/>
            </p:nvSpPr>
            <p:spPr>
              <a:xfrm>
                <a:off x="1190387" y="3276600"/>
                <a:ext cx="6763226" cy="1320859"/>
              </a:xfrm>
              <a:prstGeom prst="roundRect">
                <a:avLst/>
              </a:prstGeom>
              <a:ln>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3600" b="0" i="0" smtClean="0"/>
                        <m:t>PV</m:t>
                      </m:r>
                      <m:r>
                        <m:rPr>
                          <m:nor/>
                        </m:rPr>
                        <a:rPr lang="en-US" sz="3600" b="0" i="0" smtClean="0"/>
                        <m:t> = </m:t>
                      </m:r>
                      <m:r>
                        <m:rPr>
                          <m:nor/>
                        </m:rPr>
                        <a:rPr lang="en-US" sz="3600" b="0" i="0" smtClean="0"/>
                        <m:t>future</m:t>
                      </m:r>
                      <m:r>
                        <m:rPr>
                          <m:nor/>
                        </m:rPr>
                        <a:rPr lang="en-US" sz="3600" b="0" i="0" smtClean="0"/>
                        <m:t> </m:t>
                      </m:r>
                      <m:r>
                        <m:rPr>
                          <m:nor/>
                        </m:rPr>
                        <a:rPr lang="en-US" sz="3600" b="0" i="0" smtClean="0"/>
                        <m:t>payment</m:t>
                      </m:r>
                      <m:r>
                        <m:rPr>
                          <m:nor/>
                        </m:rPr>
                        <a:rPr lang="en-US" sz="3600" b="0" i="0" smtClean="0"/>
                        <m:t> × </m:t>
                      </m:r>
                      <m:f>
                        <m:fPr>
                          <m:ctrlPr>
                            <a:rPr lang="en-US" sz="3600" i="1" smtClean="0">
                              <a:latin typeface="Cambria Math" panose="02040503050406030204" pitchFamily="18" charset="0"/>
                            </a:rPr>
                          </m:ctrlPr>
                        </m:fPr>
                        <m:num>
                          <m:r>
                            <m:rPr>
                              <m:nor/>
                            </m:rPr>
                            <a:rPr lang="en-US" sz="3600" b="0" i="0" smtClean="0"/>
                            <m:t>1</m:t>
                          </m:r>
                        </m:num>
                        <m:den>
                          <m:d>
                            <m:dPr>
                              <m:ctrlPr>
                                <a:rPr lang="en-US" sz="3600" b="0" i="1" smtClean="0">
                                  <a:latin typeface="Cambria Math" panose="02040503050406030204" pitchFamily="18" charset="0"/>
                                </a:rPr>
                              </m:ctrlPr>
                            </m:dPr>
                            <m:e>
                              <m:r>
                                <m:rPr>
                                  <m:nor/>
                                </m:rPr>
                                <a:rPr lang="en-US" sz="3600" b="0" i="0" smtClean="0"/>
                                <m:t>1 + </m:t>
                              </m:r>
                              <m:r>
                                <m:rPr>
                                  <m:nor/>
                                </m:rPr>
                                <a:rPr lang="en-US" sz="3600" b="0" i="1" smtClean="0"/>
                                <m:t>r</m:t>
                              </m:r>
                            </m:e>
                          </m:d>
                          <m:r>
                            <m:rPr>
                              <m:nor/>
                            </m:rPr>
                            <a:rPr lang="en-US" sz="3600" b="0" i="1" baseline="30000" smtClean="0"/>
                            <m:t>t</m:t>
                          </m:r>
                        </m:den>
                      </m:f>
                    </m:oMath>
                  </m:oMathPara>
                </a14:m>
                <a:endParaRPr lang="en-US" sz="36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190387" y="3276600"/>
                <a:ext cx="6763226" cy="1320859"/>
              </a:xfrm>
              <a:prstGeom prst="roundRect">
                <a:avLst/>
              </a:prstGeom>
              <a:blipFill>
                <a:blip r:embed="rId3"/>
                <a:stretch>
                  <a:fillRect/>
                </a:stretch>
              </a:blipFill>
              <a:ln>
                <a:solidFill>
                  <a:schemeClr val="accent2">
                    <a:lumMod val="60000"/>
                    <a:lumOff val="4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467983794"/>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title"/>
          </p:nvPr>
        </p:nvSpPr>
        <p:spPr/>
        <p:txBody>
          <a:bodyPr/>
          <a:lstStyle/>
          <a:p>
            <a:r>
              <a:rPr lang="en-US" altLang="en-US" dirty="0"/>
              <a:t>Time Value of Money (Applications) </a:t>
            </a:r>
          </a:p>
        </p:txBody>
      </p:sp>
      <p:sp>
        <p:nvSpPr>
          <p:cNvPr id="8197" name="Rectangle 4"/>
          <p:cNvSpPr>
            <a:spLocks noGrp="1" noChangeArrowheads="1"/>
          </p:cNvSpPr>
          <p:nvPr>
            <p:ph idx="1"/>
          </p:nvPr>
        </p:nvSpPr>
        <p:spPr/>
        <p:txBody>
          <a:bodyPr/>
          <a:lstStyle/>
          <a:p>
            <a:pPr marL="0" indent="0">
              <a:buNone/>
            </a:pPr>
            <a:r>
              <a:rPr lang="en-US" sz="3200" b="1" i="1" u="sng" dirty="0"/>
              <a:t>Example</a:t>
            </a:r>
          </a:p>
          <a:p>
            <a:pPr marL="400050" lvl="1" indent="0">
              <a:buNone/>
            </a:pPr>
            <a:r>
              <a:rPr lang="en-US" sz="2800" i="1" dirty="0"/>
              <a:t>Italy borrowed money for 2 years, but it did not announce an interest rate. It simply offered to sell each IOU for €992.34. What is the interest rate?</a:t>
            </a:r>
            <a:endParaRPr lang="en-US" altLang="en-US" sz="2800" i="1" dirty="0"/>
          </a:p>
        </p:txBody>
      </p:sp>
      <mc:AlternateContent xmlns:mc="http://schemas.openxmlformats.org/markup-compatibility/2006" xmlns:a14="http://schemas.microsoft.com/office/drawing/2010/main">
        <mc:Choice Requires="a14">
          <p:sp>
            <p:nvSpPr>
              <p:cNvPr id="9" name="TextBox 8"/>
              <p:cNvSpPr txBox="1"/>
              <p:nvPr/>
            </p:nvSpPr>
            <p:spPr>
              <a:xfrm>
                <a:off x="762000" y="3411501"/>
                <a:ext cx="7620000" cy="22410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3200" b="0" i="0" smtClean="0">
                          <a:latin typeface="+mn-lt"/>
                        </a:rPr>
                        <m:t>992.34 </m:t>
                      </m:r>
                      <m:r>
                        <m:rPr>
                          <m:nor/>
                        </m:rPr>
                        <a:rPr lang="en-US" sz="3200" i="0" smtClean="0">
                          <a:latin typeface="+mn-lt"/>
                        </a:rPr>
                        <m:t>=</m:t>
                      </m:r>
                      <m:r>
                        <m:rPr>
                          <m:nor/>
                        </m:rPr>
                        <a:rPr lang="en-US" sz="3200" b="0" i="0" smtClean="0">
                          <a:latin typeface="+mn-lt"/>
                        </a:rPr>
                        <m:t> 1,000 </m:t>
                      </m:r>
                      <m:r>
                        <m:rPr>
                          <m:nor/>
                        </m:rPr>
                        <a:rPr lang="en-US" sz="3200" b="0" i="0" smtClean="0">
                          <a:latin typeface="+mn-lt"/>
                          <a:ea typeface="Cambria Math"/>
                        </a:rPr>
                        <m:t>×</m:t>
                      </m:r>
                      <m:r>
                        <m:rPr>
                          <m:nor/>
                        </m:rPr>
                        <a:rPr lang="en-US" sz="3200" b="0" i="0" smtClean="0">
                          <a:latin typeface="+mn-lt"/>
                          <a:ea typeface="Cambria Math"/>
                        </a:rPr>
                        <m:t> </m:t>
                      </m:r>
                      <m:f>
                        <m:fPr>
                          <m:ctrlPr>
                            <a:rPr lang="en-US" sz="3200" i="1" smtClean="0">
                              <a:latin typeface="Cambria Math" panose="02040503050406030204" pitchFamily="18" charset="0"/>
                            </a:rPr>
                          </m:ctrlPr>
                        </m:fPr>
                        <m:num>
                          <m:r>
                            <m:rPr>
                              <m:nor/>
                            </m:rPr>
                            <a:rPr lang="en-US" sz="3200" b="0" i="0" smtClean="0">
                              <a:latin typeface="+mn-lt"/>
                            </a:rPr>
                            <m:t>1</m:t>
                          </m:r>
                        </m:num>
                        <m:den>
                          <m:d>
                            <m:dPr>
                              <m:ctrlPr>
                                <a:rPr lang="en-US" sz="3200" b="0" i="1" smtClean="0">
                                  <a:latin typeface="Cambria Math" panose="02040503050406030204" pitchFamily="18" charset="0"/>
                                </a:rPr>
                              </m:ctrlPr>
                            </m:dPr>
                            <m:e>
                              <m:r>
                                <m:rPr>
                                  <m:nor/>
                                </m:rPr>
                                <a:rPr lang="en-US" sz="3200" b="0" i="0" smtClean="0">
                                  <a:latin typeface="+mn-lt"/>
                                </a:rPr>
                                <m:t>1 + </m:t>
                              </m:r>
                              <m:r>
                                <m:rPr>
                                  <m:nor/>
                                </m:rPr>
                                <a:rPr lang="en-US" sz="3200" b="0" i="1" smtClean="0">
                                  <a:latin typeface="+mn-lt"/>
                                </a:rPr>
                                <m:t>r</m:t>
                              </m:r>
                            </m:e>
                          </m:d>
                          <m:r>
                            <m:rPr>
                              <m:nor/>
                            </m:rPr>
                            <a:rPr lang="en-US" sz="3200" b="0" i="0" baseline="30000" smtClean="0">
                              <a:latin typeface="+mn-lt"/>
                            </a:rPr>
                            <m:t>2</m:t>
                          </m:r>
                        </m:den>
                      </m:f>
                    </m:oMath>
                  </m:oMathPara>
                </a14:m>
                <a:endParaRPr lang="en-US" sz="3200" b="1" dirty="0">
                  <a:latin typeface="+mn-lt"/>
                </a:endParaRPr>
              </a:p>
              <a:p>
                <a:pPr algn="ctr"/>
                <a:endParaRPr lang="en-US" sz="1200" b="1" dirty="0"/>
              </a:p>
              <a:p>
                <a:pPr algn="ctr"/>
                <a14:m>
                  <m:oMathPara xmlns:m="http://schemas.openxmlformats.org/officeDocument/2006/math">
                    <m:oMathParaPr>
                      <m:jc m:val="centerGroup"/>
                    </m:oMathParaPr>
                    <m:oMath xmlns:m="http://schemas.openxmlformats.org/officeDocument/2006/math">
                      <m:r>
                        <m:rPr>
                          <m:nor/>
                        </m:rPr>
                        <a:rPr lang="en-US" sz="3200" b="0" i="1" smtClean="0">
                          <a:latin typeface="+mn-lt"/>
                        </a:rPr>
                        <m:t>r</m:t>
                      </m:r>
                      <m:r>
                        <m:rPr>
                          <m:nor/>
                        </m:rPr>
                        <a:rPr lang="en-US" sz="3200" b="0" i="0" smtClean="0">
                          <a:latin typeface="+mn-lt"/>
                        </a:rPr>
                        <m:t> </m:t>
                      </m:r>
                      <m:r>
                        <m:rPr>
                          <m:nor/>
                        </m:rPr>
                        <a:rPr lang="en-US" sz="3200" i="0">
                          <a:latin typeface="+mn-lt"/>
                        </a:rPr>
                        <m:t>=</m:t>
                      </m:r>
                      <m:r>
                        <m:rPr>
                          <m:nor/>
                        </m:rPr>
                        <a:rPr lang="en-US" sz="3200" b="0" i="0" smtClean="0">
                          <a:latin typeface="+mn-lt"/>
                        </a:rPr>
                        <m:t> .00385 </m:t>
                      </m:r>
                      <m:r>
                        <m:rPr>
                          <m:nor/>
                        </m:rPr>
                        <a:rPr lang="en-US" sz="3200" b="0" i="0" smtClean="0">
                          <a:latin typeface="+mn-lt"/>
                        </a:rPr>
                        <m:t>or</m:t>
                      </m:r>
                      <m:r>
                        <m:rPr>
                          <m:nor/>
                        </m:rPr>
                        <a:rPr lang="en-US" sz="3200" b="0" i="0" smtClean="0">
                          <a:latin typeface="+mn-lt"/>
                        </a:rPr>
                        <m:t> 0.385%</m:t>
                      </m:r>
                    </m:oMath>
                  </m:oMathPara>
                </a14:m>
                <a:endParaRPr lang="en-US" sz="3200" b="1" dirty="0">
                  <a:latin typeface="+mn-lt"/>
                </a:endParaRPr>
              </a:p>
              <a:p>
                <a:pPr algn="ctr"/>
                <a:r>
                  <a:rPr lang="en-US" sz="3200" b="1" dirty="0">
                    <a:solidFill>
                      <a:srgbClr val="FF0000"/>
                    </a:solidFill>
                    <a:latin typeface="+mn-lt"/>
                  </a:rPr>
                  <a:t>Go to Excel</a:t>
                </a:r>
              </a:p>
            </p:txBody>
          </p:sp>
        </mc:Choice>
        <mc:Fallback xmlns="">
          <p:sp>
            <p:nvSpPr>
              <p:cNvPr id="9" name="TextBox 8"/>
              <p:cNvSpPr txBox="1">
                <a:spLocks noRot="1" noChangeAspect="1" noMove="1" noResize="1" noEditPoints="1" noAdjustHandles="1" noChangeArrowheads="1" noChangeShapeType="1" noTextEdit="1"/>
              </p:cNvSpPr>
              <p:nvPr/>
            </p:nvSpPr>
            <p:spPr>
              <a:xfrm>
                <a:off x="762000" y="3411501"/>
                <a:ext cx="7620000" cy="2241063"/>
              </a:xfrm>
              <a:prstGeom prst="rect">
                <a:avLst/>
              </a:prstGeom>
              <a:blipFill rotWithShape="1">
                <a:blip r:embed="rId3"/>
                <a:stretch>
                  <a:fillRect b="-8174"/>
                </a:stretch>
              </a:blipFill>
            </p:spPr>
            <p:txBody>
              <a:bodyPr/>
              <a:lstStyle/>
              <a:p>
                <a:r>
                  <a:rPr lang="en-US">
                    <a:noFill/>
                  </a:rPr>
                  <a:t> </a:t>
                </a:r>
              </a:p>
            </p:txBody>
          </p:sp>
        </mc:Fallback>
      </mc:AlternateContent>
    </p:spTree>
    <p:extLst>
      <p:ext uri="{BB962C8B-B14F-4D97-AF65-F5344CB8AC3E}">
        <p14:creationId xmlns:p14="http://schemas.microsoft.com/office/powerpoint/2010/main" val="410605428"/>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p:cNvSpPr>
            <a:spLocks noGrp="1" noChangeArrowheads="1"/>
          </p:cNvSpPr>
          <p:nvPr>
            <p:ph type="title"/>
          </p:nvPr>
        </p:nvSpPr>
        <p:spPr>
          <a:noFill/>
        </p:spPr>
        <p:txBody>
          <a:bodyPr/>
          <a:lstStyle/>
          <a:p>
            <a:r>
              <a:rPr lang="en-US" altLang="en-US" dirty="0"/>
              <a:t>Future Value of Multiple Cash Flows</a:t>
            </a:r>
          </a:p>
        </p:txBody>
      </p:sp>
      <p:sp>
        <p:nvSpPr>
          <p:cNvPr id="8" name="Rectangle 5"/>
          <p:cNvSpPr>
            <a:spLocks noGrp="1" noChangeArrowheads="1"/>
          </p:cNvSpPr>
          <p:nvPr>
            <p:ph idx="1"/>
          </p:nvPr>
        </p:nvSpPr>
        <p:spPr>
          <a:noFill/>
        </p:spPr>
        <p:txBody>
          <a:bodyPr/>
          <a:lstStyle/>
          <a:p>
            <a:pPr marL="0" indent="0">
              <a:buNone/>
            </a:pPr>
            <a:r>
              <a:rPr lang="en-US" altLang="en-US" sz="3200" b="1" i="1" u="sng" dirty="0"/>
              <a:t>Example</a:t>
            </a:r>
          </a:p>
          <a:p>
            <a:pPr marL="457200" lvl="1" indent="0">
              <a:buNone/>
            </a:pPr>
            <a:r>
              <a:rPr lang="en-US" altLang="en-US" sz="2800" i="1" dirty="0"/>
              <a:t>You are able to put $1,200 in the bank now, and another $1,400 in 1 year. If you earn an 8% rate of interest, how much will you be able to spend on a computer in 2 years?</a:t>
            </a:r>
          </a:p>
        </p:txBody>
      </p:sp>
      <mc:AlternateContent xmlns:mc="http://schemas.openxmlformats.org/markup-compatibility/2006" xmlns:a14="http://schemas.microsoft.com/office/drawing/2010/main">
        <mc:Choice Requires="a14">
          <p:sp>
            <p:nvSpPr>
              <p:cNvPr id="9" name="TextBox 8"/>
              <p:cNvSpPr txBox="1"/>
              <p:nvPr/>
            </p:nvSpPr>
            <p:spPr>
              <a:xfrm>
                <a:off x="0" y="3934242"/>
                <a:ext cx="9144000" cy="21236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3200" b="0" i="0" smtClean="0">
                          <a:latin typeface="+mn-lt"/>
                        </a:rPr>
                        <m:t>FV</m:t>
                      </m:r>
                      <m:r>
                        <m:rPr>
                          <m:nor/>
                        </m:rPr>
                        <a:rPr lang="en-US" sz="3200" b="0" i="0" baseline="-25000" smtClean="0">
                          <a:latin typeface="+mn-lt"/>
                        </a:rPr>
                        <m:t>1 </m:t>
                      </m:r>
                      <m:r>
                        <m:rPr>
                          <m:nor/>
                        </m:rPr>
                        <a:rPr lang="en-US" sz="3200" i="0" smtClean="0">
                          <a:latin typeface="+mn-lt"/>
                        </a:rPr>
                        <m:t>=</m:t>
                      </m:r>
                      <m:r>
                        <m:rPr>
                          <m:nor/>
                        </m:rPr>
                        <a:rPr lang="en-US" sz="3200" b="0" i="0" smtClean="0">
                          <a:latin typeface="+mn-lt"/>
                        </a:rPr>
                        <m:t> 1,400 </m:t>
                      </m:r>
                      <m:r>
                        <m:rPr>
                          <m:nor/>
                        </m:rPr>
                        <a:rPr lang="en-US" sz="3200" b="0" i="0" smtClean="0">
                          <a:latin typeface="+mn-lt"/>
                          <a:ea typeface="Cambria Math"/>
                        </a:rPr>
                        <m:t>×</m:t>
                      </m:r>
                      <m:r>
                        <m:rPr>
                          <m:nor/>
                        </m:rPr>
                        <a:rPr lang="en-US" sz="3200" b="0" i="0" smtClean="0">
                          <a:latin typeface="+mn-lt"/>
                          <a:ea typeface="Cambria Math"/>
                        </a:rPr>
                        <m:t> </m:t>
                      </m:r>
                      <m:d>
                        <m:dPr>
                          <m:ctrlPr>
                            <a:rPr lang="en-US" sz="3200" b="0" i="1" smtClean="0">
                              <a:latin typeface="Cambria Math" panose="02040503050406030204" pitchFamily="18" charset="0"/>
                              <a:ea typeface="Cambria Math"/>
                            </a:rPr>
                          </m:ctrlPr>
                        </m:dPr>
                        <m:e>
                          <m:r>
                            <m:rPr>
                              <m:nor/>
                            </m:rPr>
                            <a:rPr lang="en-US" sz="3200" i="0" smtClean="0">
                              <a:latin typeface="+mn-lt"/>
                            </a:rPr>
                            <m:t>1</m:t>
                          </m:r>
                          <m:r>
                            <m:rPr>
                              <m:nor/>
                            </m:rPr>
                            <a:rPr lang="en-US" sz="3200" b="0" i="0" smtClean="0">
                              <a:latin typeface="+mn-lt"/>
                            </a:rPr>
                            <m:t>.08</m:t>
                          </m:r>
                        </m:e>
                      </m:d>
                      <m:r>
                        <m:rPr>
                          <m:nor/>
                        </m:rPr>
                        <a:rPr lang="en-US" sz="3200" b="0" i="0" smtClean="0">
                          <a:latin typeface="+mn-lt"/>
                        </a:rPr>
                        <m:t> = 1,512.00</m:t>
                      </m:r>
                    </m:oMath>
                  </m:oMathPara>
                </a14:m>
                <a:endParaRPr lang="en-US" sz="3200" b="0" dirty="0">
                  <a:latin typeface="+mn-lt"/>
                </a:endParaRPr>
              </a:p>
              <a:p>
                <a:pPr algn="ctr"/>
                <a:endParaRPr lang="en-US" sz="1200" b="0" dirty="0"/>
              </a:p>
              <a:p>
                <a:pPr algn="ctr"/>
                <a14:m>
                  <m:oMathPara xmlns:m="http://schemas.openxmlformats.org/officeDocument/2006/math">
                    <m:oMathParaPr>
                      <m:jc m:val="centerGroup"/>
                    </m:oMathParaPr>
                    <m:oMath xmlns:m="http://schemas.openxmlformats.org/officeDocument/2006/math">
                      <m:r>
                        <m:rPr>
                          <m:nor/>
                        </m:rPr>
                        <a:rPr lang="en-US" sz="3200" i="0">
                          <a:latin typeface="+mn-lt"/>
                        </a:rPr>
                        <m:t>F</m:t>
                      </m:r>
                      <m:r>
                        <m:rPr>
                          <m:nor/>
                        </m:rPr>
                        <a:rPr lang="en-US" sz="3200" b="0" i="0" smtClean="0">
                          <a:latin typeface="+mn-lt"/>
                        </a:rPr>
                        <m:t>V</m:t>
                      </m:r>
                      <m:r>
                        <m:rPr>
                          <m:nor/>
                        </m:rPr>
                        <a:rPr lang="en-US" sz="3200" b="0" i="0" baseline="-25000" smtClean="0">
                          <a:latin typeface="+mn-lt"/>
                        </a:rPr>
                        <m:t>2 </m:t>
                      </m:r>
                      <m:r>
                        <m:rPr>
                          <m:nor/>
                        </m:rPr>
                        <a:rPr lang="en-US" sz="3200" i="0">
                          <a:latin typeface="+mn-lt"/>
                        </a:rPr>
                        <m:t>=</m:t>
                      </m:r>
                      <m:r>
                        <m:rPr>
                          <m:nor/>
                        </m:rPr>
                        <a:rPr lang="en-US" sz="3200" b="0" i="0" smtClean="0">
                          <a:latin typeface="+mn-lt"/>
                        </a:rPr>
                        <m:t> </m:t>
                      </m:r>
                      <m:r>
                        <m:rPr>
                          <m:nor/>
                        </m:rPr>
                        <a:rPr lang="en-US" sz="3200" i="0">
                          <a:latin typeface="+mn-lt"/>
                        </a:rPr>
                        <m:t>1,</m:t>
                      </m:r>
                      <m:r>
                        <m:rPr>
                          <m:nor/>
                        </m:rPr>
                        <a:rPr lang="en-US" sz="3200" b="0" i="0" smtClean="0">
                          <a:latin typeface="+mn-lt"/>
                        </a:rPr>
                        <m:t>2</m:t>
                      </m:r>
                      <m:r>
                        <m:rPr>
                          <m:nor/>
                        </m:rPr>
                        <a:rPr lang="en-US" sz="3200" i="0">
                          <a:latin typeface="+mn-lt"/>
                        </a:rPr>
                        <m:t>00</m:t>
                      </m:r>
                      <m:r>
                        <m:rPr>
                          <m:nor/>
                        </m:rPr>
                        <a:rPr lang="en-US" sz="3200" b="0" i="0" smtClean="0">
                          <a:latin typeface="+mn-lt"/>
                        </a:rPr>
                        <m:t> </m:t>
                      </m:r>
                      <m:r>
                        <m:rPr>
                          <m:nor/>
                        </m:rPr>
                        <a:rPr lang="en-US" sz="3200" i="0">
                          <a:latin typeface="+mn-lt"/>
                        </a:rPr>
                        <m:t>×</m:t>
                      </m:r>
                      <m:r>
                        <m:rPr>
                          <m:nor/>
                        </m:rPr>
                        <a:rPr lang="en-US" sz="3200" b="0" i="0" smtClean="0">
                          <a:latin typeface="+mn-lt"/>
                        </a:rPr>
                        <m:t> </m:t>
                      </m:r>
                      <m:d>
                        <m:dPr>
                          <m:ctrlPr>
                            <a:rPr lang="en-US" sz="3200" b="0" i="1" smtClean="0">
                              <a:latin typeface="Cambria Math" panose="02040503050406030204" pitchFamily="18" charset="0"/>
                            </a:rPr>
                          </m:ctrlPr>
                        </m:dPr>
                        <m:e>
                          <m:r>
                            <m:rPr>
                              <m:nor/>
                            </m:rPr>
                            <a:rPr lang="en-US" sz="3200" i="0">
                              <a:latin typeface="+mn-lt"/>
                            </a:rPr>
                            <m:t>1.08</m:t>
                          </m:r>
                        </m:e>
                      </m:d>
                      <m:r>
                        <m:rPr>
                          <m:nor/>
                        </m:rPr>
                        <a:rPr lang="en-US" sz="3200" b="0" i="0" baseline="30000" smtClean="0">
                          <a:latin typeface="+mn-lt"/>
                        </a:rPr>
                        <m:t>2 </m:t>
                      </m:r>
                      <m:r>
                        <m:rPr>
                          <m:nor/>
                        </m:rPr>
                        <a:rPr lang="en-US" sz="3200" i="0">
                          <a:latin typeface="+mn-lt"/>
                        </a:rPr>
                        <m:t>=</m:t>
                      </m:r>
                      <m:r>
                        <m:rPr>
                          <m:nor/>
                        </m:rPr>
                        <a:rPr lang="en-US" sz="3200" b="0" i="0" smtClean="0">
                          <a:latin typeface="+mn-lt"/>
                        </a:rPr>
                        <m:t> </m:t>
                      </m:r>
                      <m:r>
                        <m:rPr>
                          <m:nor/>
                        </m:rPr>
                        <a:rPr lang="en-US" sz="3200" i="0">
                          <a:latin typeface="+mn-lt"/>
                        </a:rPr>
                        <m:t>1,</m:t>
                      </m:r>
                      <m:r>
                        <m:rPr>
                          <m:nor/>
                        </m:rPr>
                        <a:rPr lang="en-US" sz="3200" b="0" i="0" smtClean="0">
                          <a:latin typeface="+mn-lt"/>
                        </a:rPr>
                        <m:t>399</m:t>
                      </m:r>
                      <m:r>
                        <m:rPr>
                          <m:nor/>
                        </m:rPr>
                        <a:rPr lang="en-US" sz="3200" i="0">
                          <a:latin typeface="+mn-lt"/>
                        </a:rPr>
                        <m:t>.</m:t>
                      </m:r>
                      <m:r>
                        <m:rPr>
                          <m:nor/>
                        </m:rPr>
                        <a:rPr lang="en-US" sz="3200" b="0" i="0" smtClean="0">
                          <a:latin typeface="+mn-lt"/>
                        </a:rPr>
                        <m:t>68</m:t>
                      </m:r>
                    </m:oMath>
                  </m:oMathPara>
                </a14:m>
                <a:endParaRPr lang="en-US" sz="3200" dirty="0">
                  <a:latin typeface="+mn-lt"/>
                </a:endParaRPr>
              </a:p>
              <a:p>
                <a:pPr algn="ctr"/>
                <a:r>
                  <a:rPr lang="en-US" sz="1200" dirty="0"/>
                  <a:t>________________________________________________________________________________</a:t>
                </a:r>
              </a:p>
              <a:p>
                <a:pPr algn="ctr"/>
                <a:endParaRPr lang="en-US" sz="1200" dirty="0"/>
              </a:p>
              <a:p>
                <a:pPr algn="ctr"/>
                <a14:m>
                  <m:oMathPara xmlns:m="http://schemas.openxmlformats.org/officeDocument/2006/math">
                    <m:oMathParaPr>
                      <m:jc m:val="centerGroup"/>
                    </m:oMathParaPr>
                    <m:oMath xmlns:m="http://schemas.openxmlformats.org/officeDocument/2006/math">
                      <m:r>
                        <m:rPr>
                          <m:nor/>
                        </m:rPr>
                        <a:rPr lang="en-US" sz="3200" b="0" i="0" smtClean="0">
                          <a:latin typeface="+mn-lt"/>
                        </a:rPr>
                        <m:t>                     </m:t>
                      </m:r>
                      <m:r>
                        <m:rPr>
                          <m:nor/>
                        </m:rPr>
                        <a:rPr lang="en-US" sz="3200" b="0" i="0" smtClean="0">
                          <a:latin typeface="+mn-lt"/>
                        </a:rPr>
                        <m:t>Total</m:t>
                      </m:r>
                      <m:r>
                        <m:rPr>
                          <m:nor/>
                        </m:rPr>
                        <a:rPr lang="en-US" sz="3200" b="0" i="0" smtClean="0">
                          <a:latin typeface="+mn-lt"/>
                        </a:rPr>
                        <m:t> </m:t>
                      </m:r>
                      <m:r>
                        <m:rPr>
                          <m:nor/>
                        </m:rPr>
                        <a:rPr lang="en-US" sz="3200" b="0" i="0" smtClean="0">
                          <a:latin typeface="+mn-lt"/>
                        </a:rPr>
                        <m:t>FV</m:t>
                      </m:r>
                      <m:r>
                        <m:rPr>
                          <m:nor/>
                        </m:rPr>
                        <a:rPr lang="en-US" sz="3200" b="0" i="0" smtClean="0">
                          <a:latin typeface="+mn-lt"/>
                        </a:rPr>
                        <m:t> = $2,911.68</m:t>
                      </m:r>
                    </m:oMath>
                  </m:oMathPara>
                </a14:m>
                <a:endParaRPr lang="en-US" sz="3200" b="0" dirty="0">
                  <a:latin typeface="+mn-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0" y="3934242"/>
                <a:ext cx="9144000"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42652"/>
      </p:ext>
    </p:extLst>
  </p:cSld>
  <p:clrMapOvr>
    <a:masterClrMapping/>
  </p:clrMapOvr>
  <p:transition>
    <p:zoom/>
  </p:transition>
</p:sld>
</file>

<file path=ppt/theme/theme1.xml><?xml version="1.0" encoding="utf-8"?>
<a:theme xmlns:a="http://schemas.openxmlformats.org/drawingml/2006/main" name="BMM4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MM4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MM4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MM4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MM4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MM4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MM4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MM4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PPT_BMM_9e_TEMPLATE</Template>
  <TotalTime>2970</TotalTime>
  <Pages>8923980</Pages>
  <Words>646</Words>
  <Application>Microsoft Office PowerPoint</Application>
  <PresentationFormat>On-screen Show (4:3)</PresentationFormat>
  <Paragraphs>85</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Narrow</vt:lpstr>
      <vt:lpstr>Calibri</vt:lpstr>
      <vt:lpstr>Cambria Math</vt:lpstr>
      <vt:lpstr>Century Gothic</vt:lpstr>
      <vt:lpstr>Times New Roman</vt:lpstr>
      <vt:lpstr>Wingdings</vt:lpstr>
      <vt:lpstr>BMM4e</vt:lpstr>
      <vt:lpstr>Fundamentals of Corporate Finance, 11th Edition</vt:lpstr>
      <vt:lpstr>Present Values </vt:lpstr>
      <vt:lpstr>Present Values </vt:lpstr>
      <vt:lpstr>Present Values </vt:lpstr>
      <vt:lpstr>Present Values </vt:lpstr>
      <vt:lpstr>Present Values </vt:lpstr>
      <vt:lpstr>Time Value of Money (Applications) </vt:lpstr>
      <vt:lpstr>Time Value of Money (Applications) </vt:lpstr>
      <vt:lpstr>Future Value of Multiple Cash Flows</vt:lpstr>
      <vt:lpstr>Present Value of Multiple Cash Flows (1 of 3)</vt:lpstr>
      <vt:lpstr>Present Value of Multiple Cash Flows (2 of 3)</vt:lpstr>
      <vt:lpstr>Present Value of Multiple Cash Flows (3 of 3)</vt:lpstr>
      <vt:lpstr>Perpetuities and Annuities </vt:lpstr>
      <vt:lpstr>Calculations: Part 1 – Financial Calculators </vt:lpstr>
      <vt:lpstr>End of first week F370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Firm and  The Financial Manager</dc:title>
  <dc:creator>Matt Will</dc:creator>
  <cp:lastModifiedBy>Thomas</cp:lastModifiedBy>
  <cp:revision>402</cp:revision>
  <dcterms:created xsi:type="dcterms:W3CDTF">1997-10-06T19:15:22Z</dcterms:created>
  <dcterms:modified xsi:type="dcterms:W3CDTF">2023-12-26T21:42:36Z</dcterms:modified>
</cp:coreProperties>
</file>