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404" r:id="rId2"/>
    <p:sldId id="275" r:id="rId3"/>
    <p:sldId id="405" r:id="rId4"/>
    <p:sldId id="282" r:id="rId5"/>
    <p:sldId id="305" r:id="rId6"/>
    <p:sldId id="321" r:id="rId7"/>
    <p:sldId id="322" r:id="rId8"/>
    <p:sldId id="318" r:id="rId9"/>
    <p:sldId id="283" r:id="rId10"/>
    <p:sldId id="284" r:id="rId11"/>
    <p:sldId id="320" r:id="rId1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" initials="A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BDBDB"/>
    <a:srgbClr val="6E6E6E"/>
    <a:srgbClr val="91C9C8"/>
    <a:srgbClr val="B40000"/>
    <a:srgbClr val="458B8A"/>
    <a:srgbClr val="C05023"/>
    <a:srgbClr val="F8E1D8"/>
    <a:srgbClr val="F0C1AE"/>
    <a:srgbClr val="45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1162" autoAdjust="0"/>
  </p:normalViewPr>
  <p:slideViewPr>
    <p:cSldViewPr>
      <p:cViewPr varScale="1">
        <p:scale>
          <a:sx n="58" d="100"/>
          <a:sy n="58" d="100"/>
        </p:scale>
        <p:origin x="17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89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47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00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47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00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531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17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44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29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51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2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44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29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44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29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44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29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45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09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5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The Time Value of Money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3"/>
            <a:ext cx="3412689" cy="43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42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3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797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3528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3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1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17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0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0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12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5-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5: </a:t>
            </a:r>
            <a:r>
              <a:rPr lang="en-US" altLang="en-US" dirty="0"/>
              <a:t>The Time Value Of Money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</a:t>
            </a:r>
          </a:p>
          <a:p>
            <a:pPr marL="457200" lvl="1" indent="0">
              <a:buNone/>
            </a:pPr>
            <a:r>
              <a:rPr lang="en-US" altLang="en-US" sz="2800" i="1" dirty="0"/>
              <a:t>In order to create an endowment, which pays $100,000 per year forever, how much money must be set aside today in the rate of interest is 10%?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05583" y="4038600"/>
                <a:ext cx="5495687" cy="234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smtClean="0">
                        <a:latin typeface="+mn-lt"/>
                      </a:rPr>
                      <m:t>PV</m:t>
                    </m:r>
                    <m:r>
                      <m:rPr>
                        <m:nor/>
                      </m:rPr>
                      <a:rPr lang="en-US" sz="3200" b="0" i="0" smtClean="0">
                        <a:latin typeface="+mn-lt"/>
                      </a:rPr>
                      <m:t> = 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>
                            <a:latin typeface="+mn-lt"/>
                          </a:rPr>
                          <m:t>100,000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>
                            <a:latin typeface="+mn-lt"/>
                          </a:rPr>
                          <m:t>.10</m:t>
                        </m:r>
                      </m:den>
                    </m:f>
                  </m:oMath>
                </a14:m>
                <a:r>
                  <a:rPr lang="en-US" sz="32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i="0">
                        <a:latin typeface="+mn-lt"/>
                      </a:rPr>
                      <m:t>=</m:t>
                    </m:r>
                    <m:r>
                      <m:rPr>
                        <m:nor/>
                      </m:rPr>
                      <a:rPr lang="en-US" sz="3200" b="0" i="0" smtClean="0">
                        <a:latin typeface="+mn-lt"/>
                      </a:rPr>
                      <m:t> $1,000,000</m:t>
                    </m:r>
                  </m:oMath>
                </a14:m>
                <a:endParaRPr lang="en-US" sz="3200" b="0" dirty="0">
                  <a:latin typeface="+mn-lt"/>
                </a:endParaRPr>
              </a:p>
              <a:p>
                <a:pPr algn="ctr"/>
                <a:endParaRPr lang="en-US" sz="3200" b="0" dirty="0">
                  <a:latin typeface="+mn-lt"/>
                </a:endParaRPr>
              </a:p>
              <a:p>
                <a:pPr algn="ctr"/>
                <a:r>
                  <a:rPr lang="en-US" sz="3200" dirty="0">
                    <a:latin typeface="+mn-lt"/>
                  </a:rPr>
                  <a:t>called “capitalizing” the cash flow stream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83" y="4038600"/>
                <a:ext cx="5495687" cy="2343590"/>
              </a:xfrm>
              <a:prstGeom prst="rect">
                <a:avLst/>
              </a:prstGeom>
              <a:blipFill rotWithShape="1">
                <a:blip r:embed="rId3"/>
                <a:stretch>
                  <a:fillRect b="-7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18856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Example, continued</a:t>
            </a:r>
          </a:p>
          <a:p>
            <a:pPr marL="457200" lvl="1" indent="0">
              <a:buNone/>
            </a:pPr>
            <a:r>
              <a:rPr lang="en-US" altLang="en-US" sz="2800" i="1" dirty="0"/>
              <a:t>To understand Perpetuity, re-arrange the math: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1" y="2438400"/>
                <a:ext cx="5929670" cy="3354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PV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 =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smtClean="0">
                            <a:latin typeface="+mn-lt"/>
                          </a:rPr>
                          <m:t>100,000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smtClean="0">
                            <a:latin typeface="+mn-lt"/>
                          </a:rPr>
                          <m:t>.10</m:t>
                        </m:r>
                      </m:den>
                    </m:f>
                  </m:oMath>
                </a14:m>
                <a:r>
                  <a:rPr 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>
                        <a:latin typeface="+mn-lt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 $1,000,000</m:t>
                    </m:r>
                  </m:oMath>
                </a14:m>
                <a:r>
                  <a:rPr lang="en-US" sz="2800" b="0" dirty="0">
                    <a:latin typeface="+mn-lt"/>
                  </a:rPr>
                  <a:t> </a:t>
                </a:r>
              </a:p>
              <a:p>
                <a:pPr algn="ctr"/>
                <a:r>
                  <a:rPr lang="en-US" sz="2800" b="0" dirty="0">
                    <a:latin typeface="+mn-lt"/>
                  </a:rPr>
                  <a:t>is the same as </a:t>
                </a:r>
              </a:p>
              <a:p>
                <a:pPr algn="ctr"/>
                <a:endParaRPr lang="en-US" sz="2800" dirty="0">
                  <a:latin typeface="+mn-lt"/>
                </a:endParaRPr>
              </a:p>
              <a:p>
                <a:pPr algn="ctr"/>
                <a:r>
                  <a:rPr lang="en-US" sz="2800" dirty="0">
                    <a:latin typeface="+mn-lt"/>
                  </a:rPr>
                  <a:t>$1,000,000 x .10 =$100,000</a:t>
                </a:r>
              </a:p>
              <a:p>
                <a:pPr algn="ctr"/>
                <a:r>
                  <a:rPr lang="en-US" sz="2800" dirty="0">
                    <a:latin typeface="+mn-lt"/>
                  </a:rPr>
                  <a:t>Why is your account worth $1M?  Because it produces annual Cash Flow of $100K for the 10% risk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438400"/>
                <a:ext cx="5929670" cy="3354701"/>
              </a:xfrm>
              <a:prstGeom prst="rect">
                <a:avLst/>
              </a:prstGeom>
              <a:blipFill rotWithShape="1">
                <a:blip r:embed="rId3"/>
                <a:stretch>
                  <a:fillRect r="-1336" b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05956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Value of Money  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3200" dirty="0"/>
          </a:p>
          <a:p>
            <a:r>
              <a:rPr lang="en-US" altLang="en-US" sz="3200" dirty="0"/>
              <a:t>Let’s start this week with a quick review of a couple of last week’s HW problems</a:t>
            </a:r>
          </a:p>
          <a:p>
            <a:endParaRPr lang="en-US" altLang="en-US" sz="3200" dirty="0"/>
          </a:p>
          <a:p>
            <a:r>
              <a:rPr lang="en-US" altLang="en-US" sz="3200" dirty="0"/>
              <a:t>Focus on “thought process” to </a:t>
            </a:r>
            <a:r>
              <a:rPr lang="en-US" altLang="en-US" sz="3200"/>
              <a:t>find solution </a:t>
            </a:r>
            <a:r>
              <a:rPr lang="en-US" altLang="en-US" sz="3200">
                <a:sym typeface="Wingdings" panose="05000000000000000000" pitchFamily="2" charset="2"/>
              </a:rPr>
              <a:t></a:t>
            </a:r>
            <a:r>
              <a:rPr lang="en-US" altLang="en-US" sz="3200" b="1">
                <a:solidFill>
                  <a:srgbClr val="FF0000"/>
                </a:solidFill>
              </a:rPr>
              <a:t>Excel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8379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Value of Money (Applications) 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The PV formula has many applications. Given any variables in the equation, you can solve for the remaining variable. </a:t>
            </a:r>
            <a:r>
              <a:rPr lang="en-US" altLang="en-US" sz="3200" b="1" dirty="0">
                <a:solidFill>
                  <a:srgbClr val="FF0000"/>
                </a:solidFill>
              </a:rPr>
              <a:t>Excel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0387" y="3276600"/>
                <a:ext cx="6763226" cy="1320859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PV</m:t>
                      </m:r>
                      <m:r>
                        <m:rPr>
                          <m:nor/>
                        </m:rPr>
                        <a:rPr lang="en-US" sz="3600" b="0" i="0" smtClean="0"/>
                        <m:t> = </m:t>
                      </m:r>
                      <m:r>
                        <m:rPr>
                          <m:nor/>
                        </m:rPr>
                        <a:rPr lang="en-US" sz="3600" b="0" i="0" smtClean="0"/>
                        <m:t>future</m:t>
                      </m:r>
                      <m:r>
                        <m:rPr>
                          <m:nor/>
                        </m:rPr>
                        <a:rPr lang="en-US" sz="3600" b="0" i="0" smtClean="0"/>
                        <m:t> </m:t>
                      </m:r>
                      <m:r>
                        <m:rPr>
                          <m:nor/>
                        </m:rPr>
                        <a:rPr lang="en-US" sz="3600" b="0" i="0" smtClean="0"/>
                        <m:t>payment</m:t>
                      </m:r>
                      <m:r>
                        <m:rPr>
                          <m:nor/>
                        </m:rPr>
                        <a:rPr lang="en-US" sz="3600" b="0" i="0" smtClean="0"/>
                        <m:t> × 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0" smtClean="0"/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/>
                                <m:t>1 + </m:t>
                              </m:r>
                              <m:r>
                                <m:rPr>
                                  <m:nor/>
                                </m:rPr>
                                <a:rPr lang="en-US" sz="3600" b="0" i="1" smtClean="0"/>
                                <m:t>r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600" b="0" i="1" baseline="30000" smtClean="0"/>
                            <m:t>t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87" y="3276600"/>
                <a:ext cx="6763226" cy="13208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53695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3200" dirty="0"/>
              <a:t>Annuity</a:t>
            </a:r>
          </a:p>
          <a:p>
            <a:pPr lvl="1"/>
            <a:r>
              <a:rPr lang="en-US" altLang="en-US" sz="2800" dirty="0"/>
              <a:t>Level stream of cash flows at regular intervals with payment at END of time period, with a finite maturity </a:t>
            </a:r>
          </a:p>
          <a:p>
            <a:pPr lvl="1"/>
            <a:r>
              <a:rPr lang="en-US" altLang="en-US" sz="2800" dirty="0"/>
              <a:t>Can use similar approach as you use for Cash Flow Stream</a:t>
            </a:r>
          </a:p>
          <a:p>
            <a:pPr lvl="1"/>
            <a:r>
              <a:rPr lang="en-US" altLang="en-US" sz="2800" dirty="0"/>
              <a:t>Can also use PMT (payment) function in Excel or calculator</a:t>
            </a:r>
          </a:p>
        </p:txBody>
      </p:sp>
    </p:spTree>
    <p:extLst>
      <p:ext uri="{BB962C8B-B14F-4D97-AF65-F5344CB8AC3E}">
        <p14:creationId xmlns:p14="http://schemas.microsoft.com/office/powerpoint/2010/main" val="77073278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dirty="0"/>
              <a:t>Calculations: Part 1 – Financial Calculators</a:t>
            </a:r>
            <a:r>
              <a:rPr lang="en-US" altLang="en-US" sz="1600" dirty="0"/>
              <a:t> </a:t>
            </a:r>
            <a:endParaRPr lang="en-US" alt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i="1" u="sng" dirty="0"/>
              <a:t>Example</a:t>
            </a:r>
          </a:p>
          <a:p>
            <a:pPr marL="457200" lvl="1" indent="0">
              <a:buNone/>
            </a:pPr>
            <a:r>
              <a:rPr lang="en-US" altLang="en-US" sz="2200" i="1" dirty="0"/>
              <a:t>You need a 6.5% annual return to justify the risks of the following financial contract:  you will receive annual payments of $50 for five years and one lump sum payment of $1,000 in five years.  What price should you pay for the contract?</a:t>
            </a:r>
          </a:p>
          <a:p>
            <a:pPr marL="3657600" lvl="8" indent="0">
              <a:buNone/>
            </a:pPr>
            <a:r>
              <a:rPr lang="en-US" dirty="0"/>
              <a:t>             1000</a:t>
            </a:r>
          </a:p>
          <a:p>
            <a:r>
              <a:rPr lang="en-US" dirty="0"/>
              <a:t>         50	50	50	50	50</a:t>
            </a:r>
          </a:p>
          <a:p>
            <a:r>
              <a:rPr lang="en-US" dirty="0"/>
              <a:t>0        1	2	3	4	5</a:t>
            </a:r>
          </a:p>
          <a:p>
            <a:r>
              <a:rPr lang="en-US" dirty="0"/>
              <a:t>?             r = 6.5%</a:t>
            </a:r>
          </a:p>
          <a:p>
            <a:endParaRPr lang="en-US" dirty="0"/>
          </a:p>
          <a:p>
            <a:r>
              <a:rPr lang="en-US" dirty="0"/>
              <a:t>PV function in Excel: $937.66 (discuss)</a:t>
            </a:r>
          </a:p>
        </p:txBody>
      </p:sp>
    </p:spTree>
    <p:extLst>
      <p:ext uri="{BB962C8B-B14F-4D97-AF65-F5344CB8AC3E}">
        <p14:creationId xmlns:p14="http://schemas.microsoft.com/office/powerpoint/2010/main" val="372937090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3200" dirty="0"/>
              <a:t>Annuity Due</a:t>
            </a:r>
          </a:p>
          <a:p>
            <a:pPr lvl="1"/>
            <a:r>
              <a:rPr lang="en-US" altLang="en-US" sz="2800" dirty="0"/>
              <a:t>Level stream of cash flows at regular intervals with payment at BEGINNING of time period, with a finite maturity </a:t>
            </a:r>
          </a:p>
          <a:p>
            <a:pPr lvl="1"/>
            <a:r>
              <a:rPr lang="en-US" altLang="en-US" sz="2800" dirty="0"/>
              <a:t>Can use similar approach as you use for Cash Flow Stream</a:t>
            </a:r>
          </a:p>
          <a:p>
            <a:pPr lvl="1"/>
            <a:r>
              <a:rPr lang="en-US" altLang="en-US" sz="2800" dirty="0"/>
              <a:t>Can also use PMT (payment) function in Excel or calculator</a:t>
            </a:r>
          </a:p>
        </p:txBody>
      </p:sp>
    </p:spTree>
    <p:extLst>
      <p:ext uri="{BB962C8B-B14F-4D97-AF65-F5344CB8AC3E}">
        <p14:creationId xmlns:p14="http://schemas.microsoft.com/office/powerpoint/2010/main" val="358103662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3200" dirty="0"/>
              <a:t>Annuity Due</a:t>
            </a:r>
          </a:p>
          <a:p>
            <a:pPr lvl="1"/>
            <a:r>
              <a:rPr lang="en-US" altLang="en-US" sz="2800" dirty="0"/>
              <a:t>See Excel for example</a:t>
            </a:r>
          </a:p>
        </p:txBody>
      </p:sp>
    </p:spTree>
    <p:extLst>
      <p:ext uri="{BB962C8B-B14F-4D97-AF65-F5344CB8AC3E}">
        <p14:creationId xmlns:p14="http://schemas.microsoft.com/office/powerpoint/2010/main" val="418618887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Perpetuity</a:t>
            </a:r>
          </a:p>
          <a:p>
            <a:pPr lvl="1"/>
            <a:r>
              <a:rPr lang="en-US" altLang="en-US" sz="2800" dirty="0"/>
              <a:t>A stream of level cash payments that never ends</a:t>
            </a:r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pPr lvl="1"/>
            <a:r>
              <a:rPr lang="en-US" altLang="en-US" sz="2800" dirty="0"/>
              <a:t>Difficult: an infinite stream of payments that nevertheless has a finite value</a:t>
            </a:r>
          </a:p>
        </p:txBody>
      </p:sp>
    </p:spTree>
    <p:extLst>
      <p:ext uri="{BB962C8B-B14F-4D97-AF65-F5344CB8AC3E}">
        <p14:creationId xmlns:p14="http://schemas.microsoft.com/office/powerpoint/2010/main" val="18680340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  <a:endParaRPr lang="en-US" altLang="en-US" sz="2000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PV of Perpetuity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0877" y="2453435"/>
                <a:ext cx="2705100" cy="1233387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PV</m:t>
                      </m:r>
                      <m:r>
                        <m:rPr>
                          <m:nor/>
                        </m:rPr>
                        <a:rPr lang="en-US" sz="3600" b="0" i="0" smtClean="0"/>
                        <m:t> 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1" smtClean="0"/>
                            <m:t>PMT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600" b="0" i="1" smtClean="0"/>
                            <m:t>r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877" y="2453435"/>
                <a:ext cx="2705100" cy="1233387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143726" y="3877322"/>
            <a:ext cx="4476273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en-US" sz="2800" i="1" kern="0" dirty="0">
                <a:solidFill>
                  <a:srgbClr val="010000"/>
                </a:solidFill>
                <a:latin typeface="Calibri"/>
              </a:rPr>
              <a:t>PMT</a:t>
            </a: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 = cash payment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altLang="en-US" sz="2800" i="1" kern="0" dirty="0">
                <a:solidFill>
                  <a:srgbClr val="010000"/>
                </a:solidFill>
                <a:latin typeface="Calibri"/>
              </a:rPr>
              <a:t>r</a:t>
            </a: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 = interest rate 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“Capitalization”</a:t>
            </a:r>
          </a:p>
        </p:txBody>
      </p:sp>
    </p:spTree>
    <p:extLst>
      <p:ext uri="{BB962C8B-B14F-4D97-AF65-F5344CB8AC3E}">
        <p14:creationId xmlns:p14="http://schemas.microsoft.com/office/powerpoint/2010/main" val="92682969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3617</TotalTime>
  <Pages>8923980</Pages>
  <Words>463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Century Gothic</vt:lpstr>
      <vt:lpstr>Times New Roman</vt:lpstr>
      <vt:lpstr>Wingdings</vt:lpstr>
      <vt:lpstr>BMM4e</vt:lpstr>
      <vt:lpstr>Fundamentals of Corporate Finance, 11th Edition</vt:lpstr>
      <vt:lpstr>Time Value of Money  </vt:lpstr>
      <vt:lpstr>Time Value of Money (Applications) </vt:lpstr>
      <vt:lpstr>Perpetuities and Annuities </vt:lpstr>
      <vt:lpstr>Calculations: Part 1 – Financial Calculators </vt:lpstr>
      <vt:lpstr>Perpetuities and Annuities </vt:lpstr>
      <vt:lpstr>Perpetuities and Annuities </vt:lpstr>
      <vt:lpstr>Perpetuities and Annuities </vt:lpstr>
      <vt:lpstr>Perpetuities and Annuities </vt:lpstr>
      <vt:lpstr>Perpetuities and Annuities </vt:lpstr>
      <vt:lpstr>Perpetuities and Annuities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406</cp:revision>
  <dcterms:created xsi:type="dcterms:W3CDTF">1997-10-06T19:15:22Z</dcterms:created>
  <dcterms:modified xsi:type="dcterms:W3CDTF">2024-01-03T14:22:49Z</dcterms:modified>
</cp:coreProperties>
</file>