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15"/>
  </p:notesMasterIdLst>
  <p:handoutMasterIdLst>
    <p:handoutMasterId r:id="rId16"/>
  </p:handoutMasterIdLst>
  <p:sldIdLst>
    <p:sldId id="404" r:id="rId2"/>
    <p:sldId id="291" r:id="rId3"/>
    <p:sldId id="405" r:id="rId4"/>
    <p:sldId id="316" r:id="rId5"/>
    <p:sldId id="293" r:id="rId6"/>
    <p:sldId id="318" r:id="rId7"/>
    <p:sldId id="294" r:id="rId8"/>
    <p:sldId id="295" r:id="rId9"/>
    <p:sldId id="296" r:id="rId10"/>
    <p:sldId id="297" r:id="rId11"/>
    <p:sldId id="298" r:id="rId12"/>
    <p:sldId id="319" r:id="rId13"/>
    <p:sldId id="320" r:id="rId14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" initials="A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DBDBDB"/>
    <a:srgbClr val="6E6E6E"/>
    <a:srgbClr val="91C9C8"/>
    <a:srgbClr val="B40000"/>
    <a:srgbClr val="458B8A"/>
    <a:srgbClr val="C05023"/>
    <a:srgbClr val="F8E1D8"/>
    <a:srgbClr val="F0C1AE"/>
    <a:srgbClr val="45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88" autoAdjust="0"/>
    <p:restoredTop sz="91162" autoAdjust="0"/>
  </p:normalViewPr>
  <p:slideViewPr>
    <p:cSldViewPr>
      <p:cViewPr varScale="1">
        <p:scale>
          <a:sx n="58" d="100"/>
          <a:sy n="58" d="100"/>
        </p:scale>
        <p:origin x="179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98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719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3728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6329-1779-487C-B587-BBABA473AA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7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26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37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373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0323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26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37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373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1836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55650" name="Rectangle 3"/>
          <p:cNvSpPr>
            <a:spLocks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26</a:t>
            </a:r>
          </a:p>
        </p:txBody>
      </p:sp>
      <p:sp>
        <p:nvSpPr>
          <p:cNvPr id="155651" name="Rectangle 4"/>
          <p:cNvSpPr>
            <a:spLocks noChangeArrowheads="1"/>
          </p:cNvSpPr>
          <p:nvPr/>
        </p:nvSpPr>
        <p:spPr bwMode="auto">
          <a:xfrm>
            <a:off x="0" y="8686489"/>
            <a:ext cx="2971800" cy="4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55652" name="Rectangle 5"/>
          <p:cNvSpPr>
            <a:spLocks noChangeArrowheads="1"/>
          </p:cNvSpPr>
          <p:nvPr/>
        </p:nvSpPr>
        <p:spPr bwMode="auto">
          <a:xfrm>
            <a:off x="0" y="0"/>
            <a:ext cx="2971800" cy="4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5565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373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US" b="1" u="sng" dirty="0"/>
              <a:t>Effective annual interest rate</a:t>
            </a:r>
            <a:r>
              <a:rPr lang="en-US" dirty="0"/>
              <a:t>: Interest rate that is annualized using compound interest.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="1" u="sng" dirty="0"/>
              <a:t>Annual percentage rate</a:t>
            </a:r>
            <a:r>
              <a:rPr lang="en-US" dirty="0"/>
              <a:t>: Interest rate that is annualized using simple interest.</a:t>
            </a:r>
          </a:p>
        </p:txBody>
      </p:sp>
    </p:spTree>
    <p:extLst>
      <p:ext uri="{BB962C8B-B14F-4D97-AF65-F5344CB8AC3E}">
        <p14:creationId xmlns:p14="http://schemas.microsoft.com/office/powerpoint/2010/main" val="280829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28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57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578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1891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57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68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680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0584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59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78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783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7081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62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88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885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934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0" y="2097"/>
            <a:ext cx="9136311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-3845" y="6567983"/>
            <a:ext cx="9144000" cy="321931"/>
          </a:xfrm>
          <a:prstGeom prst="rect">
            <a:avLst/>
          </a:prstGeom>
          <a:solidFill>
            <a:srgbClr val="5C768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789028" y="6567984"/>
            <a:ext cx="533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Copyright © 2018 by The McGraw-Hill Companies, Inc. All rights reserved</a:t>
            </a: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30" name="Rectangle 17"/>
          <p:cNvSpPr>
            <a:spLocks noChangeArrowheads="1"/>
          </p:cNvSpPr>
          <p:nvPr userDrawn="1"/>
        </p:nvSpPr>
        <p:spPr bwMode="auto">
          <a:xfrm>
            <a:off x="292559" y="1043144"/>
            <a:ext cx="3200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4800" b="0" dirty="0">
                <a:solidFill>
                  <a:schemeClr val="tx1"/>
                </a:solidFill>
                <a:latin typeface="Century Gothic" panose="020B0502020202020204" pitchFamily="34" charset="0"/>
              </a:rPr>
              <a:t>Chapter 5</a:t>
            </a:r>
          </a:p>
        </p:txBody>
      </p:sp>
      <p:sp>
        <p:nvSpPr>
          <p:cNvPr id="31" name="Rectangle 19"/>
          <p:cNvSpPr>
            <a:spLocks noChangeArrowheads="1"/>
          </p:cNvSpPr>
          <p:nvPr userDrawn="1"/>
        </p:nvSpPr>
        <p:spPr bwMode="auto">
          <a:xfrm>
            <a:off x="292559" y="2184260"/>
            <a:ext cx="3746041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3600" b="0" dirty="0">
                <a:solidFill>
                  <a:schemeClr val="tx1"/>
                </a:solidFill>
                <a:latin typeface="Century Gothic" panose="020B0502020202020204" pitchFamily="34" charset="0"/>
              </a:rPr>
              <a:t>The Time Value of Money</a:t>
            </a:r>
          </a:p>
        </p:txBody>
      </p: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95300"/>
          </a:xfrm>
          <a:prstGeom prst="rect">
            <a:avLst/>
          </a:prstGeom>
          <a:solidFill>
            <a:srgbClr val="5C768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47943"/>
            <a:ext cx="3412689" cy="43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5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434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53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49654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3276600" y="6553200"/>
            <a:ext cx="533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Copyright © 2018 by The McGraw-Hill Companies, Inc. All rights reserved</a:t>
            </a: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2421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633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>
            <a:extLst>
              <a:ext uri="{FF2B5EF4-FFF2-40B4-BE49-F238E27FC236}">
                <a16:creationId xmlns:a16="http://schemas.microsoft.com/office/drawing/2014/main" id="{E2D8ACCF-E5FC-4FE9-9E84-B2A0A6B1E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2900" y="2095500"/>
            <a:ext cx="3886199" cy="3886199"/>
            <a:chOff x="342900" y="2095500"/>
            <a:chExt cx="3886199" cy="3886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495300" y="2362200"/>
              <a:ext cx="3429000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21792" y="2608290"/>
            <a:ext cx="3035808" cy="13940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1792" y="4069830"/>
            <a:ext cx="3035808" cy="8040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791" y="5096656"/>
            <a:ext cx="3043303" cy="5696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B06C8-11A0-4E73-A5CE-7801EB09116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66688" y="6426200"/>
            <a:ext cx="8505825" cy="311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07727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352800" y="6553200"/>
            <a:ext cx="533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Copyright © 2018 by The McGraw-Hill Companies, Inc. All rights reserved</a:t>
            </a: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71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32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414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49654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97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3276600" y="6553200"/>
            <a:ext cx="533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Copyright © 2018 by The McGraw-Hill Companies, Inc. All rights reserved</a:t>
            </a: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117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03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50" y="11430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1143001"/>
            <a:ext cx="511175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350" y="2305050"/>
            <a:ext cx="3008313" cy="4171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00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1054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371600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6721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212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rgbClr val="992D4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5C768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4965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382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6477000" y="64008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8648860" y="6475412"/>
            <a:ext cx="458788" cy="382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>
              <a:defRPr/>
            </a:pPr>
            <a:r>
              <a:rPr lang="en-US" sz="1000" b="1" dirty="0">
                <a:solidFill>
                  <a:srgbClr val="455EA0"/>
                </a:solidFill>
                <a:latin typeface="Arial" charset="0"/>
              </a:rPr>
              <a:t>5- </a:t>
            </a:r>
            <a:fld id="{E60E7E61-42B9-45CE-A0EE-FB8F7CCA12F2}" type="slidenum">
              <a:rPr lang="en-US" sz="1000" b="1">
                <a:solidFill>
                  <a:srgbClr val="455EA0"/>
                </a:solidFill>
                <a:latin typeface="Arial" charset="0"/>
              </a:rPr>
              <a:pPr algn="r">
                <a:defRPr/>
              </a:pPr>
              <a:t>‹#›</a:t>
            </a:fld>
            <a:endParaRPr lang="en-US" sz="1000" b="1" dirty="0">
              <a:solidFill>
                <a:srgbClr val="455EA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55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9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DFFFF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DFFFF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DFFFF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DFFFF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CCFF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CCFF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CCFF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CCFF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1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1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1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1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1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1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1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1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21791" y="2608290"/>
            <a:ext cx="3325847" cy="1394084"/>
          </a:xfrm>
        </p:spPr>
        <p:txBody>
          <a:bodyPr anchor="t"/>
          <a:lstStyle/>
          <a:p>
            <a:r>
              <a:rPr lang="en-US" altLang="en-US" noProof="0" dirty="0"/>
              <a:t>Fundamentals of Corporate Finance, 11th Edition</a:t>
            </a:r>
            <a:endParaRPr lang="en-US" noProof="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621792" y="4224444"/>
            <a:ext cx="3035808" cy="649480"/>
          </a:xfrm>
        </p:spPr>
        <p:txBody>
          <a:bodyPr/>
          <a:lstStyle/>
          <a:p>
            <a:r>
              <a:rPr lang="en-US" altLang="en-US" noProof="0" dirty="0"/>
              <a:t>CHAPTER 5: </a:t>
            </a:r>
            <a:r>
              <a:rPr lang="en-US" altLang="en-US" dirty="0"/>
              <a:t>The Time Value Of Money</a:t>
            </a:r>
          </a:p>
        </p:txBody>
      </p:sp>
      <p:pic>
        <p:nvPicPr>
          <p:cNvPr id="2" name="Picture 1" descr="Cover page, fundamentals of corporate finance, 11 edition. By, Brealey, Myers and Marcus">
            <a:extLst>
              <a:ext uri="{FF2B5EF4-FFF2-40B4-BE49-F238E27FC236}">
                <a16:creationId xmlns:a16="http://schemas.microsoft.com/office/drawing/2014/main" id="{59479E2C-B230-4BF9-B1C6-34B28C435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363" y="1433845"/>
            <a:ext cx="3551873" cy="4788218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BDFA3B4-AF4E-480A-9543-60CA85EC80B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-48126" y="6538494"/>
            <a:ext cx="9256295" cy="223214"/>
          </a:xfrm>
        </p:spPr>
        <p:txBody>
          <a:bodyPr/>
          <a:lstStyle/>
          <a:p>
            <a:pPr algn="ctr"/>
            <a:r>
              <a:rPr lang="en-US" sz="1200" b="0" i="0" noProof="0" dirty="0">
                <a:solidFill>
                  <a:srgbClr val="172B4D"/>
                </a:solidFill>
                <a:effectLst/>
              </a:rPr>
              <a:t>© McGraw Hill LLC. All rights reserved. No reproduction or distribution without the prior written consent of McGraw Hill LLC.</a:t>
            </a:r>
            <a:endParaRPr lang="en-US" sz="1200" noProof="0" dirty="0"/>
          </a:p>
        </p:txBody>
      </p:sp>
    </p:spTree>
    <p:extLst>
      <p:ext uri="{BB962C8B-B14F-4D97-AF65-F5344CB8AC3E}">
        <p14:creationId xmlns:p14="http://schemas.microsoft.com/office/powerpoint/2010/main" val="25952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Inflation </a:t>
            </a:r>
            <a:r>
              <a:rPr lang="en-US" altLang="en-US" sz="2000" dirty="0"/>
              <a:t>(4 of 5)</a:t>
            </a:r>
            <a:endParaRPr lang="en-US" altLang="en-US" dirty="0"/>
          </a:p>
        </p:txBody>
      </p:sp>
      <p:sp>
        <p:nvSpPr>
          <p:cNvPr id="24582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077200" cy="45720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en-US" sz="3200" b="1" i="1" u="sng" dirty="0"/>
              <a:t>Example</a:t>
            </a:r>
          </a:p>
          <a:p>
            <a:pPr marL="457200" lvl="1" indent="0">
              <a:buNone/>
            </a:pPr>
            <a:r>
              <a:rPr lang="en-US" altLang="en-US" sz="2800" i="1" dirty="0"/>
              <a:t>If the interest rate on one year govt. bonds is 6.0% and the inflation rate is 2.0%, what is the real interest rate?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7800" y="61722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3026295"/>
                <a:ext cx="9144000" cy="2121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+mn-lt"/>
                        </a:rPr>
                        <m:t>1 +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+mn-lt"/>
                        </a:rPr>
                        <m:t>real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+mn-lt"/>
                        </a:rPr>
                        <m:t>interest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+mn-lt"/>
                        </a:rPr>
                        <m:t>rate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+mn-lt"/>
                        </a:rPr>
                        <m:t> 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b="0" i="0" smtClean="0">
                              <a:latin typeface="+mn-lt"/>
                            </a:rPr>
                            <m:t>1+.06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800" b="0" i="0" smtClean="0">
                              <a:latin typeface="+mn-lt"/>
                            </a:rPr>
                            <m:t>1+.02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latin typeface="+mn-lt"/>
                </a:endParaRPr>
              </a:p>
              <a:p>
                <a:pPr algn="ctr"/>
                <a:endParaRPr lang="en-US" sz="1200" dirty="0">
                  <a:latin typeface="+mn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i="0">
                          <a:latin typeface="+mn-lt"/>
                        </a:rPr>
                        <m:t>1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>
                          <a:latin typeface="+mn-lt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>
                          <a:latin typeface="+mn-lt"/>
                        </a:rPr>
                        <m:t>real</m:t>
                      </m:r>
                      <m:r>
                        <m:rPr>
                          <m:nor/>
                        </m:rPr>
                        <a:rPr lang="en-US" sz="2800" i="0"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>
                          <a:latin typeface="+mn-lt"/>
                        </a:rPr>
                        <m:t>interest</m:t>
                      </m:r>
                      <m:r>
                        <m:rPr>
                          <m:nor/>
                        </m:rPr>
                        <a:rPr lang="en-US" sz="2800" i="0"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>
                          <a:latin typeface="+mn-lt"/>
                        </a:rPr>
                        <m:t>rate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>
                          <a:latin typeface="+mn-lt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>
                          <a:latin typeface="+mn-lt"/>
                        </a:rPr>
                        <m:t>1.039</m:t>
                      </m:r>
                    </m:oMath>
                  </m:oMathPara>
                </a14:m>
                <a:endParaRPr lang="en-US" sz="2800" b="1" dirty="0">
                  <a:latin typeface="+mn-lt"/>
                </a:endParaRPr>
              </a:p>
              <a:p>
                <a:pPr algn="ctr"/>
                <a:endParaRPr lang="en-US" sz="1200" dirty="0">
                  <a:latin typeface="+mn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i="0">
                          <a:latin typeface="+mn-lt"/>
                        </a:rPr>
                        <m:t>1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>
                          <a:latin typeface="+mn-lt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>
                          <a:latin typeface="+mn-lt"/>
                        </a:rPr>
                        <m:t>real</m:t>
                      </m:r>
                      <m:r>
                        <m:rPr>
                          <m:nor/>
                        </m:rPr>
                        <a:rPr lang="en-US" sz="2800" i="0"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>
                          <a:latin typeface="+mn-lt"/>
                        </a:rPr>
                        <m:t>interest</m:t>
                      </m:r>
                      <m:r>
                        <m:rPr>
                          <m:nor/>
                        </m:rPr>
                        <a:rPr lang="en-US" sz="2800" i="0"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>
                          <a:latin typeface="+mn-lt"/>
                        </a:rPr>
                        <m:t>rate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>
                          <a:latin typeface="+mn-lt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>
                          <a:latin typeface="+mn-lt"/>
                        </a:rPr>
                        <m:t>.039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+mn-lt"/>
                        </a:rPr>
                        <m:t>or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+mn-lt"/>
                        </a:rPr>
                        <m:t> 3.9%</m:t>
                      </m:r>
                    </m:oMath>
                  </m:oMathPara>
                </a14:m>
                <a:endParaRPr lang="en-US" sz="2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26295"/>
                <a:ext cx="9144000" cy="21214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5333317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+mn-lt"/>
                        </a:rPr>
                        <m:t>Approximation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+mn-lt"/>
                        </a:rPr>
                        <m:t> = .06 − .02 = .04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+mn-lt"/>
                        </a:rPr>
                        <m:t>or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+mn-lt"/>
                        </a:rPr>
                        <m:t> 4.0%</m:t>
                      </m:r>
                    </m:oMath>
                  </m:oMathPara>
                </a14:m>
                <a:endParaRPr lang="en-US" sz="2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3317"/>
                <a:ext cx="91440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510950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Inflation </a:t>
            </a:r>
            <a:r>
              <a:rPr lang="en-US" altLang="en-US" sz="2000" dirty="0"/>
              <a:t>(5 of 5)</a:t>
            </a:r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Remember:</a:t>
            </a:r>
          </a:p>
          <a:p>
            <a:pPr lvl="1"/>
            <a:r>
              <a:rPr lang="en-US" altLang="en-US" sz="2800" dirty="0"/>
              <a:t>Current (nominal) dollar cash flows must be discounted by the nominal interest rate</a:t>
            </a:r>
          </a:p>
          <a:p>
            <a:pPr lvl="1"/>
            <a:r>
              <a:rPr lang="en-US" altLang="en-US" sz="2800" dirty="0"/>
              <a:t>Real cash flows must be discounted by the real interest rate</a:t>
            </a:r>
          </a:p>
          <a:p>
            <a:r>
              <a:rPr lang="en-US" sz="3200" b="1" dirty="0"/>
              <a:t>I-Core Case</a:t>
            </a:r>
          </a:p>
        </p:txBody>
      </p:sp>
    </p:spTree>
    <p:extLst>
      <p:ext uri="{BB962C8B-B14F-4D97-AF65-F5344CB8AC3E}">
        <p14:creationId xmlns:p14="http://schemas.microsoft.com/office/powerpoint/2010/main" val="3937349671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 Example, real and nominal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receive a $10,000 bonus in one year, but the inflation rate is expected to be 6%; assume the discount rate is 10%</a:t>
            </a:r>
          </a:p>
          <a:p>
            <a:r>
              <a:rPr lang="en-US" dirty="0"/>
              <a:t>What is your bonus worth today? PV = FV/(1 + r)</a:t>
            </a:r>
            <a:r>
              <a:rPr lang="en-US" baseline="30000" dirty="0"/>
              <a:t>t</a:t>
            </a:r>
          </a:p>
          <a:p>
            <a:r>
              <a:rPr lang="en-US" dirty="0"/>
              <a:t>Nominal: $10,000/(1.10)</a:t>
            </a:r>
            <a:r>
              <a:rPr lang="en-US" baseline="30000" dirty="0"/>
              <a:t>1</a:t>
            </a:r>
            <a:r>
              <a:rPr lang="en-US" dirty="0"/>
              <a:t> = </a:t>
            </a:r>
            <a:r>
              <a:rPr lang="en-US" b="1" i="1" dirty="0"/>
              <a:t>$9,090.91</a:t>
            </a:r>
          </a:p>
          <a:p>
            <a:r>
              <a:rPr lang="en-US" dirty="0"/>
              <a:t>Real: Step One: what is  bonus purchasing power? $10,000/1.06</a:t>
            </a:r>
          </a:p>
          <a:p>
            <a:pPr marL="0" indent="0">
              <a:buNone/>
            </a:pPr>
            <a:r>
              <a:rPr lang="en-US" dirty="0"/>
              <a:t>            = $9,433.96</a:t>
            </a:r>
          </a:p>
          <a:p>
            <a:r>
              <a:rPr lang="en-US" dirty="0"/>
              <a:t>Step Two: what is Real discount rate? 1.10/1.06 – 1 = .</a:t>
            </a:r>
            <a:r>
              <a:rPr lang="en-US" sz="1800" dirty="0"/>
              <a:t>037735849</a:t>
            </a:r>
          </a:p>
          <a:p>
            <a:r>
              <a:rPr lang="en-US" dirty="0"/>
              <a:t>Step Three: $9,433.96/(1.037735849)</a:t>
            </a:r>
            <a:r>
              <a:rPr lang="en-US" baseline="30000" dirty="0"/>
              <a:t>1</a:t>
            </a:r>
            <a:r>
              <a:rPr lang="en-US" dirty="0"/>
              <a:t> = </a:t>
            </a:r>
            <a:r>
              <a:rPr lang="en-US" b="1" i="1" dirty="0"/>
              <a:t>$9,090.91 </a:t>
            </a:r>
            <a:endParaRPr lang="en-US" dirty="0"/>
          </a:p>
          <a:p>
            <a:r>
              <a:rPr lang="en-US" dirty="0"/>
              <a:t>Nominal CF with Nominal rate; Real CF with Real rate</a:t>
            </a:r>
          </a:p>
        </p:txBody>
      </p:sp>
    </p:spTree>
    <p:extLst>
      <p:ext uri="{BB962C8B-B14F-4D97-AF65-F5344CB8AC3E}">
        <p14:creationId xmlns:p14="http://schemas.microsoft.com/office/powerpoint/2010/main" val="154363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Chapter 6: Valuing Bonds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Go back to Lecture 2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US" altLang="en-US" sz="2400" i="1" dirty="0"/>
              <a:t>You need a 6.5% annual return to justify the risks of the following financial contract: you will receive annual payments of $50 for five years and one lump sum payment of $1,000 in five years. What price should you pay for the contract?</a:t>
            </a:r>
            <a:br>
              <a:rPr lang="en-US" altLang="en-US" sz="2400" i="1" dirty="0"/>
            </a:br>
            <a:endParaRPr lang="en-US" altLang="en-US" sz="2400" i="1" dirty="0"/>
          </a:p>
          <a:p>
            <a:r>
              <a:rPr lang="en-US" sz="2400" dirty="0"/>
              <a:t>That’s a bond—we calculated the price to be $937.66</a:t>
            </a:r>
          </a:p>
          <a:p>
            <a:r>
              <a:rPr lang="en-US" sz="2400" b="1" dirty="0"/>
              <a:t>  “</a:t>
            </a:r>
            <a:r>
              <a:rPr lang="en-US" sz="2400" b="1" dirty="0" err="1"/>
              <a:t>i</a:t>
            </a:r>
            <a:r>
              <a:rPr lang="en-US" sz="2400" b="1" dirty="0"/>
              <a:t>” vs. “r”</a:t>
            </a:r>
          </a:p>
        </p:txBody>
      </p:sp>
    </p:spTree>
    <p:extLst>
      <p:ext uri="{BB962C8B-B14F-4D97-AF65-F5344CB8AC3E}">
        <p14:creationId xmlns:p14="http://schemas.microsoft.com/office/powerpoint/2010/main" val="31211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Effective Interest Rates </a:t>
            </a:r>
            <a:r>
              <a:rPr lang="en-US" altLang="en-US" sz="2000" dirty="0"/>
              <a:t>(1 of 3)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Effective Annual Interest Rate</a:t>
            </a:r>
          </a:p>
          <a:p>
            <a:pPr lvl="1"/>
            <a:r>
              <a:rPr lang="en-US" altLang="en-US" sz="2800" dirty="0"/>
              <a:t>Interest rate that is annualized using compound interest</a:t>
            </a:r>
            <a:endParaRPr lang="en-US" altLang="en-US" dirty="0"/>
          </a:p>
          <a:p>
            <a:r>
              <a:rPr lang="en-US" altLang="en-US" sz="3200" dirty="0"/>
              <a:t>Annual Percentage Rate</a:t>
            </a:r>
          </a:p>
          <a:p>
            <a:pPr lvl="1"/>
            <a:r>
              <a:rPr lang="en-US" altLang="en-US" sz="2800" dirty="0"/>
              <a:t>Interest rate that is annualized using simple interest</a:t>
            </a:r>
          </a:p>
        </p:txBody>
      </p:sp>
    </p:spTree>
    <p:extLst>
      <p:ext uri="{BB962C8B-B14F-4D97-AF65-F5344CB8AC3E}">
        <p14:creationId xmlns:p14="http://schemas.microsoft.com/office/powerpoint/2010/main" val="1010558869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Effective Interest Rates </a:t>
            </a:r>
            <a:r>
              <a:rPr lang="en-US" altLang="en-US" sz="2000" dirty="0"/>
              <a:t>(1 of 3)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Effective Annual Interest Rate</a:t>
            </a:r>
          </a:p>
          <a:p>
            <a:pPr lvl="1"/>
            <a:r>
              <a:rPr lang="en-US" altLang="en-US" sz="2800" dirty="0"/>
              <a:t>“If the bank is charging me 12% per year, but I have to pay monthly, what rate I am </a:t>
            </a:r>
            <a:r>
              <a:rPr lang="en-US" altLang="en-US" sz="2800" b="1" i="1" u="sng" dirty="0"/>
              <a:t>effectively</a:t>
            </a:r>
            <a:r>
              <a:rPr lang="en-US" altLang="en-US" sz="2800" dirty="0"/>
              <a:t> paying?”</a:t>
            </a:r>
            <a:endParaRPr lang="en-US" altLang="en-US" dirty="0"/>
          </a:p>
          <a:p>
            <a:pPr marL="0" indent="0">
              <a:buNone/>
            </a:pPr>
            <a:endParaRPr lang="en-US" altLang="en-US" sz="3200" dirty="0"/>
          </a:p>
          <a:p>
            <a:pPr lvl="1"/>
            <a:r>
              <a:rPr lang="en-US" altLang="en-US" sz="2800" dirty="0"/>
              <a:t>“… what rate I am </a:t>
            </a:r>
            <a:r>
              <a:rPr lang="en-US" altLang="en-US" sz="2800" b="1" i="1" u="sng" dirty="0"/>
              <a:t>really</a:t>
            </a:r>
            <a:r>
              <a:rPr lang="en-US" altLang="en-US" sz="2800" dirty="0"/>
              <a:t> paying?”</a:t>
            </a:r>
          </a:p>
        </p:txBody>
      </p:sp>
    </p:spTree>
    <p:extLst>
      <p:ext uri="{BB962C8B-B14F-4D97-AF65-F5344CB8AC3E}">
        <p14:creationId xmlns:p14="http://schemas.microsoft.com/office/powerpoint/2010/main" val="3136653066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Effective Interest Rates </a:t>
            </a:r>
            <a:r>
              <a:rPr lang="en-US" altLang="en-US" sz="2000" dirty="0"/>
              <a:t>(2 of 3)</a:t>
            </a:r>
            <a:endParaRPr lang="en-US" altLang="en-US" dirty="0"/>
          </a:p>
        </p:txBody>
      </p:sp>
      <p:sp>
        <p:nvSpPr>
          <p:cNvPr id="11165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Annual Percentage Rate (APR)</a:t>
            </a:r>
          </a:p>
        </p:txBody>
      </p:sp>
      <p:sp>
        <p:nvSpPr>
          <p:cNvPr id="111649" name="Rectangle 2"/>
          <p:cNvSpPr>
            <a:spLocks noChangeArrowheads="1"/>
          </p:cNvSpPr>
          <p:nvPr/>
        </p:nvSpPr>
        <p:spPr bwMode="auto">
          <a:xfrm>
            <a:off x="1314927" y="530036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i="1" dirty="0">
                <a:latin typeface="Calibri" panose="020F0502020204030204" pitchFamily="34" charset="0"/>
              </a:rPr>
              <a:t>*where MR = monthly interest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14927" y="4204275"/>
                <a:ext cx="6477000" cy="715089"/>
              </a:xfrm>
              <a:prstGeom prst="round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b="0" i="0" smtClean="0"/>
                        <m:t>EAR</m:t>
                      </m:r>
                      <m:r>
                        <m:rPr>
                          <m:nor/>
                        </m:rPr>
                        <a:rPr lang="en-US" sz="3600" b="0" i="0" smtClean="0"/>
                        <m:t> = 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600" b="0" i="0" smtClean="0"/>
                            <m:t>1 + </m:t>
                          </m:r>
                          <m:r>
                            <m:rPr>
                              <m:nor/>
                            </m:rPr>
                            <a:rPr lang="en-US" sz="3600" b="0" i="0" smtClean="0"/>
                            <m:t>MR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b="0" i="0" baseline="30000" smtClean="0"/>
                        <m:t>12 </m:t>
                      </m:r>
                      <m:r>
                        <m:rPr>
                          <m:nor/>
                        </m:rPr>
                        <a:rPr lang="en-US" sz="3600" b="0" i="0" smtClean="0"/>
                        <m:t>− 1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927" y="4204275"/>
                <a:ext cx="6477000" cy="71508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33500" y="2142411"/>
                <a:ext cx="6477000" cy="715089"/>
              </a:xfrm>
              <a:prstGeom prst="round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lvl="0" eaLnBrk="1" hangingPunct="1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>
                          <a:solidFill>
                            <a:prstClr val="black"/>
                          </a:solidFill>
                        </a:rPr>
                        <m:t>APR</m:t>
                      </m:r>
                      <m:r>
                        <m:rPr>
                          <m:nor/>
                        </m:rPr>
                        <a:rPr lang="en-US" sz="3600">
                          <a:solidFill>
                            <a:prstClr val="black"/>
                          </a:solidFill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3600">
                          <a:solidFill>
                            <a:prstClr val="black"/>
                          </a:solidFill>
                        </a:rPr>
                        <m:t>MR</m:t>
                      </m:r>
                      <m:r>
                        <m:rPr>
                          <m:nor/>
                        </m:rPr>
                        <a:rPr lang="en-US" sz="3600" b="0" i="0" smtClean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3600">
                          <a:solidFill>
                            <a:prstClr val="black"/>
                          </a:solidFill>
                          <a:ea typeface="Cambria Math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3600" b="0" i="0" smtClean="0">
                          <a:solidFill>
                            <a:prstClr val="black"/>
                          </a:solidFill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600">
                          <a:solidFill>
                            <a:prstClr val="black"/>
                          </a:solidFill>
                          <a:ea typeface="Cambria Math"/>
                        </a:rPr>
                        <m:t>12</m:t>
                      </m:r>
                    </m:oMath>
                  </m:oMathPara>
                </a14:m>
                <a:endParaRPr lang="en-US" altLang="en-US" sz="3200" i="1" u="sng" kern="0" dirty="0">
                  <a:solidFill>
                    <a:srgbClr val="01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2142411"/>
                <a:ext cx="6477000" cy="71508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914400" y="3238500"/>
            <a:ext cx="666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3200" kern="0" dirty="0">
                <a:solidFill>
                  <a:srgbClr val="010000"/>
                </a:solidFill>
                <a:latin typeface="Calibri"/>
              </a:rPr>
              <a:t>Effective Annual Interest Rate (EAR)</a:t>
            </a:r>
          </a:p>
        </p:txBody>
      </p:sp>
    </p:spTree>
    <p:extLst>
      <p:ext uri="{BB962C8B-B14F-4D97-AF65-F5344CB8AC3E}">
        <p14:creationId xmlns:p14="http://schemas.microsoft.com/office/powerpoint/2010/main" val="1533374823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Effective Interest Rates </a:t>
            </a:r>
            <a:r>
              <a:rPr lang="en-US" altLang="en-US" sz="2000" dirty="0"/>
              <a:t>(3 of 3)</a:t>
            </a:r>
            <a:endParaRPr lang="en-US" altLang="en-US" dirty="0"/>
          </a:p>
        </p:txBody>
      </p:sp>
      <p:sp>
        <p:nvSpPr>
          <p:cNvPr id="21510" name="Rectangle 5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7772400" cy="19812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en-US" sz="3200" b="1" i="1" u="sng" dirty="0"/>
              <a:t>Example</a:t>
            </a:r>
            <a:endParaRPr lang="en-US" altLang="en-US" sz="3200" b="1" u="sng" dirty="0"/>
          </a:p>
          <a:p>
            <a:pPr marL="457200" lvl="1" indent="0">
              <a:buNone/>
            </a:pPr>
            <a:r>
              <a:rPr lang="en-US" altLang="en-US" sz="2800" i="1" dirty="0">
                <a:ea typeface="+mn-ea"/>
                <a:cs typeface="+mn-cs"/>
              </a:rPr>
              <a:t>Given an annual rate of 12%, what is the Effective Annual Rate(EAR)? (Monthly rate equals 1%)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468469"/>
                <a:ext cx="9144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b="0" i="0" smtClean="0">
                          <a:latin typeface="+mn-lt"/>
                        </a:rPr>
                        <m:t>EAR</m:t>
                      </m:r>
                      <m:r>
                        <m:rPr>
                          <m:nor/>
                        </m:rPr>
                        <a:rPr lang="en-US" sz="3600" b="0" i="0" smtClean="0">
                          <a:latin typeface="+mn-lt"/>
                        </a:rPr>
                        <m:t> = 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600" b="0" i="0" smtClean="0">
                              <a:latin typeface="+mn-lt"/>
                            </a:rPr>
                            <m:t>1 + .01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b="0" i="0" baseline="30000" smtClean="0">
                          <a:latin typeface="+mn-lt"/>
                        </a:rPr>
                        <m:t>12 </m:t>
                      </m:r>
                      <m:r>
                        <m:rPr>
                          <m:nor/>
                        </m:rPr>
                        <a:rPr lang="en-US" sz="3600" b="0" i="0" smtClean="0">
                          <a:latin typeface="+mn-lt"/>
                        </a:rPr>
                        <m:t>− 1 = </m:t>
                      </m:r>
                      <m:r>
                        <m:rPr>
                          <m:nor/>
                        </m:rPr>
                        <a:rPr lang="en-US" sz="3600" b="0" i="1" smtClean="0">
                          <a:latin typeface="+mn-lt"/>
                        </a:rPr>
                        <m:t>r</m:t>
                      </m:r>
                    </m:oMath>
                  </m:oMathPara>
                </a14:m>
                <a:endParaRPr lang="en-US" sz="3600" b="1" i="1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68469"/>
                <a:ext cx="91440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4497169"/>
                <a:ext cx="91440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b="0" i="0" smtClean="0">
                          <a:latin typeface="+mn-lt"/>
                        </a:rPr>
                        <m:t>EAR</m:t>
                      </m:r>
                      <m:r>
                        <m:rPr>
                          <m:nor/>
                        </m:rPr>
                        <a:rPr lang="en-US" sz="3600" b="0" i="0" smtClean="0">
                          <a:latin typeface="+mn-lt"/>
                        </a:rPr>
                        <m:t> = 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600" b="0" i="0" smtClean="0">
                              <a:latin typeface="+mn-lt"/>
                            </a:rPr>
                            <m:t>1 + .01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b="0" i="0" baseline="30000" smtClean="0">
                          <a:latin typeface="+mn-lt"/>
                        </a:rPr>
                        <m:t>12 </m:t>
                      </m:r>
                      <m:r>
                        <m:rPr>
                          <m:nor/>
                        </m:rPr>
                        <a:rPr lang="en-US" sz="3600" b="0" i="0" smtClean="0">
                          <a:latin typeface="+mn-lt"/>
                        </a:rPr>
                        <m:t>− 1 = .1268 </m:t>
                      </m:r>
                      <m:r>
                        <m:rPr>
                          <m:nor/>
                        </m:rPr>
                        <a:rPr lang="en-US" sz="3600" b="0" i="0" smtClean="0">
                          <a:latin typeface="+mn-lt"/>
                        </a:rPr>
                        <m:t>or</m:t>
                      </m:r>
                      <m:r>
                        <m:rPr>
                          <m:nor/>
                        </m:rPr>
                        <a:rPr lang="en-US" sz="3600" b="0" i="0" smtClean="0">
                          <a:latin typeface="+mn-lt"/>
                        </a:rPr>
                        <m:t> 12.68%</m:t>
                      </m:r>
                    </m:oMath>
                  </m:oMathPara>
                </a14:m>
                <a:endParaRPr lang="en-US" sz="3600" b="1" dirty="0">
                  <a:latin typeface="+mn-lt"/>
                </a:endParaRPr>
              </a:p>
              <a:p>
                <a:pPr algn="ctr"/>
                <a:endParaRPr lang="en-US" sz="3600" b="1" dirty="0">
                  <a:latin typeface="+mn-lt"/>
                </a:endParaRPr>
              </a:p>
              <a:p>
                <a:pPr algn="ctr"/>
                <a:r>
                  <a:rPr lang="en-US" sz="3600" b="1" i="1" dirty="0">
                    <a:latin typeface="+mn-lt"/>
                  </a:rPr>
                  <a:t>You are effectively paying more than 12%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97169"/>
                <a:ext cx="9144000" cy="1754326"/>
              </a:xfrm>
              <a:prstGeom prst="rect">
                <a:avLst/>
              </a:prstGeom>
              <a:blipFill>
                <a:blip r:embed="rId4"/>
                <a:stretch>
                  <a:fillRect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632995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Annual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dirty="0"/>
                  <a:t>Similar analysis for quarterly or semi-annual compounding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/>
                      <m:t>EAR</m:t>
                    </m:r>
                    <m:r>
                      <m:rPr>
                        <m:nor/>
                      </m:rPr>
                      <a:rPr lang="en-US" sz="3600"/>
                      <m:t> = 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3600"/>
                          <m:t>1 + </m:t>
                        </m:r>
                        <m:r>
                          <m:rPr>
                            <m:nor/>
                          </m:rPr>
                          <a:rPr lang="en-US" sz="3600"/>
                          <m:t>MR</m:t>
                        </m:r>
                      </m:e>
                    </m:d>
                    <m:r>
                      <m:rPr>
                        <m:nor/>
                      </m:rPr>
                      <a:rPr lang="en-US" sz="3600" baseline="30000"/>
                      <m:t>12 </m:t>
                    </m:r>
                    <m:r>
                      <m:rPr>
                        <m:nor/>
                      </m:rPr>
                      <a:rPr lang="en-US" sz="3600"/>
                      <m:t>− 1</m:t>
                    </m:r>
                  </m:oMath>
                </a14:m>
                <a:endParaRPr lang="en-US" sz="3600" b="1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smtClean="0"/>
                      <m:t>EAR</m:t>
                    </m:r>
                    <m:r>
                      <m:rPr>
                        <m:nor/>
                      </m:rPr>
                      <a:rPr lang="en-US" sz="3600" smtClean="0"/>
                      <m:t> = 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3600"/>
                          <m:t>1 + </m:t>
                        </m:r>
                        <m:r>
                          <m:rPr>
                            <m:nor/>
                          </m:rPr>
                          <a:rPr lang="en-US" sz="3600" b="0" i="0" smtClean="0"/>
                          <m:t>Q</m:t>
                        </m:r>
                        <m:r>
                          <m:rPr>
                            <m:nor/>
                          </m:rPr>
                          <a:rPr lang="en-US" sz="3600"/>
                          <m:t>R</m:t>
                        </m:r>
                      </m:e>
                    </m:d>
                    <m:r>
                      <m:rPr>
                        <m:nor/>
                      </m:rPr>
                      <a:rPr lang="en-US" sz="3600" b="0" i="0" baseline="30000" smtClean="0"/>
                      <m:t>4</m:t>
                    </m:r>
                    <m:r>
                      <m:rPr>
                        <m:nor/>
                      </m:rPr>
                      <a:rPr lang="en-US" sz="3600" baseline="30000"/>
                      <m:t> </m:t>
                    </m:r>
                    <m:r>
                      <m:rPr>
                        <m:nor/>
                      </m:rPr>
                      <a:rPr lang="en-US" sz="3600"/>
                      <m:t>− 1</m:t>
                    </m:r>
                  </m:oMath>
                </a14:m>
                <a:endParaRPr lang="en-US" sz="3600" b="1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smtClean="0"/>
                      <m:t>EAR</m:t>
                    </m:r>
                    <m:r>
                      <m:rPr>
                        <m:nor/>
                      </m:rPr>
                      <a:rPr lang="en-US" sz="3600" smtClean="0"/>
                      <m:t> = 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3600"/>
                          <m:t>1 + </m:t>
                        </m:r>
                        <m:r>
                          <m:rPr>
                            <m:nor/>
                          </m:rPr>
                          <a:rPr lang="en-US" sz="3600" b="0" i="0" smtClean="0"/>
                          <m:t>SA</m:t>
                        </m:r>
                        <m:r>
                          <m:rPr>
                            <m:nor/>
                          </m:rPr>
                          <a:rPr lang="en-US" sz="3600"/>
                          <m:t>R</m:t>
                        </m:r>
                      </m:e>
                    </m:d>
                    <m:r>
                      <m:rPr>
                        <m:nor/>
                      </m:rPr>
                      <a:rPr lang="en-US" sz="3600" baseline="30000"/>
                      <m:t>2 </m:t>
                    </m:r>
                    <m:r>
                      <m:rPr>
                        <m:nor/>
                      </m:rPr>
                      <a:rPr lang="en-US" sz="3600"/>
                      <m:t>− 1</m:t>
                    </m:r>
                  </m:oMath>
                </a14:m>
                <a:endParaRPr lang="en-US" sz="3600" b="1" dirty="0"/>
              </a:p>
              <a:p>
                <a:endParaRPr lang="en-US" sz="3600" b="1" dirty="0"/>
              </a:p>
              <a:p>
                <a:r>
                  <a:rPr lang="en-US" sz="3600" b="1" dirty="0"/>
                  <a:t>If annual compounding, EAR = APR</a:t>
                </a:r>
              </a:p>
              <a:p>
                <a:endParaRPr lang="en-US" sz="3600" b="1" dirty="0"/>
              </a:p>
              <a:p>
                <a:endParaRPr lang="en-US" sz="3600" b="1" dirty="0"/>
              </a:p>
              <a:p>
                <a:pPr marL="0" indent="0">
                  <a:buNone/>
                </a:pPr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18" t="-2133" b="-2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9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Inflation </a:t>
            </a:r>
            <a:r>
              <a:rPr lang="en-US" altLang="en-US" sz="2000" dirty="0"/>
              <a:t>(1 of 5)</a:t>
            </a:r>
            <a:endParaRPr lang="en-US" altLang="en-US" dirty="0"/>
          </a:p>
        </p:txBody>
      </p:sp>
      <p:sp>
        <p:nvSpPr>
          <p:cNvPr id="1914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Inflation</a:t>
            </a:r>
          </a:p>
          <a:p>
            <a:pPr lvl="1"/>
            <a:r>
              <a:rPr lang="en-US" altLang="en-US" sz="2800" dirty="0"/>
              <a:t>Rate at which prices as a whole are increasing</a:t>
            </a:r>
          </a:p>
          <a:p>
            <a:r>
              <a:rPr lang="en-US" altLang="en-US" sz="3200" dirty="0"/>
              <a:t>Nominal Interest Rate</a:t>
            </a:r>
          </a:p>
          <a:p>
            <a:pPr lvl="1"/>
            <a:r>
              <a:rPr lang="en-US" altLang="en-US" sz="2800" dirty="0"/>
              <a:t>Rate at which money invested grows</a:t>
            </a:r>
            <a:endParaRPr lang="en-US" altLang="en-US" dirty="0"/>
          </a:p>
          <a:p>
            <a:r>
              <a:rPr lang="en-US" altLang="en-US" sz="3200" dirty="0"/>
              <a:t>Real Interest Rate</a:t>
            </a:r>
          </a:p>
          <a:p>
            <a:pPr lvl="1"/>
            <a:r>
              <a:rPr lang="en-US" altLang="en-US" sz="2800" dirty="0"/>
              <a:t>Rate at which the purchasing power of an investment increases</a:t>
            </a:r>
          </a:p>
        </p:txBody>
      </p:sp>
    </p:spTree>
    <p:extLst>
      <p:ext uri="{BB962C8B-B14F-4D97-AF65-F5344CB8AC3E}">
        <p14:creationId xmlns:p14="http://schemas.microsoft.com/office/powerpoint/2010/main" val="132701372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1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1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1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1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1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1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1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1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1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1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1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1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1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1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1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able Placeholder 2"/>
          <p:cNvPicPr>
            <a:picLocks noGrp="1" noChangeAspect="1"/>
          </p:cNvPicPr>
          <p:nvPr>
            <p:ph type="tbl" idx="1"/>
          </p:nvPr>
        </p:nvPicPr>
        <p:blipFill>
          <a:blip r:embed="rId2"/>
          <a:stretch>
            <a:fillRect/>
          </a:stretch>
        </p:blipFill>
        <p:spPr>
          <a:xfrm>
            <a:off x="316285" y="1981200"/>
            <a:ext cx="8511429" cy="4178571"/>
          </a:xfrm>
          <a:prstGeom prst="rect">
            <a:avLst/>
          </a:prstGeom>
        </p:spPr>
      </p:pic>
      <p:sp>
        <p:nvSpPr>
          <p:cNvPr id="2253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Inflation </a:t>
            </a:r>
            <a:r>
              <a:rPr lang="en-US" altLang="en-US" sz="2000" dirty="0"/>
              <a:t>(2 of 5)</a:t>
            </a:r>
            <a:endParaRPr lang="en-US" altLang="en-US" sz="4000" dirty="0"/>
          </a:p>
        </p:txBody>
      </p:sp>
      <p:sp>
        <p:nvSpPr>
          <p:cNvPr id="22533" name="Text Box 9"/>
          <p:cNvSpPr txBox="1">
            <a:spLocks noChangeArrowheads="1"/>
          </p:cNvSpPr>
          <p:nvPr/>
        </p:nvSpPr>
        <p:spPr bwMode="auto">
          <a:xfrm>
            <a:off x="1691640" y="1295400"/>
            <a:ext cx="57607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Calibri" panose="020F0502020204030204" pitchFamily="34" charset="0"/>
              </a:rPr>
              <a:t>Annual U.S. Inflation Rates from 1900 - 2015</a:t>
            </a:r>
          </a:p>
        </p:txBody>
      </p:sp>
    </p:spTree>
    <p:extLst>
      <p:ext uri="{BB962C8B-B14F-4D97-AF65-F5344CB8AC3E}">
        <p14:creationId xmlns:p14="http://schemas.microsoft.com/office/powerpoint/2010/main" val="4096297403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Inflation </a:t>
            </a:r>
            <a:r>
              <a:rPr lang="en-US" altLang="en-US" sz="2000" dirty="0"/>
              <a:t>(3 of 5)</a:t>
            </a:r>
            <a:endParaRPr lang="en-US" altLang="en-US" dirty="0"/>
          </a:p>
        </p:txBody>
      </p:sp>
      <p:graphicFrame>
        <p:nvGraphicFramePr>
          <p:cNvPr id="23555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10088" y="3322638"/>
          <a:ext cx="117475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5560" imgH="204480" progId="Equation.3">
                  <p:embed/>
                </p:oleObj>
              </mc:Choice>
              <mc:Fallback>
                <p:oleObj name="Equation" r:id="rId3" imgW="115560" imgH="204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3322638"/>
                        <a:ext cx="117475" cy="20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1798155"/>
                <a:ext cx="9144000" cy="1613563"/>
              </a:xfrm>
              <a:prstGeom prst="round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/>
                        <m:t>1 + </m:t>
                      </m:r>
                      <m:r>
                        <m:rPr>
                          <m:nor/>
                        </m:rPr>
                        <a:rPr lang="en-US" sz="2800" b="0" i="0" smtClean="0"/>
                        <m:t>real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interest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rate</m:t>
                      </m:r>
                      <m:r>
                        <m:rPr>
                          <m:nor/>
                        </m:rPr>
                        <a:rPr lang="en-US" sz="2800" b="0" i="0" smtClean="0"/>
                        <m:t> = 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b="0" i="0" smtClean="0"/>
                            <m:t>1 + </m:t>
                          </m:r>
                          <m:r>
                            <m:rPr>
                              <m:nor/>
                            </m:rPr>
                            <a:rPr lang="en-US" sz="2800" b="0" i="0" smtClean="0"/>
                            <m:t>nominal</m:t>
                          </m:r>
                          <m:r>
                            <m:rPr>
                              <m:nor/>
                            </m:rPr>
                            <a:rPr lang="en-US" sz="2800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0" i="0" smtClean="0"/>
                            <m:t>interest</m:t>
                          </m:r>
                          <m:r>
                            <m:rPr>
                              <m:nor/>
                            </m:rPr>
                            <a:rPr lang="en-US" sz="2800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0" i="0" smtClean="0"/>
                            <m:t>rate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800" b="0" i="0" smtClean="0"/>
                            <m:t>1 + </m:t>
                          </m:r>
                          <m:r>
                            <m:rPr>
                              <m:nor/>
                            </m:rPr>
                            <a:rPr lang="en-US" sz="2800" b="0" i="0" smtClean="0"/>
                            <m:t>inflation</m:t>
                          </m:r>
                          <m:r>
                            <m:rPr>
                              <m:nor/>
                            </m:rPr>
                            <a:rPr lang="en-US" sz="2800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0" i="0" smtClean="0"/>
                            <m:t>rate</m:t>
                          </m:r>
                        </m:den>
                      </m:f>
                    </m:oMath>
                  </m:oMathPara>
                </a14:m>
                <a:endParaRPr lang="en-US" sz="3600" b="1" dirty="0"/>
              </a:p>
              <a:p>
                <a:pPr algn="ctr"/>
                <a:r>
                  <a:rPr lang="en-US" sz="3600" b="1" dirty="0"/>
                  <a:t>Often called Fisher Effect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8155"/>
                <a:ext cx="9144000" cy="1613563"/>
              </a:xfrm>
              <a:prstGeom prst="roundRect">
                <a:avLst/>
              </a:prstGeom>
              <a:blipFill rotWithShape="1">
                <a:blip r:embed="rId6"/>
                <a:stretch>
                  <a:fillRect b="-7807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4282455"/>
                <a:ext cx="9144000" cy="578882"/>
              </a:xfrm>
              <a:prstGeom prst="round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/>
                        <m:t>Real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int</m:t>
                      </m:r>
                      <m:r>
                        <m:rPr>
                          <m:nor/>
                        </m:rPr>
                        <a:rPr lang="en-US" sz="2800" b="0" i="0" smtClean="0"/>
                        <m:t>. </m:t>
                      </m:r>
                      <m:r>
                        <m:rPr>
                          <m:nor/>
                        </m:rPr>
                        <a:rPr lang="en-US" sz="2800" b="0" i="0" smtClean="0"/>
                        <m:t>rate</m:t>
                      </m:r>
                      <m:r>
                        <m:rPr>
                          <m:nor/>
                        </m:rPr>
                        <a:rPr lang="en-US" sz="2800" b="0" i="0" smtClean="0"/>
                        <m:t> ≈ </m:t>
                      </m:r>
                      <m:r>
                        <m:rPr>
                          <m:nor/>
                        </m:rPr>
                        <a:rPr lang="en-US" sz="2800" b="0" i="0" smtClean="0"/>
                        <m:t>nominal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int</m:t>
                      </m:r>
                      <m:r>
                        <m:rPr>
                          <m:nor/>
                        </m:rPr>
                        <a:rPr lang="en-US" sz="2800" b="0" i="0" smtClean="0"/>
                        <m:t>. </m:t>
                      </m:r>
                      <m:r>
                        <m:rPr>
                          <m:nor/>
                        </m:rPr>
                        <a:rPr lang="en-US" sz="2800" b="0" i="0" smtClean="0"/>
                        <m:t>rate</m:t>
                      </m:r>
                      <m:r>
                        <m:rPr>
                          <m:nor/>
                        </m:rPr>
                        <a:rPr lang="en-US" sz="2800" b="0" i="0" smtClean="0"/>
                        <m:t> − </m:t>
                      </m:r>
                      <m:r>
                        <m:rPr>
                          <m:nor/>
                        </m:rPr>
                        <a:rPr lang="en-US" sz="2800" b="0" i="0" smtClean="0"/>
                        <m:t>inflation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rate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82455"/>
                <a:ext cx="9144000" cy="57888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914400" y="3425825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altLang="en-US" sz="3200" kern="0" dirty="0">
                <a:solidFill>
                  <a:prstClr val="black"/>
                </a:solidFill>
                <a:latin typeface="+mn-lt"/>
              </a:rPr>
              <a:t>Approximation formula</a:t>
            </a:r>
          </a:p>
        </p:txBody>
      </p:sp>
    </p:spTree>
    <p:extLst>
      <p:ext uri="{BB962C8B-B14F-4D97-AF65-F5344CB8AC3E}">
        <p14:creationId xmlns:p14="http://schemas.microsoft.com/office/powerpoint/2010/main" val="313163459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MM4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MM4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M4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PPT_BMM_9e_TEMPLATE</Template>
  <TotalTime>8987</TotalTime>
  <Pages>8923980</Pages>
  <Words>675</Words>
  <Application>Microsoft Office PowerPoint</Application>
  <PresentationFormat>On-screen Show (4:3)</PresentationFormat>
  <Paragraphs>88</Paragraphs>
  <Slides>13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Narrow</vt:lpstr>
      <vt:lpstr>Calibri</vt:lpstr>
      <vt:lpstr>Cambria Math</vt:lpstr>
      <vt:lpstr>Century Gothic</vt:lpstr>
      <vt:lpstr>Times New Roman</vt:lpstr>
      <vt:lpstr>Wingdings</vt:lpstr>
      <vt:lpstr>BMM4e</vt:lpstr>
      <vt:lpstr>Equation</vt:lpstr>
      <vt:lpstr>Fundamentals of Corporate Finance, 11th Edition</vt:lpstr>
      <vt:lpstr>Effective Interest Rates (1 of 3)</vt:lpstr>
      <vt:lpstr>Effective Interest Rates (1 of 3)</vt:lpstr>
      <vt:lpstr>Effective Interest Rates (2 of 3)</vt:lpstr>
      <vt:lpstr>Effective Interest Rates (3 of 3)</vt:lpstr>
      <vt:lpstr>Effective Annual Rate</vt:lpstr>
      <vt:lpstr>Inflation (1 of 5)</vt:lpstr>
      <vt:lpstr>Inflation (2 of 5)</vt:lpstr>
      <vt:lpstr>Inflation (3 of 5)</vt:lpstr>
      <vt:lpstr>Inflation (4 of 5)</vt:lpstr>
      <vt:lpstr>Inflation (5 of 5)</vt:lpstr>
      <vt:lpstr>Discount Example, real and nominal</vt:lpstr>
      <vt:lpstr>What is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Firm and  The Financial Manager</dc:title>
  <dc:creator>Matt Will</dc:creator>
  <cp:lastModifiedBy>Thomas</cp:lastModifiedBy>
  <cp:revision>416</cp:revision>
  <dcterms:created xsi:type="dcterms:W3CDTF">1997-10-06T19:15:22Z</dcterms:created>
  <dcterms:modified xsi:type="dcterms:W3CDTF">2024-01-21T16:35:02Z</dcterms:modified>
</cp:coreProperties>
</file>