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</p:sldMasterIdLst>
  <p:notesMasterIdLst>
    <p:notesMasterId r:id="rId23"/>
  </p:notesMasterIdLst>
  <p:handoutMasterIdLst>
    <p:handoutMasterId r:id="rId24"/>
  </p:handoutMasterIdLst>
  <p:sldIdLst>
    <p:sldId id="404" r:id="rId2"/>
    <p:sldId id="306" r:id="rId3"/>
    <p:sldId id="307" r:id="rId4"/>
    <p:sldId id="308" r:id="rId5"/>
    <p:sldId id="295" r:id="rId6"/>
    <p:sldId id="296" r:id="rId7"/>
    <p:sldId id="297" r:id="rId8"/>
    <p:sldId id="265" r:id="rId9"/>
    <p:sldId id="266" r:id="rId10"/>
    <p:sldId id="292" r:id="rId11"/>
    <p:sldId id="267" r:id="rId12"/>
    <p:sldId id="294" r:id="rId13"/>
    <p:sldId id="268" r:id="rId14"/>
    <p:sldId id="305" r:id="rId15"/>
    <p:sldId id="298" r:id="rId16"/>
    <p:sldId id="299" r:id="rId17"/>
    <p:sldId id="300" r:id="rId18"/>
    <p:sldId id="301" r:id="rId19"/>
    <p:sldId id="302" r:id="rId20"/>
    <p:sldId id="303" r:id="rId21"/>
    <p:sldId id="304" r:id="rId22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58B8A"/>
    <a:srgbClr val="FFFFFF"/>
    <a:srgbClr val="EDFFFF"/>
    <a:srgbClr val="809191"/>
    <a:srgbClr val="C05023"/>
    <a:srgbClr val="F8E1D8"/>
    <a:srgbClr val="F0C1AE"/>
    <a:srgbClr val="455EA0"/>
    <a:srgbClr val="2F4040"/>
    <a:srgbClr val="EDED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7" autoAdjust="0"/>
    <p:restoredTop sz="93541" autoAdjust="0"/>
  </p:normalViewPr>
  <p:slideViewPr>
    <p:cSldViewPr>
      <p:cViewPr varScale="1">
        <p:scale>
          <a:sx n="59" d="100"/>
          <a:sy n="59" d="100"/>
        </p:scale>
        <p:origin x="175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8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1C82E8-87BC-421A-A138-94305FA0C4B9}" type="doc">
      <dgm:prSet loTypeId="urn:diagrams.loki3.com/VaryingWidthList+Icon" loCatId="list" qsTypeId="urn:microsoft.com/office/officeart/2005/8/quickstyle/3d3" qsCatId="3D" csTypeId="urn:microsoft.com/office/officeart/2005/8/colors/accent1_2" csCatId="accent1" phldr="1"/>
      <dgm:spPr/>
    </dgm:pt>
    <dgm:pt modelId="{A783FDD9-7DB5-4785-9293-433139F38579}">
      <dgm:prSet phldrT="[Text]"/>
      <dgm:spPr>
        <a:solidFill>
          <a:srgbClr val="458B8A"/>
        </a:solidFill>
      </dgm:spPr>
      <dgm:t>
        <a:bodyPr/>
        <a:lstStyle/>
        <a:p>
          <a:r>
            <a:rPr lang="en-US" dirty="0"/>
            <a:t>$$$$</a:t>
          </a:r>
        </a:p>
      </dgm:t>
    </dgm:pt>
    <dgm:pt modelId="{F7B90024-A8DE-4DBF-9E89-C27D3ED9B06D}" type="parTrans" cxnId="{12F594D1-0F1E-4F22-BA37-0C8B41C4694B}">
      <dgm:prSet/>
      <dgm:spPr/>
      <dgm:t>
        <a:bodyPr/>
        <a:lstStyle/>
        <a:p>
          <a:endParaRPr lang="en-US"/>
        </a:p>
      </dgm:t>
    </dgm:pt>
    <dgm:pt modelId="{A6792A5B-BEAB-4543-91EA-098308E78BA8}" type="sibTrans" cxnId="{12F594D1-0F1E-4F22-BA37-0C8B41C4694B}">
      <dgm:prSet/>
      <dgm:spPr/>
      <dgm:t>
        <a:bodyPr/>
        <a:lstStyle/>
        <a:p>
          <a:endParaRPr lang="en-US"/>
        </a:p>
      </dgm:t>
    </dgm:pt>
    <dgm:pt modelId="{AFFCFC04-F044-4955-A39F-8A086ACEFCB1}">
      <dgm:prSet phldrT="[Text]"/>
      <dgm:spPr>
        <a:solidFill>
          <a:srgbClr val="458B8A"/>
        </a:solidFill>
      </dgm:spPr>
      <dgm:t>
        <a:bodyPr/>
        <a:lstStyle/>
        <a:p>
          <a:r>
            <a:rPr lang="en-US" dirty="0"/>
            <a:t>$$$$</a:t>
          </a:r>
        </a:p>
      </dgm:t>
    </dgm:pt>
    <dgm:pt modelId="{6EF91D90-7CEA-4B73-819F-527375AE47B0}" type="parTrans" cxnId="{EB311316-B283-4855-8824-1424ED4E6AF2}">
      <dgm:prSet/>
      <dgm:spPr/>
      <dgm:t>
        <a:bodyPr/>
        <a:lstStyle/>
        <a:p>
          <a:endParaRPr lang="en-US"/>
        </a:p>
      </dgm:t>
    </dgm:pt>
    <dgm:pt modelId="{62F2372E-F835-480A-9FA1-C10F893C9453}" type="sibTrans" cxnId="{EB311316-B283-4855-8824-1424ED4E6AF2}">
      <dgm:prSet/>
      <dgm:spPr/>
      <dgm:t>
        <a:bodyPr/>
        <a:lstStyle/>
        <a:p>
          <a:endParaRPr lang="en-US"/>
        </a:p>
      </dgm:t>
    </dgm:pt>
    <dgm:pt modelId="{1C9930D7-1706-4A8B-931A-02F99F8F086D}">
      <dgm:prSet phldrT="[Text]"/>
      <dgm:spPr>
        <a:solidFill>
          <a:srgbClr val="458B8A"/>
        </a:solidFill>
      </dgm:spPr>
      <dgm:t>
        <a:bodyPr/>
        <a:lstStyle/>
        <a:p>
          <a:r>
            <a:rPr lang="en-US" dirty="0"/>
            <a:t>$$$$</a:t>
          </a:r>
        </a:p>
      </dgm:t>
    </dgm:pt>
    <dgm:pt modelId="{3B8FB5E3-A23D-4E42-8074-ACEDC1A6DFCC}" type="parTrans" cxnId="{6DC83223-BC4D-484F-8BC0-1346E03FF4B1}">
      <dgm:prSet/>
      <dgm:spPr/>
      <dgm:t>
        <a:bodyPr/>
        <a:lstStyle/>
        <a:p>
          <a:endParaRPr lang="en-US"/>
        </a:p>
      </dgm:t>
    </dgm:pt>
    <dgm:pt modelId="{8283AC16-7AEB-497C-BEE9-E2F49C525845}" type="sibTrans" cxnId="{6DC83223-BC4D-484F-8BC0-1346E03FF4B1}">
      <dgm:prSet/>
      <dgm:spPr/>
      <dgm:t>
        <a:bodyPr/>
        <a:lstStyle/>
        <a:p>
          <a:endParaRPr lang="en-US"/>
        </a:p>
      </dgm:t>
    </dgm:pt>
    <dgm:pt modelId="{7C138205-90FC-476C-AC8A-D7D11936738C}">
      <dgm:prSet phldrT="[Text]"/>
      <dgm:spPr>
        <a:solidFill>
          <a:srgbClr val="458B8A"/>
        </a:solidFill>
      </dgm:spPr>
      <dgm:t>
        <a:bodyPr/>
        <a:lstStyle/>
        <a:p>
          <a:r>
            <a:rPr lang="en-US" dirty="0"/>
            <a:t>$$$$</a:t>
          </a:r>
        </a:p>
      </dgm:t>
    </dgm:pt>
    <dgm:pt modelId="{0A432384-6C57-4847-9ADC-D1E7363BD3D4}" type="parTrans" cxnId="{A469D4BA-5592-401E-ACB7-F6778AF847A0}">
      <dgm:prSet/>
      <dgm:spPr/>
      <dgm:t>
        <a:bodyPr/>
        <a:lstStyle/>
        <a:p>
          <a:endParaRPr lang="en-US"/>
        </a:p>
      </dgm:t>
    </dgm:pt>
    <dgm:pt modelId="{20935D93-3C09-43C2-A47B-C85ED86F1AE9}" type="sibTrans" cxnId="{A469D4BA-5592-401E-ACB7-F6778AF847A0}">
      <dgm:prSet/>
      <dgm:spPr/>
      <dgm:t>
        <a:bodyPr/>
        <a:lstStyle/>
        <a:p>
          <a:endParaRPr lang="en-US"/>
        </a:p>
      </dgm:t>
    </dgm:pt>
    <dgm:pt modelId="{8FB9C6D7-F4A0-4479-967B-2D45D05CF589}" type="pres">
      <dgm:prSet presAssocID="{BB1C82E8-87BC-421A-A138-94305FA0C4B9}" presName="Name0" presStyleCnt="0">
        <dgm:presLayoutVars>
          <dgm:resizeHandles/>
        </dgm:presLayoutVars>
      </dgm:prSet>
      <dgm:spPr/>
    </dgm:pt>
    <dgm:pt modelId="{D4713AD9-B059-465E-ACAE-0511AAD01C20}" type="pres">
      <dgm:prSet presAssocID="{A783FDD9-7DB5-4785-9293-433139F38579}" presName="text" presStyleLbl="node1" presStyleIdx="0" presStyleCnt="4" custScaleX="158750" custScaleY="51944">
        <dgm:presLayoutVars>
          <dgm:bulletEnabled val="1"/>
        </dgm:presLayoutVars>
      </dgm:prSet>
      <dgm:spPr/>
    </dgm:pt>
    <dgm:pt modelId="{7B74BB4B-6B6C-47E1-B6E4-F7A736388B0F}" type="pres">
      <dgm:prSet presAssocID="{A6792A5B-BEAB-4543-91EA-098308E78BA8}" presName="space" presStyleCnt="0"/>
      <dgm:spPr/>
    </dgm:pt>
    <dgm:pt modelId="{D45254E8-2D5A-4E64-A9C6-70D007465BDF}" type="pres">
      <dgm:prSet presAssocID="{AFFCFC04-F044-4955-A39F-8A086ACEFCB1}" presName="text" presStyleLbl="node1" presStyleIdx="1" presStyleCnt="4" custScaleX="158750" custScaleY="51944">
        <dgm:presLayoutVars>
          <dgm:bulletEnabled val="1"/>
        </dgm:presLayoutVars>
      </dgm:prSet>
      <dgm:spPr/>
    </dgm:pt>
    <dgm:pt modelId="{B95C0266-AA54-4CE0-992E-8FB15EFAB5FD}" type="pres">
      <dgm:prSet presAssocID="{62F2372E-F835-480A-9FA1-C10F893C9453}" presName="space" presStyleCnt="0"/>
      <dgm:spPr/>
    </dgm:pt>
    <dgm:pt modelId="{855725F3-ED89-4A46-90FC-080A02A5B4F2}" type="pres">
      <dgm:prSet presAssocID="{7C138205-90FC-476C-AC8A-D7D11936738C}" presName="text" presStyleLbl="node1" presStyleIdx="2" presStyleCnt="4" custScaleX="158750" custScaleY="51944">
        <dgm:presLayoutVars>
          <dgm:bulletEnabled val="1"/>
        </dgm:presLayoutVars>
      </dgm:prSet>
      <dgm:spPr/>
    </dgm:pt>
    <dgm:pt modelId="{20CC0D7A-53D2-422A-9A11-E77297808A77}" type="pres">
      <dgm:prSet presAssocID="{20935D93-3C09-43C2-A47B-C85ED86F1AE9}" presName="space" presStyleCnt="0"/>
      <dgm:spPr/>
    </dgm:pt>
    <dgm:pt modelId="{5CF3692C-1004-48DA-907F-8DE45D95722C}" type="pres">
      <dgm:prSet presAssocID="{1C9930D7-1706-4A8B-931A-02F99F8F086D}" presName="text" presStyleLbl="node1" presStyleIdx="3" presStyleCnt="4" custScaleX="158750" custScaleY="51944">
        <dgm:presLayoutVars>
          <dgm:bulletEnabled val="1"/>
        </dgm:presLayoutVars>
      </dgm:prSet>
      <dgm:spPr/>
    </dgm:pt>
  </dgm:ptLst>
  <dgm:cxnLst>
    <dgm:cxn modelId="{EB311316-B283-4855-8824-1424ED4E6AF2}" srcId="{BB1C82E8-87BC-421A-A138-94305FA0C4B9}" destId="{AFFCFC04-F044-4955-A39F-8A086ACEFCB1}" srcOrd="1" destOrd="0" parTransId="{6EF91D90-7CEA-4B73-819F-527375AE47B0}" sibTransId="{62F2372E-F835-480A-9FA1-C10F893C9453}"/>
    <dgm:cxn modelId="{AEA07317-721B-4320-A802-E8361D800783}" type="presOf" srcId="{7C138205-90FC-476C-AC8A-D7D11936738C}" destId="{855725F3-ED89-4A46-90FC-080A02A5B4F2}" srcOrd="0" destOrd="0" presId="urn:diagrams.loki3.com/VaryingWidthList+Icon"/>
    <dgm:cxn modelId="{6DC83223-BC4D-484F-8BC0-1346E03FF4B1}" srcId="{BB1C82E8-87BC-421A-A138-94305FA0C4B9}" destId="{1C9930D7-1706-4A8B-931A-02F99F8F086D}" srcOrd="3" destOrd="0" parTransId="{3B8FB5E3-A23D-4E42-8074-ACEDC1A6DFCC}" sibTransId="{8283AC16-7AEB-497C-BEE9-E2F49C525845}"/>
    <dgm:cxn modelId="{3D8A147A-6AD3-4C53-B115-A312727066E4}" type="presOf" srcId="{BB1C82E8-87BC-421A-A138-94305FA0C4B9}" destId="{8FB9C6D7-F4A0-4479-967B-2D45D05CF589}" srcOrd="0" destOrd="0" presId="urn:diagrams.loki3.com/VaryingWidthList+Icon"/>
    <dgm:cxn modelId="{56A7E482-27FF-4285-92AF-EE53BAAECD45}" type="presOf" srcId="{AFFCFC04-F044-4955-A39F-8A086ACEFCB1}" destId="{D45254E8-2D5A-4E64-A9C6-70D007465BDF}" srcOrd="0" destOrd="0" presId="urn:diagrams.loki3.com/VaryingWidthList+Icon"/>
    <dgm:cxn modelId="{C1670C98-1495-4964-9740-9CC6E1BBFD4D}" type="presOf" srcId="{1C9930D7-1706-4A8B-931A-02F99F8F086D}" destId="{5CF3692C-1004-48DA-907F-8DE45D95722C}" srcOrd="0" destOrd="0" presId="urn:diagrams.loki3.com/VaryingWidthList+Icon"/>
    <dgm:cxn modelId="{A469D4BA-5592-401E-ACB7-F6778AF847A0}" srcId="{BB1C82E8-87BC-421A-A138-94305FA0C4B9}" destId="{7C138205-90FC-476C-AC8A-D7D11936738C}" srcOrd="2" destOrd="0" parTransId="{0A432384-6C57-4847-9ADC-D1E7363BD3D4}" sibTransId="{20935D93-3C09-43C2-A47B-C85ED86F1AE9}"/>
    <dgm:cxn modelId="{12F594D1-0F1E-4F22-BA37-0C8B41C4694B}" srcId="{BB1C82E8-87BC-421A-A138-94305FA0C4B9}" destId="{A783FDD9-7DB5-4785-9293-433139F38579}" srcOrd="0" destOrd="0" parTransId="{F7B90024-A8DE-4DBF-9E89-C27D3ED9B06D}" sibTransId="{A6792A5B-BEAB-4543-91EA-098308E78BA8}"/>
    <dgm:cxn modelId="{D7F6EFF8-4930-4D1B-96F3-6C1C26F0AFF6}" type="presOf" srcId="{A783FDD9-7DB5-4785-9293-433139F38579}" destId="{D4713AD9-B059-465E-ACAE-0511AAD01C20}" srcOrd="0" destOrd="0" presId="urn:diagrams.loki3.com/VaryingWidthList+Icon"/>
    <dgm:cxn modelId="{EFB798D9-A893-4029-B582-00C4B03F32A9}" type="presParOf" srcId="{8FB9C6D7-F4A0-4479-967B-2D45D05CF589}" destId="{D4713AD9-B059-465E-ACAE-0511AAD01C20}" srcOrd="0" destOrd="0" presId="urn:diagrams.loki3.com/VaryingWidthList+Icon"/>
    <dgm:cxn modelId="{619F980F-A196-4AED-B8CF-7304594B55AF}" type="presParOf" srcId="{8FB9C6D7-F4A0-4479-967B-2D45D05CF589}" destId="{7B74BB4B-6B6C-47E1-B6E4-F7A736388B0F}" srcOrd="1" destOrd="0" presId="urn:diagrams.loki3.com/VaryingWidthList+Icon"/>
    <dgm:cxn modelId="{0E4F089F-7EDD-459A-859D-C371FAD94EF2}" type="presParOf" srcId="{8FB9C6D7-F4A0-4479-967B-2D45D05CF589}" destId="{D45254E8-2D5A-4E64-A9C6-70D007465BDF}" srcOrd="2" destOrd="0" presId="urn:diagrams.loki3.com/VaryingWidthList+Icon"/>
    <dgm:cxn modelId="{0303E29A-3FFB-47BE-AA8D-A4D7B6200EDB}" type="presParOf" srcId="{8FB9C6D7-F4A0-4479-967B-2D45D05CF589}" destId="{B95C0266-AA54-4CE0-992E-8FB15EFAB5FD}" srcOrd="3" destOrd="0" presId="urn:diagrams.loki3.com/VaryingWidthList+Icon"/>
    <dgm:cxn modelId="{6A0328F6-E333-4D46-ABB1-BF1FF2C64C41}" type="presParOf" srcId="{8FB9C6D7-F4A0-4479-967B-2D45D05CF589}" destId="{855725F3-ED89-4A46-90FC-080A02A5B4F2}" srcOrd="4" destOrd="0" presId="urn:diagrams.loki3.com/VaryingWidthList+Icon"/>
    <dgm:cxn modelId="{76BB305A-9AFB-453E-9ABE-E0A79A207E42}" type="presParOf" srcId="{8FB9C6D7-F4A0-4479-967B-2D45D05CF589}" destId="{20CC0D7A-53D2-422A-9A11-E77297808A77}" srcOrd="5" destOrd="0" presId="urn:diagrams.loki3.com/VaryingWidthList+Icon"/>
    <dgm:cxn modelId="{522C272F-C891-4667-ACB8-56BD5EEAE094}" type="presParOf" srcId="{8FB9C6D7-F4A0-4479-967B-2D45D05CF589}" destId="{5CF3692C-1004-48DA-907F-8DE45D95722C}" srcOrd="6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1C82E8-87BC-421A-A138-94305FA0C4B9}" type="doc">
      <dgm:prSet loTypeId="urn:diagrams.loki3.com/VaryingWidthList+Icon" loCatId="list" qsTypeId="urn:microsoft.com/office/officeart/2005/8/quickstyle/3d3" qsCatId="3D" csTypeId="urn:microsoft.com/office/officeart/2005/8/colors/accent1_2" csCatId="accent1" phldr="1"/>
      <dgm:spPr/>
    </dgm:pt>
    <dgm:pt modelId="{A783FDD9-7DB5-4785-9293-433139F38579}">
      <dgm:prSet phldrT="[Text]"/>
      <dgm:spPr>
        <a:solidFill>
          <a:srgbClr val="458B8A"/>
        </a:solidFill>
      </dgm:spPr>
      <dgm:t>
        <a:bodyPr/>
        <a:lstStyle/>
        <a:p>
          <a:r>
            <a:rPr lang="en-US" dirty="0"/>
            <a:t>$$</a:t>
          </a:r>
        </a:p>
      </dgm:t>
    </dgm:pt>
    <dgm:pt modelId="{F7B90024-A8DE-4DBF-9E89-C27D3ED9B06D}" type="parTrans" cxnId="{12F594D1-0F1E-4F22-BA37-0C8B41C4694B}">
      <dgm:prSet/>
      <dgm:spPr/>
      <dgm:t>
        <a:bodyPr/>
        <a:lstStyle/>
        <a:p>
          <a:endParaRPr lang="en-US"/>
        </a:p>
      </dgm:t>
    </dgm:pt>
    <dgm:pt modelId="{A6792A5B-BEAB-4543-91EA-098308E78BA8}" type="sibTrans" cxnId="{12F594D1-0F1E-4F22-BA37-0C8B41C4694B}">
      <dgm:prSet/>
      <dgm:spPr/>
      <dgm:t>
        <a:bodyPr/>
        <a:lstStyle/>
        <a:p>
          <a:endParaRPr lang="en-US"/>
        </a:p>
      </dgm:t>
    </dgm:pt>
    <dgm:pt modelId="{AFFCFC04-F044-4955-A39F-8A086ACEFCB1}">
      <dgm:prSet phldrT="[Text]"/>
      <dgm:spPr>
        <a:solidFill>
          <a:srgbClr val="458B8A"/>
        </a:solidFill>
      </dgm:spPr>
      <dgm:t>
        <a:bodyPr/>
        <a:lstStyle/>
        <a:p>
          <a:r>
            <a:rPr lang="en-US" dirty="0"/>
            <a:t>$$</a:t>
          </a:r>
        </a:p>
      </dgm:t>
    </dgm:pt>
    <dgm:pt modelId="{6EF91D90-7CEA-4B73-819F-527375AE47B0}" type="parTrans" cxnId="{EB311316-B283-4855-8824-1424ED4E6AF2}">
      <dgm:prSet/>
      <dgm:spPr/>
      <dgm:t>
        <a:bodyPr/>
        <a:lstStyle/>
        <a:p>
          <a:endParaRPr lang="en-US"/>
        </a:p>
      </dgm:t>
    </dgm:pt>
    <dgm:pt modelId="{62F2372E-F835-480A-9FA1-C10F893C9453}" type="sibTrans" cxnId="{EB311316-B283-4855-8824-1424ED4E6AF2}">
      <dgm:prSet/>
      <dgm:spPr/>
      <dgm:t>
        <a:bodyPr/>
        <a:lstStyle/>
        <a:p>
          <a:endParaRPr lang="en-US"/>
        </a:p>
      </dgm:t>
    </dgm:pt>
    <dgm:pt modelId="{1C9930D7-1706-4A8B-931A-02F99F8F086D}">
      <dgm:prSet phldrT="[Text]"/>
      <dgm:spPr>
        <a:solidFill>
          <a:srgbClr val="458B8A"/>
        </a:solidFill>
      </dgm:spPr>
      <dgm:t>
        <a:bodyPr/>
        <a:lstStyle/>
        <a:p>
          <a:r>
            <a:rPr lang="en-US" dirty="0"/>
            <a:t>$$</a:t>
          </a:r>
        </a:p>
      </dgm:t>
    </dgm:pt>
    <dgm:pt modelId="{3B8FB5E3-A23D-4E42-8074-ACEDC1A6DFCC}" type="parTrans" cxnId="{6DC83223-BC4D-484F-8BC0-1346E03FF4B1}">
      <dgm:prSet/>
      <dgm:spPr/>
      <dgm:t>
        <a:bodyPr/>
        <a:lstStyle/>
        <a:p>
          <a:endParaRPr lang="en-US"/>
        </a:p>
      </dgm:t>
    </dgm:pt>
    <dgm:pt modelId="{8283AC16-7AEB-497C-BEE9-E2F49C525845}" type="sibTrans" cxnId="{6DC83223-BC4D-484F-8BC0-1346E03FF4B1}">
      <dgm:prSet/>
      <dgm:spPr/>
      <dgm:t>
        <a:bodyPr/>
        <a:lstStyle/>
        <a:p>
          <a:endParaRPr lang="en-US"/>
        </a:p>
      </dgm:t>
    </dgm:pt>
    <dgm:pt modelId="{7C138205-90FC-476C-AC8A-D7D11936738C}">
      <dgm:prSet phldrT="[Text]"/>
      <dgm:spPr>
        <a:solidFill>
          <a:srgbClr val="458B8A"/>
        </a:solidFill>
      </dgm:spPr>
      <dgm:t>
        <a:bodyPr/>
        <a:lstStyle/>
        <a:p>
          <a:r>
            <a:rPr lang="en-US" dirty="0"/>
            <a:t>$$</a:t>
          </a:r>
        </a:p>
      </dgm:t>
    </dgm:pt>
    <dgm:pt modelId="{0A432384-6C57-4847-9ADC-D1E7363BD3D4}" type="parTrans" cxnId="{A469D4BA-5592-401E-ACB7-F6778AF847A0}">
      <dgm:prSet/>
      <dgm:spPr/>
      <dgm:t>
        <a:bodyPr/>
        <a:lstStyle/>
        <a:p>
          <a:endParaRPr lang="en-US"/>
        </a:p>
      </dgm:t>
    </dgm:pt>
    <dgm:pt modelId="{20935D93-3C09-43C2-A47B-C85ED86F1AE9}" type="sibTrans" cxnId="{A469D4BA-5592-401E-ACB7-F6778AF847A0}">
      <dgm:prSet/>
      <dgm:spPr/>
      <dgm:t>
        <a:bodyPr/>
        <a:lstStyle/>
        <a:p>
          <a:endParaRPr lang="en-US"/>
        </a:p>
      </dgm:t>
    </dgm:pt>
    <dgm:pt modelId="{9A41525F-3A67-44FF-A461-EA158811353D}">
      <dgm:prSet phldrT="[Text]"/>
      <dgm:spPr>
        <a:solidFill>
          <a:srgbClr val="458B8A"/>
        </a:solidFill>
      </dgm:spPr>
      <dgm:t>
        <a:bodyPr/>
        <a:lstStyle/>
        <a:p>
          <a:r>
            <a:rPr lang="en-US" dirty="0"/>
            <a:t>$$</a:t>
          </a:r>
        </a:p>
      </dgm:t>
    </dgm:pt>
    <dgm:pt modelId="{8BAFE072-A153-42AB-8665-C178D83F2CF4}" type="parTrans" cxnId="{33956984-6674-4BE8-B85A-D9EB0BA3E8C3}">
      <dgm:prSet/>
      <dgm:spPr/>
      <dgm:t>
        <a:bodyPr/>
        <a:lstStyle/>
        <a:p>
          <a:endParaRPr lang="en-US"/>
        </a:p>
      </dgm:t>
    </dgm:pt>
    <dgm:pt modelId="{21B7D3C8-99E4-40E8-BBF4-EE292D827278}" type="sibTrans" cxnId="{33956984-6674-4BE8-B85A-D9EB0BA3E8C3}">
      <dgm:prSet/>
      <dgm:spPr/>
      <dgm:t>
        <a:bodyPr/>
        <a:lstStyle/>
        <a:p>
          <a:endParaRPr lang="en-US"/>
        </a:p>
      </dgm:t>
    </dgm:pt>
    <dgm:pt modelId="{8ABD4F59-1ADE-4EFF-989E-749E886E6C78}">
      <dgm:prSet phldrT="[Text]"/>
      <dgm:spPr>
        <a:solidFill>
          <a:srgbClr val="458B8A"/>
        </a:solidFill>
      </dgm:spPr>
      <dgm:t>
        <a:bodyPr/>
        <a:lstStyle/>
        <a:p>
          <a:r>
            <a:rPr lang="en-US" dirty="0"/>
            <a:t>$$</a:t>
          </a:r>
        </a:p>
      </dgm:t>
    </dgm:pt>
    <dgm:pt modelId="{A3988AE1-932D-40F7-AEFF-DD4538695EC7}" type="parTrans" cxnId="{27B504EF-4740-43C0-BEEF-5B88B4BC9A62}">
      <dgm:prSet/>
      <dgm:spPr/>
      <dgm:t>
        <a:bodyPr/>
        <a:lstStyle/>
        <a:p>
          <a:endParaRPr lang="en-US"/>
        </a:p>
      </dgm:t>
    </dgm:pt>
    <dgm:pt modelId="{8618B5C5-F485-4C2F-A3DA-4350C8FFBEF1}" type="sibTrans" cxnId="{27B504EF-4740-43C0-BEEF-5B88B4BC9A62}">
      <dgm:prSet/>
      <dgm:spPr/>
      <dgm:t>
        <a:bodyPr/>
        <a:lstStyle/>
        <a:p>
          <a:endParaRPr lang="en-US"/>
        </a:p>
      </dgm:t>
    </dgm:pt>
    <dgm:pt modelId="{FEA37F44-B01F-4E8E-AF99-BFE46CACB37A}">
      <dgm:prSet phldrT="[Text]"/>
      <dgm:spPr>
        <a:solidFill>
          <a:srgbClr val="458B8A"/>
        </a:solidFill>
      </dgm:spPr>
      <dgm:t>
        <a:bodyPr/>
        <a:lstStyle/>
        <a:p>
          <a:r>
            <a:rPr lang="en-US" dirty="0"/>
            <a:t>$$</a:t>
          </a:r>
        </a:p>
      </dgm:t>
    </dgm:pt>
    <dgm:pt modelId="{5ACFE568-F1E1-456B-9973-E3346083BC8C}" type="parTrans" cxnId="{AB90F7FE-E624-4231-927A-86A063E34CBB}">
      <dgm:prSet/>
      <dgm:spPr/>
      <dgm:t>
        <a:bodyPr/>
        <a:lstStyle/>
        <a:p>
          <a:endParaRPr lang="en-US"/>
        </a:p>
      </dgm:t>
    </dgm:pt>
    <dgm:pt modelId="{4E36BF86-6B5F-4CC1-80CC-20F09BBDF476}" type="sibTrans" cxnId="{AB90F7FE-E624-4231-927A-86A063E34CBB}">
      <dgm:prSet/>
      <dgm:spPr/>
      <dgm:t>
        <a:bodyPr/>
        <a:lstStyle/>
        <a:p>
          <a:endParaRPr lang="en-US"/>
        </a:p>
      </dgm:t>
    </dgm:pt>
    <dgm:pt modelId="{909E659A-946B-4748-89D5-B88D99C67AA9}">
      <dgm:prSet phldrT="[Text]"/>
      <dgm:spPr>
        <a:solidFill>
          <a:srgbClr val="458B8A"/>
        </a:solidFill>
      </dgm:spPr>
      <dgm:t>
        <a:bodyPr/>
        <a:lstStyle/>
        <a:p>
          <a:r>
            <a:rPr lang="en-US" dirty="0"/>
            <a:t>$$</a:t>
          </a:r>
        </a:p>
      </dgm:t>
    </dgm:pt>
    <dgm:pt modelId="{0FBEDE8E-1E3A-49E4-8A27-1BF4ABC6D57D}" type="parTrans" cxnId="{8E9BAEC9-59E7-46C3-97B2-F16C03AFFEAB}">
      <dgm:prSet/>
      <dgm:spPr/>
      <dgm:t>
        <a:bodyPr/>
        <a:lstStyle/>
        <a:p>
          <a:endParaRPr lang="en-US"/>
        </a:p>
      </dgm:t>
    </dgm:pt>
    <dgm:pt modelId="{FC5C02AA-C00A-42E9-A737-D70082431A24}" type="sibTrans" cxnId="{8E9BAEC9-59E7-46C3-97B2-F16C03AFFEAB}">
      <dgm:prSet/>
      <dgm:spPr/>
      <dgm:t>
        <a:bodyPr/>
        <a:lstStyle/>
        <a:p>
          <a:endParaRPr lang="en-US"/>
        </a:p>
      </dgm:t>
    </dgm:pt>
    <dgm:pt modelId="{8FB9C6D7-F4A0-4479-967B-2D45D05CF589}" type="pres">
      <dgm:prSet presAssocID="{BB1C82E8-87BC-421A-A138-94305FA0C4B9}" presName="Name0" presStyleCnt="0">
        <dgm:presLayoutVars>
          <dgm:resizeHandles/>
        </dgm:presLayoutVars>
      </dgm:prSet>
      <dgm:spPr/>
    </dgm:pt>
    <dgm:pt modelId="{D4713AD9-B059-465E-ACAE-0511AAD01C20}" type="pres">
      <dgm:prSet presAssocID="{A783FDD9-7DB5-4785-9293-433139F38579}" presName="text" presStyleLbl="node1" presStyleIdx="0" presStyleCnt="8" custScaleX="158750" custScaleY="51944">
        <dgm:presLayoutVars>
          <dgm:bulletEnabled val="1"/>
        </dgm:presLayoutVars>
      </dgm:prSet>
      <dgm:spPr/>
    </dgm:pt>
    <dgm:pt modelId="{7B74BB4B-6B6C-47E1-B6E4-F7A736388B0F}" type="pres">
      <dgm:prSet presAssocID="{A6792A5B-BEAB-4543-91EA-098308E78BA8}" presName="space" presStyleCnt="0"/>
      <dgm:spPr/>
    </dgm:pt>
    <dgm:pt modelId="{D45254E8-2D5A-4E64-A9C6-70D007465BDF}" type="pres">
      <dgm:prSet presAssocID="{AFFCFC04-F044-4955-A39F-8A086ACEFCB1}" presName="text" presStyleLbl="node1" presStyleIdx="1" presStyleCnt="8" custScaleX="158750" custScaleY="51944">
        <dgm:presLayoutVars>
          <dgm:bulletEnabled val="1"/>
        </dgm:presLayoutVars>
      </dgm:prSet>
      <dgm:spPr/>
    </dgm:pt>
    <dgm:pt modelId="{B95C0266-AA54-4CE0-992E-8FB15EFAB5FD}" type="pres">
      <dgm:prSet presAssocID="{62F2372E-F835-480A-9FA1-C10F893C9453}" presName="space" presStyleCnt="0"/>
      <dgm:spPr/>
    </dgm:pt>
    <dgm:pt modelId="{A1D12DB1-0487-4C1A-9E93-3FD7EA440CD8}" type="pres">
      <dgm:prSet presAssocID="{9A41525F-3A67-44FF-A461-EA158811353D}" presName="text" presStyleLbl="node1" presStyleIdx="2" presStyleCnt="8" custScaleX="158750" custScaleY="51944">
        <dgm:presLayoutVars>
          <dgm:bulletEnabled val="1"/>
        </dgm:presLayoutVars>
      </dgm:prSet>
      <dgm:spPr/>
    </dgm:pt>
    <dgm:pt modelId="{28B557BE-DE61-474B-B65F-9279BCBB5B3D}" type="pres">
      <dgm:prSet presAssocID="{21B7D3C8-99E4-40E8-BBF4-EE292D827278}" presName="space" presStyleCnt="0"/>
      <dgm:spPr/>
    </dgm:pt>
    <dgm:pt modelId="{50F9113D-82BA-45D9-8ABB-78BDC965E939}" type="pres">
      <dgm:prSet presAssocID="{8ABD4F59-1ADE-4EFF-989E-749E886E6C78}" presName="text" presStyleLbl="node1" presStyleIdx="3" presStyleCnt="8" custScaleX="158750" custScaleY="51944">
        <dgm:presLayoutVars>
          <dgm:bulletEnabled val="1"/>
        </dgm:presLayoutVars>
      </dgm:prSet>
      <dgm:spPr/>
    </dgm:pt>
    <dgm:pt modelId="{D9D6D52D-8417-406D-852B-82CD1B5D37ED}" type="pres">
      <dgm:prSet presAssocID="{8618B5C5-F485-4C2F-A3DA-4350C8FFBEF1}" presName="space" presStyleCnt="0"/>
      <dgm:spPr/>
    </dgm:pt>
    <dgm:pt modelId="{66BC1699-0194-4A6E-A702-4C71DEDE89F8}" type="pres">
      <dgm:prSet presAssocID="{FEA37F44-B01F-4E8E-AF99-BFE46CACB37A}" presName="text" presStyleLbl="node1" presStyleIdx="4" presStyleCnt="8" custScaleX="158750" custScaleY="51944">
        <dgm:presLayoutVars>
          <dgm:bulletEnabled val="1"/>
        </dgm:presLayoutVars>
      </dgm:prSet>
      <dgm:spPr/>
    </dgm:pt>
    <dgm:pt modelId="{ED00B70B-EDCC-46DC-B2EF-43B525C71973}" type="pres">
      <dgm:prSet presAssocID="{4E36BF86-6B5F-4CC1-80CC-20F09BBDF476}" presName="space" presStyleCnt="0"/>
      <dgm:spPr/>
    </dgm:pt>
    <dgm:pt modelId="{E77F90B1-CD9C-4F79-91CB-28AA1C64D9B5}" type="pres">
      <dgm:prSet presAssocID="{909E659A-946B-4748-89D5-B88D99C67AA9}" presName="text" presStyleLbl="node1" presStyleIdx="5" presStyleCnt="8" custScaleX="158750" custScaleY="51944">
        <dgm:presLayoutVars>
          <dgm:bulletEnabled val="1"/>
        </dgm:presLayoutVars>
      </dgm:prSet>
      <dgm:spPr/>
    </dgm:pt>
    <dgm:pt modelId="{C92ED188-88EB-4D5D-ACBF-1BB6A363E0E8}" type="pres">
      <dgm:prSet presAssocID="{FC5C02AA-C00A-42E9-A737-D70082431A24}" presName="space" presStyleCnt="0"/>
      <dgm:spPr/>
    </dgm:pt>
    <dgm:pt modelId="{855725F3-ED89-4A46-90FC-080A02A5B4F2}" type="pres">
      <dgm:prSet presAssocID="{7C138205-90FC-476C-AC8A-D7D11936738C}" presName="text" presStyleLbl="node1" presStyleIdx="6" presStyleCnt="8" custScaleX="158750" custScaleY="51944">
        <dgm:presLayoutVars>
          <dgm:bulletEnabled val="1"/>
        </dgm:presLayoutVars>
      </dgm:prSet>
      <dgm:spPr/>
    </dgm:pt>
    <dgm:pt modelId="{20CC0D7A-53D2-422A-9A11-E77297808A77}" type="pres">
      <dgm:prSet presAssocID="{20935D93-3C09-43C2-A47B-C85ED86F1AE9}" presName="space" presStyleCnt="0"/>
      <dgm:spPr/>
    </dgm:pt>
    <dgm:pt modelId="{5CF3692C-1004-48DA-907F-8DE45D95722C}" type="pres">
      <dgm:prSet presAssocID="{1C9930D7-1706-4A8B-931A-02F99F8F086D}" presName="text" presStyleLbl="node1" presStyleIdx="7" presStyleCnt="8" custScaleX="158750" custScaleY="51944">
        <dgm:presLayoutVars>
          <dgm:bulletEnabled val="1"/>
        </dgm:presLayoutVars>
      </dgm:prSet>
      <dgm:spPr/>
    </dgm:pt>
  </dgm:ptLst>
  <dgm:cxnLst>
    <dgm:cxn modelId="{9D71E301-5735-496A-9D06-44597BE2B315}" type="presOf" srcId="{909E659A-946B-4748-89D5-B88D99C67AA9}" destId="{E77F90B1-CD9C-4F79-91CB-28AA1C64D9B5}" srcOrd="0" destOrd="0" presId="urn:diagrams.loki3.com/VaryingWidthList+Icon"/>
    <dgm:cxn modelId="{EB311316-B283-4855-8824-1424ED4E6AF2}" srcId="{BB1C82E8-87BC-421A-A138-94305FA0C4B9}" destId="{AFFCFC04-F044-4955-A39F-8A086ACEFCB1}" srcOrd="1" destOrd="0" parTransId="{6EF91D90-7CEA-4B73-819F-527375AE47B0}" sibTransId="{62F2372E-F835-480A-9FA1-C10F893C9453}"/>
    <dgm:cxn modelId="{530C5817-E3FE-4CEA-A6C3-70FCFE8F25ED}" type="presOf" srcId="{A783FDD9-7DB5-4785-9293-433139F38579}" destId="{D4713AD9-B059-465E-ACAE-0511AAD01C20}" srcOrd="0" destOrd="0" presId="urn:diagrams.loki3.com/VaryingWidthList+Icon"/>
    <dgm:cxn modelId="{0311791A-56DE-45CB-A3E5-054BA7C485FC}" type="presOf" srcId="{BB1C82E8-87BC-421A-A138-94305FA0C4B9}" destId="{8FB9C6D7-F4A0-4479-967B-2D45D05CF589}" srcOrd="0" destOrd="0" presId="urn:diagrams.loki3.com/VaryingWidthList+Icon"/>
    <dgm:cxn modelId="{8C460A1F-0519-4028-85B8-44E0F17CC62E}" type="presOf" srcId="{8ABD4F59-1ADE-4EFF-989E-749E886E6C78}" destId="{50F9113D-82BA-45D9-8ABB-78BDC965E939}" srcOrd="0" destOrd="0" presId="urn:diagrams.loki3.com/VaryingWidthList+Icon"/>
    <dgm:cxn modelId="{6DC83223-BC4D-484F-8BC0-1346E03FF4B1}" srcId="{BB1C82E8-87BC-421A-A138-94305FA0C4B9}" destId="{1C9930D7-1706-4A8B-931A-02F99F8F086D}" srcOrd="7" destOrd="0" parTransId="{3B8FB5E3-A23D-4E42-8074-ACEDC1A6DFCC}" sibTransId="{8283AC16-7AEB-497C-BEE9-E2F49C525845}"/>
    <dgm:cxn modelId="{C3D94035-FD07-40CF-977B-5D5477200986}" type="presOf" srcId="{FEA37F44-B01F-4E8E-AF99-BFE46CACB37A}" destId="{66BC1699-0194-4A6E-A702-4C71DEDE89F8}" srcOrd="0" destOrd="0" presId="urn:diagrams.loki3.com/VaryingWidthList+Icon"/>
    <dgm:cxn modelId="{33956984-6674-4BE8-B85A-D9EB0BA3E8C3}" srcId="{BB1C82E8-87BC-421A-A138-94305FA0C4B9}" destId="{9A41525F-3A67-44FF-A461-EA158811353D}" srcOrd="2" destOrd="0" parTransId="{8BAFE072-A153-42AB-8665-C178D83F2CF4}" sibTransId="{21B7D3C8-99E4-40E8-BBF4-EE292D827278}"/>
    <dgm:cxn modelId="{4D68E891-4515-4D9A-9053-60E7CE9708AA}" type="presOf" srcId="{9A41525F-3A67-44FF-A461-EA158811353D}" destId="{A1D12DB1-0487-4C1A-9E93-3FD7EA440CD8}" srcOrd="0" destOrd="0" presId="urn:diagrams.loki3.com/VaryingWidthList+Icon"/>
    <dgm:cxn modelId="{A469D4BA-5592-401E-ACB7-F6778AF847A0}" srcId="{BB1C82E8-87BC-421A-A138-94305FA0C4B9}" destId="{7C138205-90FC-476C-AC8A-D7D11936738C}" srcOrd="6" destOrd="0" parTransId="{0A432384-6C57-4847-9ADC-D1E7363BD3D4}" sibTransId="{20935D93-3C09-43C2-A47B-C85ED86F1AE9}"/>
    <dgm:cxn modelId="{C36F45BF-209F-4C7C-B35C-DCBCA2936B24}" type="presOf" srcId="{7C138205-90FC-476C-AC8A-D7D11936738C}" destId="{855725F3-ED89-4A46-90FC-080A02A5B4F2}" srcOrd="0" destOrd="0" presId="urn:diagrams.loki3.com/VaryingWidthList+Icon"/>
    <dgm:cxn modelId="{8E9BAEC9-59E7-46C3-97B2-F16C03AFFEAB}" srcId="{BB1C82E8-87BC-421A-A138-94305FA0C4B9}" destId="{909E659A-946B-4748-89D5-B88D99C67AA9}" srcOrd="5" destOrd="0" parTransId="{0FBEDE8E-1E3A-49E4-8A27-1BF4ABC6D57D}" sibTransId="{FC5C02AA-C00A-42E9-A737-D70082431A24}"/>
    <dgm:cxn modelId="{12F594D1-0F1E-4F22-BA37-0C8B41C4694B}" srcId="{BB1C82E8-87BC-421A-A138-94305FA0C4B9}" destId="{A783FDD9-7DB5-4785-9293-433139F38579}" srcOrd="0" destOrd="0" parTransId="{F7B90024-A8DE-4DBF-9E89-C27D3ED9B06D}" sibTransId="{A6792A5B-BEAB-4543-91EA-098308E78BA8}"/>
    <dgm:cxn modelId="{CB2E18E8-D5A3-424F-8155-0D17D95BB513}" type="presOf" srcId="{AFFCFC04-F044-4955-A39F-8A086ACEFCB1}" destId="{D45254E8-2D5A-4E64-A9C6-70D007465BDF}" srcOrd="0" destOrd="0" presId="urn:diagrams.loki3.com/VaryingWidthList+Icon"/>
    <dgm:cxn modelId="{A642C8E8-50DE-4476-9112-301733FD316A}" type="presOf" srcId="{1C9930D7-1706-4A8B-931A-02F99F8F086D}" destId="{5CF3692C-1004-48DA-907F-8DE45D95722C}" srcOrd="0" destOrd="0" presId="urn:diagrams.loki3.com/VaryingWidthList+Icon"/>
    <dgm:cxn modelId="{27B504EF-4740-43C0-BEEF-5B88B4BC9A62}" srcId="{BB1C82E8-87BC-421A-A138-94305FA0C4B9}" destId="{8ABD4F59-1ADE-4EFF-989E-749E886E6C78}" srcOrd="3" destOrd="0" parTransId="{A3988AE1-932D-40F7-AEFF-DD4538695EC7}" sibTransId="{8618B5C5-F485-4C2F-A3DA-4350C8FFBEF1}"/>
    <dgm:cxn modelId="{AB90F7FE-E624-4231-927A-86A063E34CBB}" srcId="{BB1C82E8-87BC-421A-A138-94305FA0C4B9}" destId="{FEA37F44-B01F-4E8E-AF99-BFE46CACB37A}" srcOrd="4" destOrd="0" parTransId="{5ACFE568-F1E1-456B-9973-E3346083BC8C}" sibTransId="{4E36BF86-6B5F-4CC1-80CC-20F09BBDF476}"/>
    <dgm:cxn modelId="{615674BC-5E12-4282-AD95-5F3F739182B8}" type="presParOf" srcId="{8FB9C6D7-F4A0-4479-967B-2D45D05CF589}" destId="{D4713AD9-B059-465E-ACAE-0511AAD01C20}" srcOrd="0" destOrd="0" presId="urn:diagrams.loki3.com/VaryingWidthList+Icon"/>
    <dgm:cxn modelId="{DB9F1E63-C6DD-4AF3-A810-9522947B4F3A}" type="presParOf" srcId="{8FB9C6D7-F4A0-4479-967B-2D45D05CF589}" destId="{7B74BB4B-6B6C-47E1-B6E4-F7A736388B0F}" srcOrd="1" destOrd="0" presId="urn:diagrams.loki3.com/VaryingWidthList+Icon"/>
    <dgm:cxn modelId="{54761EAB-FF9B-43D5-87F0-6AD3A755C05A}" type="presParOf" srcId="{8FB9C6D7-F4A0-4479-967B-2D45D05CF589}" destId="{D45254E8-2D5A-4E64-A9C6-70D007465BDF}" srcOrd="2" destOrd="0" presId="urn:diagrams.loki3.com/VaryingWidthList+Icon"/>
    <dgm:cxn modelId="{9B5DB167-1F6C-45EA-A85C-7036BA174379}" type="presParOf" srcId="{8FB9C6D7-F4A0-4479-967B-2D45D05CF589}" destId="{B95C0266-AA54-4CE0-992E-8FB15EFAB5FD}" srcOrd="3" destOrd="0" presId="urn:diagrams.loki3.com/VaryingWidthList+Icon"/>
    <dgm:cxn modelId="{661A0F3A-5E5F-4933-8DC8-E6A0ABE0AF60}" type="presParOf" srcId="{8FB9C6D7-F4A0-4479-967B-2D45D05CF589}" destId="{A1D12DB1-0487-4C1A-9E93-3FD7EA440CD8}" srcOrd="4" destOrd="0" presId="urn:diagrams.loki3.com/VaryingWidthList+Icon"/>
    <dgm:cxn modelId="{7F01727A-41AA-48EF-AEE2-47A8BC9FC6AA}" type="presParOf" srcId="{8FB9C6D7-F4A0-4479-967B-2D45D05CF589}" destId="{28B557BE-DE61-474B-B65F-9279BCBB5B3D}" srcOrd="5" destOrd="0" presId="urn:diagrams.loki3.com/VaryingWidthList+Icon"/>
    <dgm:cxn modelId="{F6356756-034E-413C-BD6B-57C2510E1846}" type="presParOf" srcId="{8FB9C6D7-F4A0-4479-967B-2D45D05CF589}" destId="{50F9113D-82BA-45D9-8ABB-78BDC965E939}" srcOrd="6" destOrd="0" presId="urn:diagrams.loki3.com/VaryingWidthList+Icon"/>
    <dgm:cxn modelId="{6794D75E-E23F-4668-ACD6-84F773835071}" type="presParOf" srcId="{8FB9C6D7-F4A0-4479-967B-2D45D05CF589}" destId="{D9D6D52D-8417-406D-852B-82CD1B5D37ED}" srcOrd="7" destOrd="0" presId="urn:diagrams.loki3.com/VaryingWidthList+Icon"/>
    <dgm:cxn modelId="{3A39ACAC-3ED0-41CD-A380-354456817CB5}" type="presParOf" srcId="{8FB9C6D7-F4A0-4479-967B-2D45D05CF589}" destId="{66BC1699-0194-4A6E-A702-4C71DEDE89F8}" srcOrd="8" destOrd="0" presId="urn:diagrams.loki3.com/VaryingWidthList+Icon"/>
    <dgm:cxn modelId="{4D285E37-70B6-4522-AFB2-F7DE70FC272B}" type="presParOf" srcId="{8FB9C6D7-F4A0-4479-967B-2D45D05CF589}" destId="{ED00B70B-EDCC-46DC-B2EF-43B525C71973}" srcOrd="9" destOrd="0" presId="urn:diagrams.loki3.com/VaryingWidthList+Icon"/>
    <dgm:cxn modelId="{5C67251A-93DD-4ED6-9A9F-08EA74775FC9}" type="presParOf" srcId="{8FB9C6D7-F4A0-4479-967B-2D45D05CF589}" destId="{E77F90B1-CD9C-4F79-91CB-28AA1C64D9B5}" srcOrd="10" destOrd="0" presId="urn:diagrams.loki3.com/VaryingWidthList+Icon"/>
    <dgm:cxn modelId="{31752E1D-8AAF-4472-99C4-434FCCF6299D}" type="presParOf" srcId="{8FB9C6D7-F4A0-4479-967B-2D45D05CF589}" destId="{C92ED188-88EB-4D5D-ACBF-1BB6A363E0E8}" srcOrd="11" destOrd="0" presId="urn:diagrams.loki3.com/VaryingWidthList+Icon"/>
    <dgm:cxn modelId="{5D6E7818-F5DE-4D42-A9E5-6F03775F7D38}" type="presParOf" srcId="{8FB9C6D7-F4A0-4479-967B-2D45D05CF589}" destId="{855725F3-ED89-4A46-90FC-080A02A5B4F2}" srcOrd="12" destOrd="0" presId="urn:diagrams.loki3.com/VaryingWidthList+Icon"/>
    <dgm:cxn modelId="{36FDC866-AAD3-4E83-B606-310FC6A6C59F}" type="presParOf" srcId="{8FB9C6D7-F4A0-4479-967B-2D45D05CF589}" destId="{20CC0D7A-53D2-422A-9A11-E77297808A77}" srcOrd="13" destOrd="0" presId="urn:diagrams.loki3.com/VaryingWidthList+Icon"/>
    <dgm:cxn modelId="{84DE5D6F-07B1-47CD-88A2-E30D6DA0B16D}" type="presParOf" srcId="{8FB9C6D7-F4A0-4479-967B-2D45D05CF589}" destId="{5CF3692C-1004-48DA-907F-8DE45D95722C}" srcOrd="14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13AD9-B059-465E-ACAE-0511AAD01C20}">
      <dsp:nvSpPr>
        <dsp:cNvPr id="0" name=""/>
        <dsp:cNvSpPr/>
      </dsp:nvSpPr>
      <dsp:spPr>
        <a:xfrm>
          <a:off x="495300" y="328"/>
          <a:ext cx="1143000" cy="455874"/>
        </a:xfrm>
        <a:prstGeom prst="rect">
          <a:avLst/>
        </a:prstGeom>
        <a:solidFill>
          <a:srgbClr val="458B8A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$$$$</a:t>
          </a:r>
        </a:p>
      </dsp:txBody>
      <dsp:txXfrm>
        <a:off x="495300" y="328"/>
        <a:ext cx="1143000" cy="455874"/>
      </dsp:txXfrm>
    </dsp:sp>
    <dsp:sp modelId="{D45254E8-2D5A-4E64-A9C6-70D007465BDF}">
      <dsp:nvSpPr>
        <dsp:cNvPr id="0" name=""/>
        <dsp:cNvSpPr/>
      </dsp:nvSpPr>
      <dsp:spPr>
        <a:xfrm>
          <a:off x="495300" y="500084"/>
          <a:ext cx="1143000" cy="455874"/>
        </a:xfrm>
        <a:prstGeom prst="rect">
          <a:avLst/>
        </a:prstGeom>
        <a:solidFill>
          <a:srgbClr val="458B8A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$$$$</a:t>
          </a:r>
        </a:p>
      </dsp:txBody>
      <dsp:txXfrm>
        <a:off x="495300" y="500084"/>
        <a:ext cx="1143000" cy="455874"/>
      </dsp:txXfrm>
    </dsp:sp>
    <dsp:sp modelId="{855725F3-ED89-4A46-90FC-080A02A5B4F2}">
      <dsp:nvSpPr>
        <dsp:cNvPr id="0" name=""/>
        <dsp:cNvSpPr/>
      </dsp:nvSpPr>
      <dsp:spPr>
        <a:xfrm>
          <a:off x="495300" y="999840"/>
          <a:ext cx="1143000" cy="455874"/>
        </a:xfrm>
        <a:prstGeom prst="rect">
          <a:avLst/>
        </a:prstGeom>
        <a:solidFill>
          <a:srgbClr val="458B8A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$$$$</a:t>
          </a:r>
        </a:p>
      </dsp:txBody>
      <dsp:txXfrm>
        <a:off x="495300" y="999840"/>
        <a:ext cx="1143000" cy="455874"/>
      </dsp:txXfrm>
    </dsp:sp>
    <dsp:sp modelId="{5CF3692C-1004-48DA-907F-8DE45D95722C}">
      <dsp:nvSpPr>
        <dsp:cNvPr id="0" name=""/>
        <dsp:cNvSpPr/>
      </dsp:nvSpPr>
      <dsp:spPr>
        <a:xfrm>
          <a:off x="495300" y="1499596"/>
          <a:ext cx="1143000" cy="455874"/>
        </a:xfrm>
        <a:prstGeom prst="rect">
          <a:avLst/>
        </a:prstGeom>
        <a:solidFill>
          <a:srgbClr val="458B8A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$$$$</a:t>
          </a:r>
        </a:p>
      </dsp:txBody>
      <dsp:txXfrm>
        <a:off x="495300" y="1499596"/>
        <a:ext cx="1143000" cy="4558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13AD9-B059-465E-ACAE-0511AAD01C20}">
      <dsp:nvSpPr>
        <dsp:cNvPr id="0" name=""/>
        <dsp:cNvSpPr/>
      </dsp:nvSpPr>
      <dsp:spPr>
        <a:xfrm>
          <a:off x="457200" y="115"/>
          <a:ext cx="1143000" cy="225457"/>
        </a:xfrm>
        <a:prstGeom prst="rect">
          <a:avLst/>
        </a:prstGeom>
        <a:solidFill>
          <a:srgbClr val="458B8A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$$</a:t>
          </a:r>
        </a:p>
      </dsp:txBody>
      <dsp:txXfrm>
        <a:off x="457200" y="115"/>
        <a:ext cx="1143000" cy="225457"/>
      </dsp:txXfrm>
    </dsp:sp>
    <dsp:sp modelId="{D45254E8-2D5A-4E64-A9C6-70D007465BDF}">
      <dsp:nvSpPr>
        <dsp:cNvPr id="0" name=""/>
        <dsp:cNvSpPr/>
      </dsp:nvSpPr>
      <dsp:spPr>
        <a:xfrm>
          <a:off x="457200" y="247274"/>
          <a:ext cx="1143000" cy="225457"/>
        </a:xfrm>
        <a:prstGeom prst="rect">
          <a:avLst/>
        </a:prstGeom>
        <a:solidFill>
          <a:srgbClr val="458B8A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$$</a:t>
          </a:r>
        </a:p>
      </dsp:txBody>
      <dsp:txXfrm>
        <a:off x="457200" y="247274"/>
        <a:ext cx="1143000" cy="225457"/>
      </dsp:txXfrm>
    </dsp:sp>
    <dsp:sp modelId="{A1D12DB1-0487-4C1A-9E93-3FD7EA440CD8}">
      <dsp:nvSpPr>
        <dsp:cNvPr id="0" name=""/>
        <dsp:cNvSpPr/>
      </dsp:nvSpPr>
      <dsp:spPr>
        <a:xfrm>
          <a:off x="457200" y="494433"/>
          <a:ext cx="1143000" cy="225457"/>
        </a:xfrm>
        <a:prstGeom prst="rect">
          <a:avLst/>
        </a:prstGeom>
        <a:solidFill>
          <a:srgbClr val="458B8A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$$</a:t>
          </a:r>
        </a:p>
      </dsp:txBody>
      <dsp:txXfrm>
        <a:off x="457200" y="494433"/>
        <a:ext cx="1143000" cy="225457"/>
      </dsp:txXfrm>
    </dsp:sp>
    <dsp:sp modelId="{50F9113D-82BA-45D9-8ABB-78BDC965E939}">
      <dsp:nvSpPr>
        <dsp:cNvPr id="0" name=""/>
        <dsp:cNvSpPr/>
      </dsp:nvSpPr>
      <dsp:spPr>
        <a:xfrm>
          <a:off x="457200" y="741592"/>
          <a:ext cx="1143000" cy="225457"/>
        </a:xfrm>
        <a:prstGeom prst="rect">
          <a:avLst/>
        </a:prstGeom>
        <a:solidFill>
          <a:srgbClr val="458B8A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$$</a:t>
          </a:r>
        </a:p>
      </dsp:txBody>
      <dsp:txXfrm>
        <a:off x="457200" y="741592"/>
        <a:ext cx="1143000" cy="225457"/>
      </dsp:txXfrm>
    </dsp:sp>
    <dsp:sp modelId="{66BC1699-0194-4A6E-A702-4C71DEDE89F8}">
      <dsp:nvSpPr>
        <dsp:cNvPr id="0" name=""/>
        <dsp:cNvSpPr/>
      </dsp:nvSpPr>
      <dsp:spPr>
        <a:xfrm>
          <a:off x="457200" y="988750"/>
          <a:ext cx="1143000" cy="225457"/>
        </a:xfrm>
        <a:prstGeom prst="rect">
          <a:avLst/>
        </a:prstGeom>
        <a:solidFill>
          <a:srgbClr val="458B8A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$$</a:t>
          </a:r>
        </a:p>
      </dsp:txBody>
      <dsp:txXfrm>
        <a:off x="457200" y="988750"/>
        <a:ext cx="1143000" cy="225457"/>
      </dsp:txXfrm>
    </dsp:sp>
    <dsp:sp modelId="{E77F90B1-CD9C-4F79-91CB-28AA1C64D9B5}">
      <dsp:nvSpPr>
        <dsp:cNvPr id="0" name=""/>
        <dsp:cNvSpPr/>
      </dsp:nvSpPr>
      <dsp:spPr>
        <a:xfrm>
          <a:off x="457200" y="1235909"/>
          <a:ext cx="1143000" cy="225457"/>
        </a:xfrm>
        <a:prstGeom prst="rect">
          <a:avLst/>
        </a:prstGeom>
        <a:solidFill>
          <a:srgbClr val="458B8A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$$</a:t>
          </a:r>
        </a:p>
      </dsp:txBody>
      <dsp:txXfrm>
        <a:off x="457200" y="1235909"/>
        <a:ext cx="1143000" cy="225457"/>
      </dsp:txXfrm>
    </dsp:sp>
    <dsp:sp modelId="{855725F3-ED89-4A46-90FC-080A02A5B4F2}">
      <dsp:nvSpPr>
        <dsp:cNvPr id="0" name=""/>
        <dsp:cNvSpPr/>
      </dsp:nvSpPr>
      <dsp:spPr>
        <a:xfrm>
          <a:off x="457200" y="1483068"/>
          <a:ext cx="1143000" cy="225457"/>
        </a:xfrm>
        <a:prstGeom prst="rect">
          <a:avLst/>
        </a:prstGeom>
        <a:solidFill>
          <a:srgbClr val="458B8A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$$</a:t>
          </a:r>
        </a:p>
      </dsp:txBody>
      <dsp:txXfrm>
        <a:off x="457200" y="1483068"/>
        <a:ext cx="1143000" cy="225457"/>
      </dsp:txXfrm>
    </dsp:sp>
    <dsp:sp modelId="{5CF3692C-1004-48DA-907F-8DE45D95722C}">
      <dsp:nvSpPr>
        <dsp:cNvPr id="0" name=""/>
        <dsp:cNvSpPr/>
      </dsp:nvSpPr>
      <dsp:spPr>
        <a:xfrm>
          <a:off x="457200" y="1730227"/>
          <a:ext cx="1143000" cy="225457"/>
        </a:xfrm>
        <a:prstGeom prst="rect">
          <a:avLst/>
        </a:prstGeom>
        <a:solidFill>
          <a:srgbClr val="458B8A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$$</a:t>
          </a:r>
        </a:p>
      </dsp:txBody>
      <dsp:txXfrm>
        <a:off x="457200" y="1730227"/>
        <a:ext cx="1143000" cy="225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+Icon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+Icon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719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37281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56329-1779-487C-B587-BBABA473AA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71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13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1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4238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21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81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813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8715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21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81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813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3077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21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81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813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0072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26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512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120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917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3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2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2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2</a:t>
            </a: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2</a:t>
            </a: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2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5866" name="Rectangle 26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5867" name="Rectangle 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118952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3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68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687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0267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3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68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687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8690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5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78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789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3154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7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89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891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3012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9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5925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9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8182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14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09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096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8804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0" y="2097"/>
            <a:ext cx="9136311" cy="6858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-3845" y="6567983"/>
            <a:ext cx="9144000" cy="321931"/>
          </a:xfrm>
          <a:prstGeom prst="rect">
            <a:avLst/>
          </a:prstGeom>
          <a:solidFill>
            <a:srgbClr val="5C7683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789028" y="6567984"/>
            <a:ext cx="533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itchFamily="18" charset="0"/>
              </a:rPr>
              <a:t>Copyright © 2018 by The McGraw-Hill Companies, Inc. All rights reserved</a:t>
            </a: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30" name="Rectangle 17"/>
          <p:cNvSpPr>
            <a:spLocks noChangeArrowheads="1"/>
          </p:cNvSpPr>
          <p:nvPr userDrawn="1"/>
        </p:nvSpPr>
        <p:spPr bwMode="auto">
          <a:xfrm>
            <a:off x="292559" y="1043144"/>
            <a:ext cx="3200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4800" b="0" dirty="0">
                <a:solidFill>
                  <a:schemeClr val="tx1"/>
                </a:solidFill>
                <a:latin typeface="Century Gothic" panose="020B0502020202020204" pitchFamily="34" charset="0"/>
              </a:rPr>
              <a:t>Chapter 6</a:t>
            </a:r>
          </a:p>
        </p:txBody>
      </p:sp>
      <p:sp>
        <p:nvSpPr>
          <p:cNvPr id="31" name="Rectangle 19"/>
          <p:cNvSpPr>
            <a:spLocks noChangeArrowheads="1"/>
          </p:cNvSpPr>
          <p:nvPr userDrawn="1"/>
        </p:nvSpPr>
        <p:spPr bwMode="auto">
          <a:xfrm>
            <a:off x="292559" y="2184260"/>
            <a:ext cx="3746041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3600" b="0" dirty="0">
                <a:solidFill>
                  <a:schemeClr val="tx1"/>
                </a:solidFill>
                <a:latin typeface="Century Gothic" panose="020B0502020202020204" pitchFamily="34" charset="0"/>
              </a:rPr>
              <a:t>Valuing Bonds</a:t>
            </a:r>
          </a:p>
        </p:txBody>
      </p:sp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95300"/>
          </a:xfrm>
          <a:prstGeom prst="rect">
            <a:avLst/>
          </a:prstGeom>
          <a:solidFill>
            <a:srgbClr val="5C7683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347944"/>
            <a:ext cx="3412688" cy="436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1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974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5310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49654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3276600" y="6553200"/>
            <a:ext cx="533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itchFamily="18" charset="0"/>
              </a:rPr>
              <a:t>Copyright © 2018 by The McGraw-Hill Companies, Inc. All rights reserved</a:t>
            </a: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9789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677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MHE Altered Background, fixed">
            <a:extLst>
              <a:ext uri="{FF2B5EF4-FFF2-40B4-BE49-F238E27FC236}">
                <a16:creationId xmlns:a16="http://schemas.microsoft.com/office/drawing/2014/main" id="{E2D8ACCF-E5FC-4FE9-9E84-B2A0A6B1E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2900" y="2095500"/>
            <a:ext cx="3886199" cy="3886199"/>
            <a:chOff x="342900" y="2095500"/>
            <a:chExt cx="3886199" cy="38861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342900" y="2095500"/>
              <a:ext cx="3886199" cy="3886199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495300" y="2362200"/>
              <a:ext cx="3429000" cy="34671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621792" y="2608290"/>
            <a:ext cx="3035808" cy="13940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21792" y="4069830"/>
            <a:ext cx="3035808" cy="8040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1791" y="5096656"/>
            <a:ext cx="3043303" cy="56962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B06C8-11A0-4E73-A5CE-7801EB09116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66688" y="6426200"/>
            <a:ext cx="8505825" cy="311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8450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20">
          <p15:clr>
            <a:srgbClr val="FBAE40"/>
          </p15:clr>
        </p15:guide>
        <p15:guide id="2" orient="horz" pos="3768">
          <p15:clr>
            <a:srgbClr val="FBAE40"/>
          </p15:clr>
        </p15:guide>
        <p15:guide id="3" pos="2664">
          <p15:clr>
            <a:srgbClr val="FBAE40"/>
          </p15:clr>
        </p15:guide>
        <p15:guide id="4" pos="2880">
          <p15:clr>
            <a:srgbClr val="FBAE40"/>
          </p15:clr>
        </p15:guide>
        <p15:guide id="5" pos="2472">
          <p15:clr>
            <a:srgbClr val="FBAE40"/>
          </p15:clr>
        </p15:guide>
        <p15:guide id="6" pos="312">
          <p15:clr>
            <a:srgbClr val="FBAE40"/>
          </p15:clr>
        </p15:guide>
        <p15:guide id="7" orient="horz" pos="1488">
          <p15:clr>
            <a:srgbClr val="FBAE40"/>
          </p15:clr>
        </p15:guide>
        <p15:guide id="8" orient="horz" pos="36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276600" y="6553200"/>
            <a:ext cx="533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itchFamily="18" charset="0"/>
              </a:rPr>
              <a:t>Copyright © 2018 by The McGraw-Hill Companies, Inc. All rights reserved</a:t>
            </a: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328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977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100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49654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423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8"/>
          <p:cNvSpPr txBox="1">
            <a:spLocks noChangeArrowheads="1"/>
          </p:cNvSpPr>
          <p:nvPr userDrawn="1"/>
        </p:nvSpPr>
        <p:spPr bwMode="auto">
          <a:xfrm>
            <a:off x="3276600" y="6553200"/>
            <a:ext cx="533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itchFamily="18" charset="0"/>
              </a:rPr>
              <a:t>Copyright © 2018 by The McGraw-Hill Companies, Inc. All rights reserved</a:t>
            </a: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40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782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350" y="11430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1143001"/>
            <a:ext cx="511175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350" y="2305050"/>
            <a:ext cx="3008313" cy="41719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48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1054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371600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6721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635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0" y="990600"/>
            <a:ext cx="9144000" cy="76200"/>
          </a:xfrm>
          <a:prstGeom prst="rect">
            <a:avLst/>
          </a:prstGeom>
          <a:solidFill>
            <a:srgbClr val="992D4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5C7683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64965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048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382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6477000" y="64008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8648860" y="6475412"/>
            <a:ext cx="458788" cy="382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>
              <a:defRPr/>
            </a:pPr>
            <a:r>
              <a:rPr lang="en-US" sz="1000" b="1" dirty="0">
                <a:solidFill>
                  <a:srgbClr val="455EA0"/>
                </a:solidFill>
                <a:latin typeface="Arial" charset="0"/>
              </a:rPr>
              <a:t>6- </a:t>
            </a:r>
            <a:fld id="{E60E7E61-42B9-45CE-A0EE-FB8F7CCA12F2}" type="slidenum">
              <a:rPr lang="en-US" sz="1000" b="1">
                <a:solidFill>
                  <a:srgbClr val="455EA0"/>
                </a:solidFill>
                <a:latin typeface="Arial" charset="0"/>
              </a:rPr>
              <a:pPr algn="r">
                <a:defRPr/>
              </a:pPr>
              <a:t>‹#›</a:t>
            </a:fld>
            <a:endParaRPr lang="en-US" sz="1000" b="1" dirty="0">
              <a:solidFill>
                <a:srgbClr val="455EA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71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80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DFFFF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DFFFF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DFFFF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DFFFF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CCFF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CCFF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CCFF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CCFF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1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1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1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1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rgbClr val="01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rgbClr val="01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rgbClr val="01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rgbClr val="01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21791" y="2608290"/>
            <a:ext cx="3325847" cy="1394084"/>
          </a:xfrm>
        </p:spPr>
        <p:txBody>
          <a:bodyPr anchor="t"/>
          <a:lstStyle/>
          <a:p>
            <a:r>
              <a:rPr lang="en-US" altLang="en-US" noProof="0" dirty="0"/>
              <a:t>Fundamentals of Corporate Finance, 11th Edition</a:t>
            </a:r>
            <a:endParaRPr lang="en-US" noProof="0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621792" y="4224444"/>
            <a:ext cx="3035808" cy="649480"/>
          </a:xfrm>
        </p:spPr>
        <p:txBody>
          <a:bodyPr/>
          <a:lstStyle/>
          <a:p>
            <a:r>
              <a:rPr lang="en-US" altLang="en-US" noProof="0" dirty="0"/>
              <a:t>CHAPTER 6: </a:t>
            </a:r>
            <a:r>
              <a:rPr lang="en-US" altLang="en-US" dirty="0"/>
              <a:t>Valuing Bonds</a:t>
            </a:r>
          </a:p>
        </p:txBody>
      </p:sp>
      <p:pic>
        <p:nvPicPr>
          <p:cNvPr id="2" name="Picture 1" descr="Cover page, fundamentals of corporate finance, 11 edition. By, Brealey, Myers and Marcus">
            <a:extLst>
              <a:ext uri="{FF2B5EF4-FFF2-40B4-BE49-F238E27FC236}">
                <a16:creationId xmlns:a16="http://schemas.microsoft.com/office/drawing/2014/main" id="{59479E2C-B230-4BF9-B1C6-34B28C435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363" y="1433845"/>
            <a:ext cx="3551873" cy="4788218"/>
          </a:xfrm>
          <a:prstGeom prst="rect">
            <a:avLst/>
          </a:prstGeom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BDFA3B4-AF4E-480A-9543-60CA85EC80B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-48126" y="6538494"/>
            <a:ext cx="9256295" cy="223214"/>
          </a:xfrm>
        </p:spPr>
        <p:txBody>
          <a:bodyPr/>
          <a:lstStyle/>
          <a:p>
            <a:pPr algn="ctr"/>
            <a:r>
              <a:rPr lang="en-US" sz="1200" b="0" i="0" noProof="0" dirty="0">
                <a:solidFill>
                  <a:srgbClr val="172B4D"/>
                </a:solidFill>
                <a:effectLst/>
              </a:rPr>
              <a:t>© McGraw Hill LLC. All rights reserved. No reproduction or distribution without the prior written consent of McGraw Hill LLC.</a:t>
            </a:r>
            <a:endParaRPr lang="en-US" sz="1200" noProof="0" dirty="0"/>
          </a:p>
        </p:txBody>
      </p:sp>
    </p:spTree>
    <p:extLst>
      <p:ext uri="{BB962C8B-B14F-4D97-AF65-F5344CB8AC3E}">
        <p14:creationId xmlns:p14="http://schemas.microsoft.com/office/powerpoint/2010/main" val="259528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Bond Prices</a:t>
            </a:r>
            <a:endParaRPr lang="en-US" altLang="en-US" sz="2000" dirty="0"/>
          </a:p>
        </p:txBody>
      </p:sp>
      <p:sp>
        <p:nvSpPr>
          <p:cNvPr id="307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 b="1" i="1" u="sng" dirty="0"/>
              <a:t>Example (continued)  </a:t>
            </a:r>
            <a:r>
              <a:rPr lang="en-US" altLang="en-US" sz="3200" b="1" i="1" dirty="0">
                <a:solidFill>
                  <a:srgbClr val="FF0000"/>
                </a:solidFill>
              </a:rPr>
              <a:t>Excel</a:t>
            </a:r>
          </a:p>
          <a:p>
            <a:pPr marL="400050" lvl="1" indent="0">
              <a:buNone/>
            </a:pPr>
            <a:r>
              <a:rPr lang="en-US" altLang="en-US" sz="2800" i="1" dirty="0"/>
              <a:t>What is the price of a 1.25 % annual coupon bond, with a $1,000 face value, which matures in 3 years? Assume a required return of 1.194%.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14132" y="3581400"/>
            <a:ext cx="6972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Bond prices are quoted as a percentage of par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04896" y="4293512"/>
                <a:ext cx="5690469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𝑃𝑎𝑟</m:t>
                      </m:r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</a:rPr>
                        <m:t>𝑉𝑎𝑙𝑢𝑒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𝑃𝑟𝑖𝑐𝑒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%=$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𝑃𝑟𝑖𝑐𝑒</m:t>
                      </m:r>
                    </m:oMath>
                  </m:oMathPara>
                </a14:m>
                <a:endParaRPr lang="en-US" sz="2800" b="0" i="1" dirty="0">
                  <a:latin typeface="Cambria Math"/>
                  <a:ea typeface="Cambria Math"/>
                </a:endParaRPr>
              </a:p>
              <a:p>
                <a:r>
                  <a:rPr lang="en-US" sz="2800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  <a:ea typeface="Cambria Math"/>
                      </a:rPr>
                      <m:t>      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$1,000×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𝑃𝑟𝑖𝑐𝑒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 %=$1,001.64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  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             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𝑃𝑟𝑖𝑐𝑒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%=100.164 %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896" y="4293512"/>
                <a:ext cx="5690469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32756"/>
      </p:ext>
    </p:extLst>
  </p:cSld>
  <p:clrMapOvr>
    <a:masterClrMapping/>
  </p:clrMapOvr>
  <p:transition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Interest Rates and Bond Prices</a:t>
            </a:r>
            <a:endParaRPr lang="en-US" altLang="en-US" sz="2000" dirty="0"/>
          </a:p>
        </p:txBody>
      </p:sp>
      <p:sp>
        <p:nvSpPr>
          <p:cNvPr id="410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 b="1" i="1" u="sng" dirty="0"/>
              <a:t>Example</a:t>
            </a:r>
          </a:p>
          <a:p>
            <a:pPr marL="400050" lvl="1" indent="0">
              <a:buNone/>
            </a:pPr>
            <a:r>
              <a:rPr lang="en-US" altLang="en-US" sz="2800" i="1" dirty="0"/>
              <a:t>Q: How did the calculation change, given semi-annual coupons versus annual coupon payments?</a:t>
            </a:r>
          </a:p>
          <a:p>
            <a:pPr lvl="1"/>
            <a:r>
              <a:rPr lang="en-US" altLang="en-US" sz="2400" dirty="0"/>
              <a:t>Twice as many payments, cut in half, over the same time period. 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07890925"/>
              </p:ext>
            </p:extLst>
          </p:nvPr>
        </p:nvGraphicFramePr>
        <p:xfrm>
          <a:off x="1320209" y="3924300"/>
          <a:ext cx="2133600" cy="195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13791053"/>
              </p:ext>
            </p:extLst>
          </p:nvPr>
        </p:nvGraphicFramePr>
        <p:xfrm>
          <a:off x="5943600" y="3860800"/>
          <a:ext cx="2057400" cy="195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Right Arrow 2"/>
          <p:cNvSpPr/>
          <p:nvPr/>
        </p:nvSpPr>
        <p:spPr bwMode="auto">
          <a:xfrm>
            <a:off x="3352800" y="4686300"/>
            <a:ext cx="2743200" cy="304800"/>
          </a:xfrm>
          <a:prstGeom prst="rightArrow">
            <a:avLst/>
          </a:prstGeom>
          <a:solidFill>
            <a:schemeClr val="bg2"/>
          </a:solidFill>
          <a:ln>
            <a:solidFill>
              <a:srgbClr val="80919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normalizeH="0" baseline="0" dirty="0">
              <a:ln w="11430">
                <a:solidFill>
                  <a:srgbClr val="458B8A"/>
                </a:solidFill>
              </a:ln>
              <a:solidFill>
                <a:srgbClr val="458B8A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091310"/>
      </p:ext>
    </p:extLst>
  </p:cSld>
  <p:clrMapOvr>
    <a:masterClrMapping/>
  </p:clrMapOvr>
  <p:transition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Interest Rates and Bond Prices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Cash flows to an investor in the 1.25% coupon bond maturing in 2018. The bond pays semiannual coupons, so there are two payments of $6.25 each year.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02" y="2596991"/>
            <a:ext cx="8096250" cy="365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95167"/>
      </p:ext>
    </p:extLst>
  </p:cSld>
  <p:clrMapOvr>
    <a:masterClrMapping/>
  </p:clrMapOvr>
  <p:transition>
    <p:blinds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Interest Rates and Bond Prices </a:t>
            </a:r>
            <a:r>
              <a:rPr lang="en-US" altLang="en-US" sz="2000" dirty="0"/>
              <a:t>(10 of 17)</a:t>
            </a:r>
          </a:p>
        </p:txBody>
      </p:sp>
      <p:sp>
        <p:nvSpPr>
          <p:cNvPr id="512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 b="1" i="1" u="sng" dirty="0"/>
              <a:t>Example (continued) </a:t>
            </a:r>
            <a:r>
              <a:rPr lang="en-US" altLang="en-US" sz="3200" b="1" i="1" dirty="0">
                <a:solidFill>
                  <a:srgbClr val="FF0000"/>
                </a:solidFill>
              </a:rPr>
              <a:t>Excel</a:t>
            </a:r>
          </a:p>
          <a:p>
            <a:pPr marL="400050" lvl="1" indent="0">
              <a:buNone/>
            </a:pPr>
            <a:r>
              <a:rPr lang="en-US" altLang="en-US" sz="2800" i="1" dirty="0"/>
              <a:t>What is the price of the bond if the required rate of return is 0.597% AND the coupons are paid semi-annually?</a:t>
            </a:r>
          </a:p>
        </p:txBody>
      </p:sp>
      <p:graphicFrame>
        <p:nvGraphicFramePr>
          <p:cNvPr id="124934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5582808"/>
              </p:ext>
            </p:extLst>
          </p:nvPr>
        </p:nvGraphicFramePr>
        <p:xfrm>
          <a:off x="437301" y="3547997"/>
          <a:ext cx="8272463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33560" imgH="634680" progId="Equation.3">
                  <p:embed/>
                </p:oleObj>
              </mc:Choice>
              <mc:Fallback>
                <p:oleObj name="Equation" r:id="rId3" imgW="3733560" imgH="6346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01" y="3547997"/>
                        <a:ext cx="8272463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55398" y="5273070"/>
            <a:ext cx="3033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Price % = 100.165%</a:t>
            </a:r>
          </a:p>
        </p:txBody>
      </p:sp>
    </p:spTree>
    <p:extLst>
      <p:ext uri="{BB962C8B-B14F-4D97-AF65-F5344CB8AC3E}">
        <p14:creationId xmlns:p14="http://schemas.microsoft.com/office/powerpoint/2010/main" val="3030735633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Bond Prices </a:t>
            </a:r>
            <a:endParaRPr lang="en-US" alt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Cash flows to an investor in the 1.25% coupon bond maturing in 2018  </a:t>
            </a:r>
            <a:r>
              <a:rPr lang="en-US" b="1" dirty="0">
                <a:solidFill>
                  <a:srgbClr val="FF0000"/>
                </a:solidFill>
              </a:rPr>
              <a:t>Excel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67" y="2362150"/>
            <a:ext cx="8096250" cy="34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51965"/>
      </p:ext>
    </p:extLst>
  </p:cSld>
  <p:clrMapOvr>
    <a:masterClrMapping/>
  </p:clrMapOvr>
  <p:transition>
    <p:blind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Interest Rates and Bond Prices </a:t>
            </a:r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>
          <a:xfrm>
            <a:off x="1219200" y="1119773"/>
            <a:ext cx="7772400" cy="738775"/>
          </a:xfrm>
        </p:spPr>
        <p:txBody>
          <a:bodyPr/>
          <a:lstStyle/>
          <a:p>
            <a:pPr marL="0" indent="0">
              <a:buNone/>
            </a:pPr>
            <a:r>
              <a:rPr lang="en-GB" altLang="en-US" sz="2400" dirty="0"/>
              <a:t>The value of the 1.25% bond falls as interest rates rise; 3- year Bond with annual payments if r skyrockets to 10%</a:t>
            </a:r>
          </a:p>
          <a:p>
            <a:pPr marL="0" indent="0">
              <a:buNone/>
            </a:pPr>
            <a:endParaRPr lang="en-US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02" y="1858549"/>
            <a:ext cx="8096250" cy="454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8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Interest Rates and Bond Prices Interest Rate Risk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066800" y="1143000"/>
            <a:ext cx="7276146" cy="52087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3200">
                <a:solidFill>
                  <a:srgbClr val="01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1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1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1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100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100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100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100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10000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altLang="en-US" sz="2400" kern="0" dirty="0">
                <a:latin typeface="Calibri" panose="020F0502020204030204" pitchFamily="34" charset="0"/>
              </a:rPr>
              <a:t>Different maturity bonds have different interest rate risk</a:t>
            </a:r>
            <a:endParaRPr lang="en-US" altLang="en-US" sz="2400" kern="0" dirty="0"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02" y="1912307"/>
            <a:ext cx="8096250" cy="449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57561"/>
      </p:ext>
    </p:extLst>
  </p:cSld>
  <p:clrMapOvr>
    <a:masterClrMapping/>
  </p:clrMapOvr>
  <p:transition>
    <p:zoom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Interest Rate Risk</a:t>
            </a:r>
            <a:endParaRPr lang="en-US" altLang="en-US" sz="2000" dirty="0"/>
          </a:p>
        </p:txBody>
      </p:sp>
      <p:sp>
        <p:nvSpPr>
          <p:cNvPr id="1229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 b="1" i="1" u="sng" dirty="0"/>
              <a:t>3-yr Bond vs. 30-yr Bond; both </a:t>
            </a:r>
            <a:r>
              <a:rPr lang="en-US" altLang="en-US" sz="3200" b="1" i="1" u="sng" dirty="0" err="1"/>
              <a:t>i</a:t>
            </a:r>
            <a:r>
              <a:rPr lang="en-US" altLang="en-US" sz="3200" b="1" i="1" u="sng" dirty="0"/>
              <a:t> = 1.25%</a:t>
            </a:r>
          </a:p>
          <a:p>
            <a:pPr marL="400050" lvl="1" indent="0">
              <a:buNone/>
            </a:pPr>
            <a:r>
              <a:rPr lang="en-US" altLang="en-US" sz="2800" i="1" dirty="0"/>
              <a:t>What is price if r = 1.25%? $1,000 (100%)</a:t>
            </a:r>
          </a:p>
          <a:p>
            <a:pPr marL="400050" lvl="1" indent="0">
              <a:buNone/>
            </a:pPr>
            <a:r>
              <a:rPr lang="en-US" altLang="en-US" sz="2800" i="1" dirty="0"/>
              <a:t>What happens if r increases to 2%?</a:t>
            </a:r>
          </a:p>
          <a:p>
            <a:pPr marL="400050" lvl="1" indent="0">
              <a:buNone/>
            </a:pPr>
            <a:endParaRPr lang="en-US" altLang="en-US" sz="2800" i="1" dirty="0"/>
          </a:p>
          <a:p>
            <a:pPr marL="400050" lvl="1" indent="0">
              <a:buNone/>
            </a:pPr>
            <a:r>
              <a:rPr lang="en-US" altLang="en-US" sz="2800" i="1" dirty="0"/>
              <a:t>Do 3-yr Bond: </a:t>
            </a:r>
          </a:p>
          <a:p>
            <a:pPr marL="400050" lvl="1" indent="0">
              <a:buNone/>
            </a:pPr>
            <a:r>
              <a:rPr lang="en-US" altLang="en-US" sz="2400" i="1" dirty="0"/>
              <a:t>PV function: .02 Rate, 3 NPER, 12.50 PMT 1,000 FV</a:t>
            </a:r>
          </a:p>
          <a:p>
            <a:pPr marL="400050" lvl="1" indent="0">
              <a:buNone/>
            </a:pPr>
            <a:r>
              <a:rPr lang="en-US" altLang="en-US" sz="2800" i="1" dirty="0"/>
              <a:t>$978.37 (97.84%)</a:t>
            </a:r>
          </a:p>
        </p:txBody>
      </p:sp>
    </p:spTree>
    <p:extLst>
      <p:ext uri="{BB962C8B-B14F-4D97-AF65-F5344CB8AC3E}">
        <p14:creationId xmlns:p14="http://schemas.microsoft.com/office/powerpoint/2010/main" val="1702765215"/>
      </p:ext>
    </p:extLst>
  </p:cSld>
  <p:clrMapOvr>
    <a:masterClrMapping/>
  </p:clrMapOvr>
  <p:transition>
    <p:check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Interest Rate Risk</a:t>
            </a:r>
            <a:endParaRPr lang="en-US" altLang="en-US" sz="2000" dirty="0"/>
          </a:p>
        </p:txBody>
      </p:sp>
      <p:sp>
        <p:nvSpPr>
          <p:cNvPr id="1229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 b="1" i="1" u="sng" dirty="0"/>
              <a:t>3-yr Bond vs. 30-yr Bond; both </a:t>
            </a:r>
            <a:r>
              <a:rPr lang="en-US" altLang="en-US" sz="3200" b="1" i="1" u="sng" dirty="0" err="1"/>
              <a:t>i</a:t>
            </a:r>
            <a:r>
              <a:rPr lang="en-US" altLang="en-US" sz="3200" b="1" i="1" u="sng" dirty="0"/>
              <a:t> = 1.25%</a:t>
            </a:r>
          </a:p>
          <a:p>
            <a:pPr marL="400050" lvl="1" indent="0">
              <a:buNone/>
            </a:pPr>
            <a:r>
              <a:rPr lang="en-US" altLang="en-US" sz="2800" i="1" dirty="0"/>
              <a:t>What is price if r = 1.25%? $1,000 (100%)</a:t>
            </a:r>
          </a:p>
          <a:p>
            <a:pPr marL="400050" lvl="1" indent="0">
              <a:buNone/>
            </a:pPr>
            <a:r>
              <a:rPr lang="en-US" altLang="en-US" sz="2800" i="1" dirty="0"/>
              <a:t>What happens if r increases to 2%?</a:t>
            </a:r>
          </a:p>
          <a:p>
            <a:pPr marL="400050" lvl="1" indent="0">
              <a:buNone/>
            </a:pPr>
            <a:endParaRPr lang="en-US" altLang="en-US" sz="2800" i="1" dirty="0"/>
          </a:p>
          <a:p>
            <a:pPr marL="400050" lvl="1" indent="0">
              <a:buNone/>
            </a:pPr>
            <a:r>
              <a:rPr lang="en-US" altLang="en-US" sz="2800" i="1" dirty="0"/>
              <a:t>Now do 30-yr Bond: </a:t>
            </a:r>
          </a:p>
          <a:p>
            <a:pPr marL="400050" lvl="1" indent="0">
              <a:buNone/>
            </a:pPr>
            <a:r>
              <a:rPr lang="en-US" altLang="en-US" sz="2400" i="1" dirty="0"/>
              <a:t>PV function: .02 Rate, 30 NPER, 12.50 PMT 1,000 FV</a:t>
            </a:r>
          </a:p>
          <a:p>
            <a:pPr marL="400050" lvl="1" indent="0">
              <a:buNone/>
            </a:pPr>
            <a:r>
              <a:rPr lang="en-US" altLang="en-US" sz="2800" i="1" dirty="0"/>
              <a:t>$832.03 (83.20%)</a:t>
            </a:r>
          </a:p>
          <a:p>
            <a:pPr marL="400050" lvl="1" indent="0">
              <a:buNone/>
            </a:pPr>
            <a:endParaRPr lang="en-US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190683387"/>
      </p:ext>
    </p:extLst>
  </p:cSld>
  <p:clrMapOvr>
    <a:masterClrMapping/>
  </p:clrMapOvr>
  <p:transition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Interest Rate Risk</a:t>
            </a:r>
            <a:endParaRPr lang="en-US" altLang="en-US" sz="2000" dirty="0"/>
          </a:p>
        </p:txBody>
      </p:sp>
      <p:sp>
        <p:nvSpPr>
          <p:cNvPr id="1229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 b="1" i="1" dirty="0"/>
              <a:t>3-yr Bond dropped from $1,000 to $978.37</a:t>
            </a:r>
          </a:p>
          <a:p>
            <a:pPr marL="0" indent="0">
              <a:buNone/>
            </a:pPr>
            <a:r>
              <a:rPr lang="en-US" altLang="en-US" sz="3200" b="1" i="1" dirty="0"/>
              <a:t>30-yr Bond dropped from $1,000 to $832.03</a:t>
            </a:r>
          </a:p>
          <a:p>
            <a:pPr marL="400050" lvl="1" indent="0">
              <a:buNone/>
            </a:pPr>
            <a:endParaRPr lang="en-US" altLang="en-US" sz="2800" i="1" dirty="0"/>
          </a:p>
          <a:p>
            <a:pPr marL="400050" lvl="1" indent="0">
              <a:buNone/>
            </a:pPr>
            <a:r>
              <a:rPr lang="en-US" altLang="en-US" sz="2800" i="1" dirty="0"/>
              <a:t>Conclusion: The longer the Maturity, the greater</a:t>
            </a:r>
          </a:p>
          <a:p>
            <a:pPr marL="400050" lvl="1" indent="0">
              <a:buNone/>
            </a:pPr>
            <a:r>
              <a:rPr lang="en-US" altLang="en-US" sz="2800" i="1" dirty="0"/>
              <a:t>the Interest Rate Risk (Interest Rate Risk also called Maturity Risk); the greater the Risk, the higher the required return</a:t>
            </a:r>
          </a:p>
        </p:txBody>
      </p:sp>
    </p:spTree>
    <p:extLst>
      <p:ext uri="{BB962C8B-B14F-4D97-AF65-F5344CB8AC3E}">
        <p14:creationId xmlns:p14="http://schemas.microsoft.com/office/powerpoint/2010/main" val="1945266414"/>
      </p:ext>
    </p:extLst>
  </p:cSld>
  <p:clrMapOvr>
    <a:masterClrMapping/>
  </p:clrMapOvr>
  <p:transition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1" name="Rectangle 1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Topics Covered</a:t>
            </a:r>
          </a:p>
        </p:txBody>
      </p:sp>
      <p:sp>
        <p:nvSpPr>
          <p:cNvPr id="108560" name="Rectangle 16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72440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en-US" sz="3200" dirty="0"/>
              <a:t>6.1	The Bond Market</a:t>
            </a:r>
          </a:p>
          <a:p>
            <a:pPr marL="0" indent="0">
              <a:buNone/>
            </a:pPr>
            <a:r>
              <a:rPr lang="en-US" altLang="en-US" sz="3200" dirty="0"/>
              <a:t>6.2	Interest Rates and Bond Prices</a:t>
            </a:r>
          </a:p>
          <a:p>
            <a:pPr marL="0" indent="0">
              <a:buNone/>
            </a:pPr>
            <a:r>
              <a:rPr lang="en-US" altLang="en-US" sz="3200" dirty="0"/>
              <a:t>6.3	Yield to Maturity</a:t>
            </a:r>
          </a:p>
          <a:p>
            <a:pPr marL="0" indent="0">
              <a:buNone/>
            </a:pPr>
            <a:r>
              <a:rPr lang="en-US" altLang="en-US" sz="3200" dirty="0"/>
              <a:t>6.4	Bond Rates of Returns</a:t>
            </a:r>
          </a:p>
          <a:p>
            <a:pPr marL="0" indent="0">
              <a:buNone/>
            </a:pPr>
            <a:r>
              <a:rPr lang="en-US" altLang="en-US" sz="3200" dirty="0"/>
              <a:t>6.5	The Yield Curve</a:t>
            </a:r>
          </a:p>
          <a:p>
            <a:pPr marL="0" indent="0">
              <a:buNone/>
            </a:pPr>
            <a:r>
              <a:rPr lang="en-US" altLang="en-US" sz="3200" dirty="0"/>
              <a:t>6.6	Corporate Bonds and the Risk of Default</a:t>
            </a:r>
          </a:p>
        </p:txBody>
      </p:sp>
    </p:spTree>
    <p:extLst>
      <p:ext uri="{BB962C8B-B14F-4D97-AF65-F5344CB8AC3E}">
        <p14:creationId xmlns:p14="http://schemas.microsoft.com/office/powerpoint/2010/main" val="1470311290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Yield Curve </a:t>
            </a:r>
            <a:r>
              <a:rPr lang="en-US" altLang="en-US" sz="2000" dirty="0"/>
              <a:t>(1 of 2)</a:t>
            </a:r>
            <a:endParaRPr lang="en-US" altLang="en-US" dirty="0"/>
          </a:p>
        </p:txBody>
      </p:sp>
      <p:sp>
        <p:nvSpPr>
          <p:cNvPr id="1495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Term Structure of Interest Rates</a:t>
            </a:r>
          </a:p>
          <a:p>
            <a:pPr lvl="1"/>
            <a:r>
              <a:rPr lang="en-US" altLang="en-US" sz="2800" dirty="0"/>
              <a:t>A listing of bond maturity dates and the interest rates that correspond with each date</a:t>
            </a:r>
          </a:p>
          <a:p>
            <a:r>
              <a:rPr lang="en-US" altLang="en-US" sz="3200" dirty="0"/>
              <a:t>Yield Curve</a:t>
            </a:r>
          </a:p>
          <a:p>
            <a:pPr lvl="1"/>
            <a:r>
              <a:rPr lang="en-US" altLang="en-US" sz="2800" dirty="0"/>
              <a:t>Plot of relationship between Treasury bond yields to maturity and time to maturity (generally upward sloping because longer maturities pose greater Interest Rate Risk)</a:t>
            </a:r>
          </a:p>
        </p:txBody>
      </p:sp>
    </p:spTree>
    <p:extLst>
      <p:ext uri="{BB962C8B-B14F-4D97-AF65-F5344CB8AC3E}">
        <p14:creationId xmlns:p14="http://schemas.microsoft.com/office/powerpoint/2010/main" val="2814696687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9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9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9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9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9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Yield Curve </a:t>
            </a:r>
            <a:r>
              <a:rPr lang="en-US" altLang="en-US" sz="2000" dirty="0"/>
              <a:t>(2 of 2)</a:t>
            </a:r>
            <a:endParaRPr lang="en-US" altLang="en-US" dirty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1066800" y="1219200"/>
            <a:ext cx="7391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en-US" dirty="0">
                <a:latin typeface="Calibri" panose="020F0502020204030204" pitchFamily="34" charset="0"/>
              </a:rPr>
              <a:t>Treasury strips are bonds that make a single payment. The yields on Treasury strips in November 2015 show that investors received a higher yield on longer term bonds.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52" y="2419529"/>
            <a:ext cx="7143750" cy="412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17590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Bonds</a:t>
            </a:r>
          </a:p>
        </p:txBody>
      </p:sp>
      <p:sp>
        <p:nvSpPr>
          <p:cNvPr id="11059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000" dirty="0"/>
              <a:t>Bond</a:t>
            </a:r>
          </a:p>
          <a:p>
            <a:pPr lvl="1"/>
            <a:r>
              <a:rPr lang="en-US" altLang="en-US" sz="2800" dirty="0"/>
              <a:t>Security that obligates the issuer to make specified payments to the bondholder</a:t>
            </a:r>
          </a:p>
          <a:p>
            <a:r>
              <a:rPr lang="en-US" altLang="en-US" sz="3000" dirty="0"/>
              <a:t>Debt Contract; Debt is less risky than Equity</a:t>
            </a:r>
            <a:endParaRPr lang="en-US" altLang="en-US" sz="2800" dirty="0"/>
          </a:p>
          <a:p>
            <a:r>
              <a:rPr lang="en-US" altLang="en-US" sz="3000" dirty="0"/>
              <a:t>Debt</a:t>
            </a:r>
          </a:p>
          <a:p>
            <a:pPr lvl="1"/>
            <a:r>
              <a:rPr lang="en-US" altLang="en-US" sz="2800" dirty="0"/>
              <a:t>“First in Line” to get paid</a:t>
            </a:r>
          </a:p>
          <a:p>
            <a:r>
              <a:rPr lang="en-US" altLang="en-US" sz="3000" dirty="0"/>
              <a:t>Equity</a:t>
            </a:r>
          </a:p>
          <a:p>
            <a:pPr lvl="1"/>
            <a:r>
              <a:rPr lang="en-US" altLang="en-US" sz="2800" dirty="0"/>
              <a:t>“Last in Line” to get paid</a:t>
            </a:r>
          </a:p>
        </p:txBody>
      </p:sp>
    </p:spTree>
    <p:extLst>
      <p:ext uri="{BB962C8B-B14F-4D97-AF65-F5344CB8AC3E}">
        <p14:creationId xmlns:p14="http://schemas.microsoft.com/office/powerpoint/2010/main" val="3598855744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0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0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0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0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0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05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105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Bonds</a:t>
            </a:r>
          </a:p>
        </p:txBody>
      </p:sp>
      <p:sp>
        <p:nvSpPr>
          <p:cNvPr id="11059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3000" dirty="0"/>
              <a:t>Bond</a:t>
            </a:r>
          </a:p>
          <a:p>
            <a:pPr lvl="1"/>
            <a:r>
              <a:rPr lang="en-US" altLang="en-US" sz="2800" dirty="0"/>
              <a:t>Security that obligates the issuer to make specified payments to the bondholder</a:t>
            </a:r>
          </a:p>
          <a:p>
            <a:r>
              <a:rPr lang="en-US" altLang="en-US" sz="3000" dirty="0"/>
              <a:t>Face Value (Par Value or Principal Value)</a:t>
            </a:r>
          </a:p>
          <a:p>
            <a:pPr lvl="1"/>
            <a:r>
              <a:rPr lang="en-US" altLang="en-US" sz="2800" dirty="0"/>
              <a:t>Payment at the maturity of the bond</a:t>
            </a:r>
          </a:p>
          <a:p>
            <a:r>
              <a:rPr lang="en-US" altLang="en-US" sz="3000" dirty="0"/>
              <a:t>Coupon</a:t>
            </a:r>
          </a:p>
          <a:p>
            <a:pPr lvl="1"/>
            <a:r>
              <a:rPr lang="en-US" altLang="en-US" sz="2800" dirty="0"/>
              <a:t>The interest payments made to the bondholder</a:t>
            </a:r>
          </a:p>
          <a:p>
            <a:r>
              <a:rPr lang="en-US" altLang="en-US" sz="3000" dirty="0"/>
              <a:t>Coupon Rate</a:t>
            </a:r>
          </a:p>
          <a:p>
            <a:pPr lvl="1"/>
            <a:r>
              <a:rPr lang="en-US" altLang="en-US" sz="2800" dirty="0"/>
              <a:t>Annual interest payment, as a percentage of face value</a:t>
            </a:r>
          </a:p>
        </p:txBody>
      </p:sp>
    </p:spTree>
    <p:extLst>
      <p:ext uri="{BB962C8B-B14F-4D97-AF65-F5344CB8AC3E}">
        <p14:creationId xmlns:p14="http://schemas.microsoft.com/office/powerpoint/2010/main" val="3178423834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0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0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0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0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10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05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05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105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  <a:p>
            <a:pPr marL="342900" lvl="1" indent="-342900">
              <a:buFont typeface="Wingdings" pitchFamily="2" charset="2"/>
              <a:buChar char="§"/>
            </a:pPr>
            <a:r>
              <a:rPr lang="en-US" altLang="en-US" sz="2400" i="1" dirty="0"/>
              <a:t>You need a 6.5% annual return to justify the risks of the following financial contract: you will receive annual payments of $50 for five years and one lump sum payment of $1,000 in five years. What price should you pay for the contract?</a:t>
            </a:r>
            <a:br>
              <a:rPr lang="en-US" altLang="en-US" sz="2400" i="1" dirty="0"/>
            </a:br>
            <a:endParaRPr lang="en-US" altLang="en-US" sz="2400" i="1" dirty="0"/>
          </a:p>
          <a:p>
            <a:r>
              <a:rPr lang="en-US" sz="2400" dirty="0"/>
              <a:t>We calculated the price to be $937.66</a:t>
            </a:r>
          </a:p>
          <a:p>
            <a:r>
              <a:rPr lang="en-US" sz="2400" dirty="0"/>
              <a:t>Bond sells at a </a:t>
            </a:r>
            <a:r>
              <a:rPr lang="en-US" sz="2400" b="1" u="sng" dirty="0"/>
              <a:t>discount</a:t>
            </a:r>
          </a:p>
          <a:p>
            <a:r>
              <a:rPr lang="en-US" sz="2400" b="1" dirty="0"/>
              <a:t>  “</a:t>
            </a:r>
            <a:r>
              <a:rPr lang="en-US" sz="2400" b="1" dirty="0" err="1"/>
              <a:t>i</a:t>
            </a:r>
            <a:r>
              <a:rPr lang="en-US" sz="2400" b="1" dirty="0"/>
              <a:t>” vs. “r”</a:t>
            </a:r>
          </a:p>
        </p:txBody>
      </p:sp>
    </p:spTree>
    <p:extLst>
      <p:ext uri="{BB962C8B-B14F-4D97-AF65-F5344CB8AC3E}">
        <p14:creationId xmlns:p14="http://schemas.microsoft.com/office/powerpoint/2010/main" val="2900460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Bonds </a:t>
            </a:r>
            <a:r>
              <a:rPr lang="en-US" altLang="en-US" dirty="0" err="1"/>
              <a:t>i</a:t>
            </a:r>
            <a:r>
              <a:rPr lang="en-US" altLang="en-US" dirty="0"/>
              <a:t> vs r</a:t>
            </a:r>
          </a:p>
        </p:txBody>
      </p:sp>
      <p:sp>
        <p:nvSpPr>
          <p:cNvPr id="1146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WARNING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lvl="1" indent="-685800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coupon rate</a:t>
            </a:r>
            <a:r>
              <a:rPr 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NOT the </a:t>
            </a:r>
            <a:r>
              <a:rPr lang="en-US" sz="2800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discount rate</a:t>
            </a:r>
            <a:r>
              <a:rPr 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used in the Present Value calculations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400" dirty="0"/>
              <a:t>“ </a:t>
            </a:r>
            <a:r>
              <a:rPr lang="en-US" sz="2400" dirty="0" err="1"/>
              <a:t>i</a:t>
            </a:r>
            <a:r>
              <a:rPr lang="en-US" sz="2400" dirty="0"/>
              <a:t>” versus “ r”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400" dirty="0"/>
              <a:t>The coupon rate merely tells us what cash flow the bond will produce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400" dirty="0"/>
              <a:t>Since the coupon rate is listed as a %, this misconception is quite common</a:t>
            </a:r>
          </a:p>
        </p:txBody>
      </p:sp>
    </p:spTree>
    <p:extLst>
      <p:ext uri="{BB962C8B-B14F-4D97-AF65-F5344CB8AC3E}">
        <p14:creationId xmlns:p14="http://schemas.microsoft.com/office/powerpoint/2010/main" val="1332801640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46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Bond Prices</a:t>
            </a:r>
            <a:endParaRPr lang="en-US" altLang="en-US" sz="2000" dirty="0"/>
          </a:p>
        </p:txBody>
      </p:sp>
      <p:sp>
        <p:nvSpPr>
          <p:cNvPr id="205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The price of a bond is the present value of all cash flows generated by the bond (i.e. coupons and face value) discounted at the required rate of return</a:t>
            </a:r>
          </a:p>
        </p:txBody>
      </p:sp>
      <p:graphicFrame>
        <p:nvGraphicFramePr>
          <p:cNvPr id="2050" name="Object 2"/>
          <p:cNvGraphicFramePr>
            <a:graphicFrameLocks/>
          </p:cNvGraphicFramePr>
          <p:nvPr/>
        </p:nvGraphicFramePr>
        <p:xfrm>
          <a:off x="1136650" y="3402013"/>
          <a:ext cx="7326313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24560" imgH="1209600" progId="Equation.3">
                  <p:embed/>
                </p:oleObj>
              </mc:Choice>
              <mc:Fallback>
                <p:oleObj name="Equation" r:id="rId3" imgW="7324560" imgH="1209600" progId="Equation.3">
                  <p:embed/>
                  <p:pic>
                    <p:nvPicPr>
                      <p:cNvPr id="205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3402013"/>
                        <a:ext cx="7326313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47800" y="5009326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</a:rPr>
              <a:t>cpn</a:t>
            </a:r>
            <a:r>
              <a:rPr lang="en-US" dirty="0">
                <a:latin typeface="Calibri" panose="020F0502020204030204" pitchFamily="34" charset="0"/>
              </a:rPr>
              <a:t> is commonly used as an abbreviation for </a:t>
            </a:r>
            <a:r>
              <a:rPr lang="en-US" i="1" dirty="0">
                <a:latin typeface="Calibri" panose="020F0502020204030204" pitchFamily="34" charset="0"/>
              </a:rPr>
              <a:t>coupon</a:t>
            </a:r>
          </a:p>
        </p:txBody>
      </p:sp>
    </p:spTree>
    <p:extLst>
      <p:ext uri="{BB962C8B-B14F-4D97-AF65-F5344CB8AC3E}">
        <p14:creationId xmlns:p14="http://schemas.microsoft.com/office/powerpoint/2010/main" val="3721473319"/>
      </p:ext>
    </p:extLst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Bond Prices </a:t>
            </a:r>
            <a:endParaRPr lang="en-US" alt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Cash flows to an investor in the 1.25% coupon bond maturing in 2018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2377916"/>
            <a:ext cx="8096250" cy="34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3089"/>
      </p:ext>
    </p:extLst>
  </p:cSld>
  <p:clrMapOvr>
    <a:masterClrMapping/>
  </p:clrMapOvr>
  <p:transition>
    <p:blind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Bond Prices</a:t>
            </a:r>
            <a:endParaRPr lang="en-US" altLang="en-US" sz="2000" dirty="0"/>
          </a:p>
        </p:txBody>
      </p:sp>
      <p:sp>
        <p:nvSpPr>
          <p:cNvPr id="307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 b="1" i="1" u="sng" dirty="0"/>
              <a:t>Example</a:t>
            </a:r>
          </a:p>
          <a:p>
            <a:pPr marL="457200" lvl="1" indent="0">
              <a:buNone/>
            </a:pPr>
            <a:r>
              <a:rPr lang="en-US" altLang="en-US" sz="2800" i="1" dirty="0"/>
              <a:t>What is the price of a 1.25 % annual coupon bond, with a $1,000 face value, which matures in 3 years? Assume a required return of 1.194%. </a:t>
            </a:r>
          </a:p>
          <a:p>
            <a:pPr marL="457200" lvl="1" indent="0">
              <a:buNone/>
            </a:pPr>
            <a:endParaRPr lang="en-US" altLang="en-US" sz="2800" i="1" dirty="0"/>
          </a:p>
          <a:p>
            <a:pPr marL="457200" lvl="1" indent="0">
              <a:buNone/>
            </a:pPr>
            <a:endParaRPr lang="en-US" altLang="en-US" sz="2800" i="1" dirty="0"/>
          </a:p>
          <a:p>
            <a:pPr marL="457200" lvl="1" indent="0">
              <a:buNone/>
            </a:pPr>
            <a:endParaRPr lang="en-US" altLang="en-US" sz="2800" i="1" dirty="0"/>
          </a:p>
          <a:p>
            <a:pPr marL="457200" lvl="1" indent="0">
              <a:buNone/>
            </a:pPr>
            <a:endParaRPr lang="en-US" altLang="en-US" sz="2800" i="1" dirty="0"/>
          </a:p>
          <a:p>
            <a:pPr marL="457200" lvl="1" indent="0">
              <a:buNone/>
            </a:pPr>
            <a:r>
              <a:rPr lang="en-US" altLang="en-US" sz="2800" dirty="0"/>
              <a:t>Bond sells at a </a:t>
            </a:r>
            <a:r>
              <a:rPr lang="en-US" altLang="en-US" sz="2800" b="1" u="sng" dirty="0"/>
              <a:t>premium</a:t>
            </a:r>
          </a:p>
        </p:txBody>
      </p:sp>
      <p:graphicFrame>
        <p:nvGraphicFramePr>
          <p:cNvPr id="118790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9658729"/>
              </p:ext>
            </p:extLst>
          </p:nvPr>
        </p:nvGraphicFramePr>
        <p:xfrm>
          <a:off x="943303" y="3200400"/>
          <a:ext cx="7445375" cy="175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92080" imgH="634680" progId="Equation.3">
                  <p:embed/>
                </p:oleObj>
              </mc:Choice>
              <mc:Fallback>
                <p:oleObj name="Equation" r:id="rId3" imgW="2692080" imgH="6346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303" y="3200400"/>
                        <a:ext cx="7445375" cy="175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7371115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MM4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MM4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M4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M4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M4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M4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M4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M4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PPT_BMM_9e_TEMPLATE</Template>
  <TotalTime>1597</TotalTime>
  <Pages>8923980</Pages>
  <Words>936</Words>
  <Application>Microsoft Office PowerPoint</Application>
  <PresentationFormat>On-screen Show (4:3)</PresentationFormat>
  <Paragraphs>135</Paragraphs>
  <Slides>21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Narrow</vt:lpstr>
      <vt:lpstr>Calibri</vt:lpstr>
      <vt:lpstr>Cambria Math</vt:lpstr>
      <vt:lpstr>Century Gothic</vt:lpstr>
      <vt:lpstr>Times New Roman</vt:lpstr>
      <vt:lpstr>Wingdings</vt:lpstr>
      <vt:lpstr>BMM4e</vt:lpstr>
      <vt:lpstr>Equation</vt:lpstr>
      <vt:lpstr>Fundamentals of Corporate Finance, 11th Edition</vt:lpstr>
      <vt:lpstr>Topics Covered</vt:lpstr>
      <vt:lpstr>Bonds</vt:lpstr>
      <vt:lpstr>Bonds</vt:lpstr>
      <vt:lpstr>Bonds</vt:lpstr>
      <vt:lpstr>Bonds i vs r</vt:lpstr>
      <vt:lpstr>Bond Prices</vt:lpstr>
      <vt:lpstr>Bond Prices </vt:lpstr>
      <vt:lpstr>Bond Prices</vt:lpstr>
      <vt:lpstr>Bond Prices</vt:lpstr>
      <vt:lpstr>Interest Rates and Bond Prices</vt:lpstr>
      <vt:lpstr>Interest Rates and Bond Prices</vt:lpstr>
      <vt:lpstr>Interest Rates and Bond Prices (10 of 17)</vt:lpstr>
      <vt:lpstr>Bond Prices </vt:lpstr>
      <vt:lpstr>Interest Rates and Bond Prices </vt:lpstr>
      <vt:lpstr>Interest Rates and Bond Prices Interest Rate Risk</vt:lpstr>
      <vt:lpstr>Interest Rate Risk</vt:lpstr>
      <vt:lpstr>Interest Rate Risk</vt:lpstr>
      <vt:lpstr>Interest Rate Risk</vt:lpstr>
      <vt:lpstr>The Yield Curve (1 of 2)</vt:lpstr>
      <vt:lpstr>The Yield Curve (2 of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Firm and  The Financial Manager</dc:title>
  <dc:creator>Matt Will</dc:creator>
  <cp:lastModifiedBy>Thomas</cp:lastModifiedBy>
  <cp:revision>250</cp:revision>
  <dcterms:created xsi:type="dcterms:W3CDTF">1997-10-06T19:15:22Z</dcterms:created>
  <dcterms:modified xsi:type="dcterms:W3CDTF">2024-01-03T14:54:44Z</dcterms:modified>
</cp:coreProperties>
</file>