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23"/>
  </p:notesMasterIdLst>
  <p:handoutMasterIdLst>
    <p:handoutMasterId r:id="rId24"/>
  </p:handoutMasterIdLst>
  <p:sldIdLst>
    <p:sldId id="404" r:id="rId2"/>
    <p:sldId id="283" r:id="rId3"/>
    <p:sldId id="284" r:id="rId4"/>
    <p:sldId id="275" r:id="rId5"/>
    <p:sldId id="306" r:id="rId6"/>
    <p:sldId id="305" r:id="rId7"/>
    <p:sldId id="307" r:id="rId8"/>
    <p:sldId id="309" r:id="rId9"/>
    <p:sldId id="311" r:id="rId10"/>
    <p:sldId id="308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8B8A"/>
    <a:srgbClr val="FFFFFF"/>
    <a:srgbClr val="EDFFFF"/>
    <a:srgbClr val="809191"/>
    <a:srgbClr val="C05023"/>
    <a:srgbClr val="F8E1D8"/>
    <a:srgbClr val="F0C1AE"/>
    <a:srgbClr val="455EA0"/>
    <a:srgbClr val="2F4040"/>
    <a:srgbClr val="EDE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7" autoAdjust="0"/>
    <p:restoredTop sz="93541" autoAdjust="0"/>
  </p:normalViewPr>
  <p:slideViewPr>
    <p:cSldViewPr>
      <p:cViewPr varScale="1">
        <p:scale>
          <a:sx n="59" d="100"/>
          <a:sy n="59" d="100"/>
        </p:scale>
        <p:origin x="17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71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4:11.480"/>
    </inkml:context>
    <inkml:brush xml:id="br0">
      <inkml:brushProperty name="width" value="0.06667" units="cm"/>
      <inkml:brushProperty name="height" value="0.06667" units="cm"/>
      <inkml:brushProperty name="color" value="#002060"/>
      <inkml:brushProperty name="fitToCurve" value="1"/>
    </inkml:brush>
  </inkml:definitions>
  <inkml:trace contextRef="#ctx0" brushRef="#br0">220 4233 0,'0'-31'16,"0"0"93,0-1-46,-31 32-47,31-31 15,0 0-16,0-1 1,0 1 0,0 0-1,-32-1 17,32 1-32,0 0 46,0-1 17,0 1-47,0-1-1,0 1 1,0 0 15,0-1-15,0 1 15,0 0 0,-31-32-15,31 32-1,0-1 1,0 1 0,0 0-1,0-1 1,0 1 15,0-1 0,0 1 16,0 0-15,0-1-17,0 1 32,0 0-16,0-1-15,0 1 0,0 0-16,0-32 31,0 32-16,0-32 1,0 31 0,0 1-16,31 0 15,-31-1 1,0 1 0,0 0-1,0-1 1,0 1-1,0 0 1,0-1 0,0-62-1,32 63 1,-1-1-16,-31-30 16,0 30-1,0 1-15,0 0 16,0-1-1,0 1-15,0 0 32,0-1 15,0 1-16,0-1 375,0 1-390,0 0-16,-31-1 15,31 1 1,0 0-16,0-1 16,0 1-16,0-63 15,0 0 1,0 0-16,0 0 15,0 31 1,0 0-16,0 32 16,0 0-1,0-1 17,0 1-1,0-1-31,0-30 15,0-32 1,0 31-16,0-31 16,0 63-1,0-1 1,0 1-16,0-1 31,0 1-31,0 0 16,0-1-1,0-30 1,0-1-16,0 32 16,0-1-16,0 1 31,0 0 0,0-1 0,0 1 32,0-1-16,-32 1-16,32 0-31,0-1 31,0 1 1,-31 31-32,31-31 15,0-1 1,0 1-1,0 0 32,-32-1 0,32 1 250,-31 31-188,31-31-93,0-1 47,-31 32 765,-1 0-578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7:18.537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0 659 0,'0'-32'31,"0"1"1,0 0 30,0-1 1,0 1-1,0 0-31,0-1 16,0 1 16,0-32-16,0 32-32,0-32-15,0 0 0,0 32 16,0-32 0,0 32-16,0 0 15,0-1 1</inkml:trace>
  <inkml:trace contextRef="#ctx0" brushRef="#br0" timeOffset="1940.09">-94-502 0,'0'-31'0,"0"0"16,0-1 15,0 1-15,0 0 0,0-1-1,0 1 1,0-32-1,0 32-15,31-32 16,-31 32 0,0-1-16,0 1 15,0 0 1,0-1 31,0 1-16,0 0-15,0-32-1,0 32 17,0-1-17,0 1 16</inkml:trace>
  <inkml:trace contextRef="#ctx0" brushRef="#br0" timeOffset="-8906.94">-94-2634 0,'0'-31'516,"31"31"-453,-31 31 15,0 0-31,31-31 609,1 0-625,-32 32 63,-32-32 203,32-32-204,-31 32 64,0 0-110,31-31-16,0 0-16,0-1 1,0 1 0,-32 31 77,32 31 111,32-31-173,-32 32-16,0-1 1,31-31 0,0 0 31,1 31-32,-1-31 32,-31 32-31,32-32 15</inkml:trace>
  <inkml:trace contextRef="#ctx0" brushRef="#br0" timeOffset="17291.89">376-3637 0,'0'31'125,"0"0"-62,0 1-17,0-1 1,0 0-31,0 1 15,-31-32-15,31 31 15,-32-31-15,1 31 15,31 1-15,-31-32 15,31 31 0,0 1 16,-32-32-16,32 31 16,0 0-31,-31-31 46,31 32-46,0-1 31,0 0 62,0 1-31,-31-32 391,31 31-360,-32 0 63</inkml:trace>
  <inkml:trace contextRef="#ctx0" brushRef="#br0" timeOffset="4483.22">-94-1756 0,'0'-31'16,"0"-1"31,0 1 15,0 0-31,0-1-15,0 1 46,0 0-30,0-1-17,0 1-15,0 0 16,0-1 0,0 1-1,0-1 32,0 1-47,31 0 16,-31-1-1,0 1-15,0 0 16,0-1 0,0 1-16,0 0 46,0-1 33,0 1-1,0 0-63,0-1 63</inkml:trace>
  <inkml:trace contextRef="#ctx0" brushRef="#br0" timeOffset="11448.14">-282-2540 0,'0'-31'15,"31"-1"64,0 32-79,1 0 15,-1-31 16,0 31 16,1 0-31,-1 0 31,0 0-16,1 0 16,-1 0-31,-31 31 109,0 1-79,-31-32-14,-1 0-17,32 31 1,-31-31 15,0 0 0,-1 0 1,1 0 15,62 0 62,1 0-93,-32-31-1,31 31 16,-31-32-15,31 32 0,1 0 15,-1 0-15,1 0 30,-64 0 158,1 0-189,31 32 1,-32-32-1,1 0 17,0 0-1,-1 0 0,1 0 32,62 0 46,-31-32-93,32 32-16,-1 0 31,-31-31-31,0 0 47,0-1 31,-31 32 375,-1 0-453,1 0 31,31-31-15,0 0 46,0-1-46,0 1 31,0 62 328,0 1-375,0-1 31,0 0-15,0 1-1,0-1 17,0 0 46,0 1-31,31-32 78,1 0-94,-32 31-15,31-31-1,0 0 32,1 0-16,-1 0-15,1 0 15,-1 0 0,-31-31-15,0-1 31,0 1 0,0 0-32,0-1 17,0 1 15,-31 31-16,31-31-16,-32-1 1,1 32 31,-1 0-31,1 0 30,0 0-14,-1 0-17,32 32 142,0-1-79,0 0-16,0 1-15,0-1 0,32-31 47,-1 0-63,-31 31-15,31-31 15,1 0 0,-1 0 0,1 0 47,-32-31-62,0 0 0,0-1 15,0 1 0,-32 31 0,1 0-31,31-31 32,-32 31-17,1 0 32,0 0-16,-1 0-15,1 0 31,0 0 62,31 31 1,0 0-48,0 1 1,0-1-32,0 0 78,-32-31 94,1 0-140,31 32 109,0-1-94,31-31-31,1 0 172</inkml:trace>
  <inkml:trace contextRef="#ctx0" brushRef="#br0" timeOffset="13729.39">-32-3543 0,'32'0'109,"-1"0"-78,-31 31-15,32 0 0,-1-31 15,-31 32 0,31-1-15,1-31-1,-32 31 1,0 1 0,31-32-16,-31 31 31,31-31-31,-31 32 15,32-1 1,-32 0 0,31-31-16,-31 32 31,31-32-31,1 31 47,-1-31-16,1 31-15,-32 1 15,31-32-31,-31 31 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8:25.410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251 6898 0,'0'-31'16,"0"0"-1,0-1 63,0 1 0,0-1-31,0 1-15,0 0-17,0-1 1,0 1 15,0-32-15,0 32-1,0 0 1,0-1 0,0-30-16,0 30 15,0 1 1,0-1-16,0-30 15,0 30 1,0 1 0,0 0-16,0-1 47,0 1 359,0 0-375,0-1-15,0 1 15,0-32-31,-32 32 16,32-1-1,-31-62-15,31 32 16,0-32-1,0 0-15,0 62 16,0-31 0,0 1-16,0 30 15,0-30 1,0-1-16,0 32 16,-31-32-1,-1-31-15,32 62 16,0 1-1,0 0 1,0-1-16,0 1 16,0 0-1,0-1-15,0 1 16,0-32 0,0-31-16,0 31 15,0 32 1,0 0-16,-31-1 15,31 1 1,0 0-16,0-1 16,0 1-1,0 0-15,0-1 16,0 1 0,0-1-16,0-30 15,0-1 1,0 32 15,0-1-31,0 1 16,0 0-1,0-1-15,0 1 16,0 0-16,0-1 31,0 1-31,0-1 16,0 1-1,0 0 17,0-1-17,0 1 1,0 0-16,0-1 16,0 1-1,0 0-15,0-1 31,0 1-15,0 0 31,-32 31 297,32-32-282,0-31-46,0 32-1,0-63-15,0 0 16,0 0 0,0 0-16,0 0 15,32-32 1,-32 32-16,0 0 16,31 31-1,1-31-15,-32 32 16,0-64-16,0 32 15,0 0 1,0 31-16,0 1 16,0-1-1,0 32-15,0-1 16,0 1 0,0-1-1,0 1 1,0-63-16,0 63 15,0-32 1,0 32-16,0-1 31,0 1 1,0 0-1,0-1-16,0 1-15,0-1 16,0 1 0,0 0-1,0-1 1,0 1 0,0 0-1,0-1-15,0 1 16,0 0-1,0-1-15,0 1 16,0 0 15,0-1 16,0 1 31,-32-1 282,32 1-345,0 0 1,0-1-16,0 1 31,-31 31-15,31-31 15,0-1-15,0 1-1,0 0-15,0-1 16,0 1 0,0 0-1,0-1 1,0 1 78,0-1-48,0 1 1,0 0-31,0-1 62,0 1 0,0 0-62,0-1 31,0 1-32,0 0 48,0-1 109,-32 32-110,1-31 1,31 0-32,-31 31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10:20.071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223 2101 0,'0'31'109,"-31"-31"-93,31-31 124,-31 31 110,-1 0-234,1 0-16,0 0 31,31-31 16,0-1-31,0 1 15,0 0 16,31 31-32,-31-32 17,31 32 46,-31 32 15,0-1-46,0 0-15,0-62 93,32 31-94,-32-31 0,31 31 16,-31 31 47,0 0-63,0-62 63,0 0-63,0-1-15,0 1 46,-31 31 172,31-32-124,31 32-1,0 0-78,1 0 1,-32 32-1,0-1-15,0 1 30,-32-32 48,32-32 31,32 32-109,-32 32 78,0-1-79,0 0 1,0-62 109,0 0-63,31 31-30,-31-32-17,0 64 173,-31-32-188,-1 0 31,32-32 31,0 1 1,0-1-47,32 32 15,-64 0 125,1 0-109,31 0 672,0 32-547,31-32-126,1 0-30,-1 0 31,1 0-16,-1 0 16,0 0-31,-31-32 62,-31 32 0,0 0-47,31 32 63,-32-32 0,32-32 31,-31 32-32,-1 0-77,32-31 0,-31 31 15,31-31 0,0-1 32,0 1 15,0 62 219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8:47.614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188 2 0,'-31'31'343,"0"-31"-311,-1 0-17,64 0 126,-1 0-94,0 0-16,-31 32 31,0-1-15,-31-31 0,62 0 63,-31-31-79,32 31-16,-32 31 142,-32-31-95,1 0-31,31-31 48,0-1-64,0 1 32,31 31-16,1 0 16,-1 0-16,-31 31 32,0 32-63,0 0 31,0-32-15,-31-31-1,-32 32 17,32-1-1,-1-31-31,1 0 31,0 0-31,-1 0 47,32-31-31,0-1-1,0 1 17,0 0-1,32 31-31,-32-32 15,31 32 1,0 0 15,1 0 16,-32 32 16,0-1-1,0 0-15,31-31 109,0 0-140,1 0 31</inkml:trace>
  <inkml:trace contextRef="#ctx0" brushRef="#br0" timeOffset="16867.45">816-531 0,'31'0'94,"0"0"-94,1 0 46,-1 0-14,0 0-17,1 0 1,-1 0 15,0 0-31,-31-31 16,32 31-1,-1 0-15,0 0 16,32-32 0,0 32-1,-32 0 1,1 0 0,-1 0-16,0 0 62,1 0-15,-1 0-31,0 0 30,1 0-30,-32 32 187,-32-1-187,1 0-1,0-31 17,31 32-17,-32-32 1,32 31 0,-31 0-1,0-31 16,-1 32-15,1-32 15,31 31-15,0 1 0,-31-32-1,31 31 1,-32-31-1,1 0 1,31 31 0,0 1 31,-32-32-32,32 31 32,0 0 31,-31-31-78,31 32 47,0-1 125,31-62 31,32 31-156,-63-32-47,32 32 16,-32-31-1,31 31-15,0 0 31,1 0-31,-1-31 32,0 31-17,1 0 1,-1 0-16,0 0 31,1 0-31,-1-32 16,0 1 15,1 31-31,-1 0 16,1-31-1,-1 31 1,0 0 0,1 0-16,-1 0 31,0 0-31,1 0 47,-1 0 0,0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9:36.414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0 0 0,'0'31'125,"0"0"-78,0 1 47,0-1-32,0 0 16,0 1-62,0-1 93,0 0 47,0 1-15,0-1-78,31-31-1,-31 32 94,0-1-78,0 0 110,0 1-157,0-1 32,0 0 15,0 1-16,0-1 1,0 0-32,0-62 344,0 62 266,0 1-626,32 30 17,-1-62-32,-31 32 15,0 31 1,0-32-1,0 0 1,0 1-16,0-1 16,0 0-16,0 1 15,0-1 1,0 0-16,0 1 16,0-1-1,0 32 1,0-32-1,0 1 1,0-1 0,0 0-16,0 1 15,0-1 1,0 0-16,0 1 16,0-1-1,0 0-15,0 32 16,0-32 312,0 1-312,0-1-1,0 32 1,0 0-1,0-1-15,0 1 16,0-32 0,0 64-16,0-33 15,0-30 1,-31-1-16,31 32 16,0-32-1,0 0-15,0 1 16,0-1 15,0 0-15,0 1-16,0-1 15,0 1 17,0-1-17,0 0 32,0 1-31,0-1 15,0 0-15,0 1-1,0-1 16,0 0-15,0 1 0,0-1-1,0 0 1,0 1 0,0-1-1,0 1 1,0-1 312,0 0-297,0 1-15,0-1-16,0 32 15,0-1 1,0 1-16,31-32 16,0 32-1,1 0-15,-32-32 16,31 32-16,-31-32 16,32 1-1,-32 30-15,0-30 16,0-1-1,31 32-15,-31-32 16,0 1 0,0-1-1,31 0 1,-31 1 15,0-1-31,0 0 16,0 1-1,0-1 1,32-31 0,-32 31-1,0 1 1,0-1-16,0 0 16,0 1-1,0-1 32,0 1-31,0-1-1,0 0 17,0 1 249,0-1-266,0 32-15,0-1 16,0-30 0,0-1-16,0 32 15,0 31 1,0-31-16,31 62 16,-31-62-1,31 0-15,-31-1 16,32 1-16,-32-32 31,0 1-15,0-1-1,0 0 1,31 1 0,-31-1-16,31-31 15,-31 31 1,0 1 31,0-1-32,0 1 17,0-1-32,0 0 46,0 1-14,0 30-32,0-30 15,0-1 1,-31-31 234,31 31-234,0 1-16,0-1 15,0 32 1,0 0 15,-31 31-31,31-32 16,0 1-1,-32 31-15,32-31 16,0 0 0,0-32-1,0 32 1,0-32-16,0 0 15,0 1-15,0-1 16,0 0 0,0 1 15,0-1-31,0 0 16,0 1-1,0-1 48,32-31-32,-32 32 0,0-1 0,0 0 16,0 1-15,0-1-1,0 0-31,0 1 31,-32-32 360,32 31-391,0 0 31,0 32-15,0-31-1,0-1 1,0 0-16,0 32 15,0-32 1,0 32 0,0 0-1,0-32 1,0 0 0,0 1-16,0-1 46,0 1 1,32-32-47,-32 31 110,0 0-110,0 1 62,0-1 32,0 0-47,0 1-16,0-1 32,0 0-1,0 1-31,0-1-31,0 0 16,0 1 46,0-1-15,0 1-31,0-1 15,0 0 47,0 1-46,0-1-1,0 0 0,0 1-15,0-1-1,0 0 1,0 1 31,0-1 15,0 0-46,0 1-16,0-1 62,0 1 48,0-1-79,0 0 32,0 1-48,0-1 32,0 0 47,0 1-32,0-1-30,0 0 139,0 1-108,0-1-32,0 0 0,0 1 126,0-1-110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10:08.211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0 1223 0,'31'0'125,"1"0"-78,-32 31 46,0 1-46,31-32 110,0 0-111,1 0-30,-64 0 156,1 0-141,31-32 63,0 1-94,31 0 31,1 31-15,-32-32-16,31 32 31,0 0 16,-31 32 62,-31-32-77,31 31-32,-31 0 31,-1-31-16,1 0 1,0 0 31,-1-31-31,32 0-1,-31 31 1,31-32-1,0 1 1,0 0 0,31 31 124,1 0-108,-1 31-1,-31 0 16,0 1 0,0-1 15,0-62 63,0-1-78,31 32-16,-31-31-15,0 62 171,0-62-30,0 0-142,0-1 48,0 64 77,0-1-124,0 0 31,-31-31 0,0 0 0,-1 0-47,1 0 46,31-31-30,-32 0 15,1 31-15,31-32 15,31 32 63,1 0-63,-1 0 16,1 0-31,-1 0 15,0 0 47</inkml:trace>
  <inkml:trace contextRef="#ctx0" brushRef="#br0" timeOffset="2593.67">502 1537 0,'31'0'313,"0"0"-282,1-32 16,-1 32-16,-31-31-15,0 0 15,31 31-31,1 0 16,-1-32 31,0 32-16,1 0 16,-1 0-16,-31-31-15,32 31 15,-1 0 31,0 0 63,-31-31-78,0-1 47,0 1-47</inkml:trace>
  <inkml:trace contextRef="#ctx0" brushRef="#br0" timeOffset="4890.54">752 1474 0,'32'0'250,"-1"31"-219,-31 1 0,0-1-15,32-31-16,-32 31 47,0 1 0,31-1-32,-31 0 1,0 1-16,0-1 16,0 1-1,0-1 1,31-31-1,-31 31-15,32-31 32,-32 32-17,0-1 17,0 0 14,0 1 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10:22.164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537 2289 0,'31'0'141,"1"0"-94,-32-31-47,31 31 31,0 0-15,1 0 31,31-32-32,-32 32 1,0-31 0,1 31-16,30-31 15,-30 31 1,-1-32-16,0 32 15,1-31 1,-1 31 0,-31-31-1,31 31 1,-31-32 0,32 32 15,-1 0 0</inkml:trace>
  <inkml:trace contextRef="#ctx0" brushRef="#br0" timeOffset="2390.69">1007 2320 0,'0'32'531,"0"-1"-500,0 1 32,0-1-1,0 0-31,0 1-15,32-32 15,-32 31-31,31-31 31,-31 31 1,0 1 30,0-1-46,0 0 31,0 1-32,0-1 48,0 0-16,31-31 0,-31 32-47,32-1 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8:31.395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98 125 0,'0'-31'78,"0"0"0,0-1-47,31 32 16,-31 32 63,0-1-79,0 0 16,-31-31-32,31 32 17,-31-32-32,-1 0 31,1 0 0,31-32 0,0 1 1,0 0-17,0-1 1,31 32-1,1 0 17,-32-31-32,31 31 31,0 0 16,1 0-32,-1 0 32,-31 31-15,0 1-32,0-1 31,0 0-16,0 1 1,0-1 0,-31-31 15,31 31-15,-32-31-16,1 0 46,0 0-14,31-31 30,0 0-62,0-1 31,0 1-15,31 31 0,-31-31 15,31 31-31,1 0 16,-32-32-1,31 32 16,0 0 1,-31 32 46,0-1-47,0 0 0,0 1-15,0-1 0,-31 0-16,31 1 31,-31-1-31,-1-31 31,32 32-31,-31-32 31,0 0 1,31-32 61,0 1-77,0-1 0,0 1-1,0 0 1,0-1-1,31 32-15,-31-31 16,31 0 0,1 31-1,-32-32 1,31 32 0,0 0 30,1 0 1,-32 32 47,0-1-78,0 32-1,0-32 1,-32 0 0,32 1-1,-31-1 16,-32-31-15,32 0 0,0 0 15,-1 0 0,1 0 16,31-31 16,0-1-32</inkml:trace>
  <inkml:trace contextRef="#ctx0" brushRef="#br0" timeOffset="3796.86">-122-941 0,'32'0'94,"-1"0"-63,-31 32-31,32-32 31,-32 31 0,0 0 32,31-31-32,-31 32-15,0-1 15,31-31-15,-31 31 124,32-31-109,-1 0-15,0 0 109,1 0-16,-1 0-15,0 0-94,-31-31 31,0 0 1,0-1 30,32 32-15,-32-31-16,0 0 32,0-1 31,0 1 156,0-1-47,0 1-16,0 0-171</inkml:trace>
  <inkml:trace contextRef="#ctx0" brushRef="#br0" timeOffset="6499.99">161-627 0,'0'31'406,"0"1"-359,0-1-16,0 0 31,0 1-15,0-1 63,31-31-63,-31 31-32,31-31 1,-31 32 46,32-32-30,-32 31-1,0-62 234,0-1-233,0 1-17,0 0 1,0-1 0,0 1 15,0 0-16,0-1 1,0 1 0,0-1 15,0 1-15,0 0 30,0-1-30,0 1 31,0 0-31,0-1 62,0 64 250,0-1-297</inkml:trace>
  <inkml:trace contextRef="#ctx0" brushRef="#br0" timeOffset="70707">129 376 0,'0'32'219,"0"-1"-188,0 0 16,0 1-16,0-1 1,0 0-1,0 1-16,0-1 32,0 0-15,0 1 14,0-1-14,0 1 30</inkml:trace>
  <inkml:trace contextRef="#ctx0" brushRef="#br0" timeOffset="74019.53">192 1129 0,'0'31'250,"0"1"-203,0-1-16,0 0 31,0 1-15,0-1 16,0 0-32,0 1-15,0-1-1,0 0 16,0 1 1,0-1 30,0 0-15,31-31-16,1 0-15,-32 32-16,0-1 47,0 1 62,0-1-62,31-31-16,-31 31 94,0 1-47,0-1 126,0 0-142,0 1 141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9:08.700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126 284 0,'0'32'140,"0"-1"-108,0 0 15,0 1-16,0-1 31,0 0-30,0 1 30,0-1 1</inkml:trace>
  <inkml:trace contextRef="#ctx0" brushRef="#br0" timeOffset="16919.59">157 974 0,'0'32'234,"0"-1"-203,0 0 32,0 1-48,0-1 17,0 0-17,0 1 16,0-1 32,0 0-16,0 1-32,31-32 17,-31 31-17,0 1 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10:32.508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3 251 0,'0'-31'31,"0"-1"47,0 1-47,31 0 32,32 31-48,-32 0 32,-31-32-31,63 32 15,-32 0-15,1 0-1,-1 0-15,0 0 47,1 0-16,-1 0 1,1 0-1,-1 0 31,0 0 17,-31-31 30,0 0-15,32 31 124,-1-32-218,0 32 32,1 0 15</inkml:trace>
  <inkml:trace contextRef="#ctx0" brushRef="#br0" timeOffset="2359.35">316 188 0,'0'32'329,"0"-1"-283,0 0-14,0 1-17,0-1 17,0 0-17,0 1 1,0-1-1,0 1 32,0-1-15,0 0-17,0 1 1,0-1 15,0 0 0,32-31-15,-32 32 0,31-32-16,-31 31 46,0 0-14,0 1 15,0-1-16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4:17.698"/>
    </inkml:context>
    <inkml:brush xml:id="br0">
      <inkml:brushProperty name="width" value="0.06667" units="cm"/>
      <inkml:brushProperty name="height" value="0.06667" units="cm"/>
      <inkml:brushProperty name="color" value="#002060"/>
      <inkml:brushProperty name="fitToCurve" value="1"/>
    </inkml:brush>
  </inkml:definitions>
  <inkml:trace contextRef="#ctx0" brushRef="#br0">0 98 0,'31'0'62,"1"0"-31,-1 0 1,0 0 14,1 0-30,-1 0-16,32 0 31,-32 0-15,1 0 0,-1 0-1,0 0-15,1 0 16,-1 0 31,0 0-32,1 0 1,-1 0 31,0 0 0,1 0-32,-1 0 32,1 0-16,-1 0 16,0 0-31,1 0 15,-1 0-15,0 0-1,1 0 1,-1-31 0,0 31-1,1 0-15,-1 0 32,0 0-32,32 0 31,-31 0-16,-1 0-15,0 0 16,1 0 0,-1 0 15,0 0-31,1 0 31,-1 0 0,0 0 16,1 0-31,-1 0 31,0 0-32,1 0 1,-1 0-16,1 0 31,-1 0-31,0 0 32,1 0-1,-1 0 16,0 0-16,1 0-15,-1 0 30,0 0-14,1 0 15,-1 0-32,0 0 32,1 0 31,-1 0-31,1-31-16,-1 31-15,0 0 62,1 0-15,-32-32-63,31 32 31,0 0-16,1 0 17,-1 0 93,0 0-78,1 0-32,-1 0 32,0 0-16,1 0 79,-1 0-95,1 0 126,-1 0-94,0 0-16,1 0 141,-1 0 109,0 0 563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10:30.117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345 2323 0,'-31'0'63,"-1"0"-32,1 0 16,31-32 15,31 1-46,32 31 15,-32 0 0,1 31 1,-32 1-17,0-1 17,0 0-1,0 1-31,0-1 15,0 0 1,-32 1 15,32-1-15,-31-31 0,31-31 46,0-1-46,0-30-1,31 30 1,1 32 0,-32-31-1,31 0-15,1 31 31,-32 31 32,0 0-47,0 1-1,0-1 1,0 0-1,-32-31-15,1 0 32,-1 0-32,-30 0 15,30 0 1,32-31 0,0 0-16,0-1 15,0-30 1,0 30-16,0 1 15,0 0 1,0-1-16,0 1 31,32 31-15,-32-32 0,31 32-16,-31-31 15,31 31 16,-31 31 16,0 1-31,0 31 0,0-32-1,-31 0-15,0-31 31,31 32-31,-32-32 16,1 0 0,0 0-16,-32 0 15,32 0 1,-1 0-16,1 0 16,0 0-1,-1 0-15,1 0 31,-1 0-31,1 0 16,62 0 62,1 0-62,-1 0-1,1 0 1,-1 0-16,0 0 31,1 0 1,-1 0-17,-31 31 32,31-31-31,1 0 31,-1 0-16,0 0-16,1 0 17,-32 31 108,0 1-124,-32-32 15,32 31-31,-31 0 16,31 1-16,0-1 15,0 0 1,31-31 93,-31-31-93,0 0 47,-31-1-32,31 1-16,-31 31 17,-1-31-1,1 31 0,0 0 0,31 31 173,0 0-173,-32-31 31,32-31-30,0 0-17,0-1 1,0 1-1,0 0-15,63 31 32,-63-32-32,31 32 15,1 0 1,-1-31 0,0 31-1,-31-31-15,32 31 16,-1 0 31,0 0-32,-31 31 1,0 0 0,0 1-1,0-1 16,0 0-31,-31 1 16,0-32 15,-1 0 16,1 0 0,0 0-31,31 31-1,-32-31 17,1 0-1,62 0 203,1 0-203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3:53.089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 contextRef="#ctx0" brushRef="#br0">533 31 0,'0'32'188,"0"-1"-94,-31-31-63,31 31-16,-32-31 17,32 32 202,-31-1-218,0 0-1,-1-31 17,32 32-17,-31-32 1,-1 0 31,1 0 218,0 31-171,-1-31-47,1 0-16,0 0 0,-1 0-15,1 0 547,0 0-173,-1 0-359,1 0 1,62 0 405,1 0-406,-1 0 1,0-31 30,1 31-15,-1 0-16,-31-32-15,0 1 31,31 31 0,1 0 78,-32-31-110,31 31 32,0 0 31,1-32 32,-1 32-63,-31-31-47,32 0 31,-1 31-16,0 0 407,-31-32-406,32 32 15,-32-31-15,31 31-1,-31 31 267,-31-31-251,-1 32 0,32-1-15,-31-31-1,0 0 1,31 31 0,-32-31-1,32 32 17,-31-32-17,-1 0 32,1 0-31,0 0 31,-1 0-1,1 0-14,0 0-1,-1 0 281,32 31-296,-31-31 15,31 31 407,-31-31-251,-1 0 595,1 0-548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4:29.136"/>
    </inkml:context>
    <inkml:brush xml:id="br0">
      <inkml:brushProperty name="width" value="0.06667" units="cm"/>
      <inkml:brushProperty name="height" value="0.06667" units="cm"/>
      <inkml:brushProperty name="color" value="#002060"/>
      <inkml:brushProperty name="fitToCurve" value="1"/>
    </inkml:brush>
  </inkml:definitions>
  <inkml:trace contextRef="#ctx0" brushRef="#br0">67 1443 0,'0'-31'31,"0"-1"0,0 1 63,0 0-16,0-1-15,0 1-32,0 0 0,0-1 32,0 1-1,0 0-15,0-1-16,0 1 1,0 0-17,0-1 32,0 1-16,0-1 1,0 1-1,32 31-15,-32-31-1,0-1 1,0-30-16,0 30 31,0 1-15,0 0-1,0-1 17,0 1-17,31 31 1,-31-31-16,0-32 31,0 31-31,0 1 31,0 0-31,0-1 16,0 1 15,0 0-15,31-1-1,-31 1 17,0 0-17,0-1 1,0 1 0,0 0-1,0-1 16,0 1-15,0-1 31,0 1-31,-31 31 15,31-31-16,-31 31 17,-1 0-1,32 31 281,0 0-280,0 1 15,0-1 15,0 1-15,0-1-16,0 0-15,0 1 31,0-1 0,0 0-16,0 1-31,0-1 31,0 0 16,0 1-16,0-1 0,0 0 16,32 1 0,-32-1 0,0 1-16,0-1 16,31-31 0,-31 31-31,0 1 31,0-1-16,0 0-16,31-31-15,-31 32 32,0-1 30,0 0-46,0 1 15,0-1-15,0 0 46,0 1-62,0-1 31,0 1-15,0-1 0,0 0 15,0 1 31,0-1-15,0 0 31,0 1 172,0-1-203,0 0 47,0 32-78,0-32-1,0 1 17,0-1-17,0 1 1,0-64 281,0 1-282,0-1 1,-31 1 0,31 0-1,0-1 1,0 1 15,0 0-15,0-1-1,0 1 1,0 0 15,0-1-15,0 1-1,-31 31 1,31-31 0,-32 31 15,32-32 0,0 1-15,-31 31-1,31-32 1,0 1 31,-32 31-16,32-31 0,0-1 16,0 1-15,0 0 30,0-1 1,0 1-17,0 0-14,0-1 155,32 1-124,-32 0-16,0-1-1,31 32-30,1-31 0,-32-1 15,0 1 31,0 0 17,0-1-64,0 1 48,0 0 30,0-1-30,0 1-47,0 0 296,0-1-234,0 1-15,0 0 234,0 62 15,0 0-281,0 1-15,0-1 0,0 0-1,0 1 1,-32-32-1,32 31 1,0 0 0,0 1-1,0-1 17,0 0 14,0 1-30,0-1 0,0 1-1,0-1 32,0 0 0,0 1 16,0-1-32,0 0 16,0 1 31,0-1-31,0 0-16,0 1 31,32-32-62,-32 31 63,31-31-47,0 0 15,-31 31-16,0 1 17,0-1 15,0 1 62,0-1 63,0 0-141,0 1 78,0-1 48,0 0-32,0 1-94,0-1 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4:38.714"/>
    </inkml:context>
    <inkml:brush xml:id="br0">
      <inkml:brushProperty name="width" value="0.15875" units="cm"/>
      <inkml:brushProperty name="height" value="0.15875" units="cm"/>
      <inkml:brushProperty name="color" value="#002060"/>
      <inkml:brushProperty name="fitToCurve" value="1"/>
    </inkml:brush>
  </inkml:definitions>
  <inkml:trace contextRef="#ctx0" brushRef="#br0">2916 4272 0,'0'-31'78,"0"0"-46,0-32-17,0 32 1,0-1-16,0 1 16,0-32-1,0 1-15,0-1 16,0 0-1,0 0-15,0 1 16,0-1 0,0 32-16,0-1 15,0 1 1,0 0-16,0-1 16,0 1-1,0-32-15,0 0 16,0 32-16,0-63 15,0 0 1,0 63 0,0-64-16,0 33 15,0 30 1,0 1 0,-31 0-16,31-1 15,0-30 1,0-32-16,0-1 15,0 1 1,0 32-16,0-1 16,0 32-1,0-32-15,0 31 32,0-30-32,-31 62 15,31-32 1,0-62-16,0 63 15,0-32-15,0-31 16,0 63 0,0-32-16,0 32 15,0-1 17,0 1-32,0 0 15,0-1 16,0 1 1,0 0-32,0-1 31,0 1 0,0 0-15,0-1-1,0 1 1,0-1-16,0 1 31,0 0-31,0-1 32,0 1-1,0 0 0,0-1-31,0 1 31,0 0-31,0-1 16,0 1 0,0 0 30,0-1-30,0 1 0,31-1-1,-31 1 1,31-32 0,-31 32-1,0 0 16,0-1-31,0 1 32,0 0 30,32 31 1,-32-32-63,31 32 15,-31-31 17,32 31-17,-32-31 1,0-1 62,31 32-62,-31-31 327,0-1-327,0-30 0,-31 62-16,31-32 15,0 1 1,0 0-1,0-1 1,0 1-16,0 0 31,-32 31-31,32-32 32,0 1-1,-31 31 141,-1 0-94,1 0-63,0 0 17,-1 0 15,1 0-32,0 0-15,-1 0 16,-62 0-1,63 0 1,0 0 0,-32 0-1,31 0 1,1 0 0,0 0-16,-1 0 31,1 0-31,0 0 15,31-31 1,-32 31-16,-62 0 16,63 0-1,0 0-15,-1 0 16,1 0-16,-1 0 16,1 0-1,-32-32 1,1 32-1,30 0-15,1 0 16,-32 0 0,32 0-16,0 0 15,-32 0 1,0 0-16,0 0 16,1 0-1,30 0-15,1 0 16,-32 0-1,32 0-15,0 0 16,-32 0 0,0 0-16,32 0 15,-1 0 1,-30 0-16,30 0 16,1 0-16,0 0 15,-63 0 1,62 0-16,1 0 15,-1 0 1,-30-31-16,30 31 16,-30 0-1,30 0-15,1 0 16,0 0 0,-1 0-16,1 0 31,-1 0-31,1 0 15,0 0 1,-1 0 0,1 0-1,0 0 1,-1 0 0,1 0-16,0 0 15,-1 0 16,1 0 1,0 0-1,-1 0 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4:42.526"/>
    </inkml:context>
    <inkml:brush xml:id="br0">
      <inkml:brushProperty name="width" value="0.15875" units="cm"/>
      <inkml:brushProperty name="height" value="0.15875" units="cm"/>
      <inkml:brushProperty name="color" value="#002060"/>
      <inkml:brushProperty name="fitToCurve" value="1"/>
    </inkml:brush>
  </inkml:definitions>
  <inkml:trace contextRef="#ctx0" brushRef="#br0">32 1223 0,'0'-31'62,"0"-1"-31,0 1-15,0 0 0,0-1-1,0 1 1,0 0 15,0-1-15,0 1-1,0 0 1,0-1 15,0 1-15,0 0-1,0-1 1,0 1 0,0-1 15,0 1-31,0 0 47,0-1-32,0 1 1,0-32 15,0 32-15,0 0 15,0-1-15,0 1-1,0 0 1,0-1 15,0 1-31,0-1 32,0 1 14,0 0 1,0-1-31,0 1 15,0 0 16,0-1 16,0 1-17,0 0-14,0-1 46,-32 32 187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4:48.776"/>
    </inkml:context>
    <inkml:brush xml:id="br0">
      <inkml:brushProperty name="width" value="0.15875" units="cm"/>
      <inkml:brushProperty name="height" value="0.15875" units="cm"/>
      <inkml:brushProperty name="color" value="#002060"/>
      <inkml:brushProperty name="fitToCurve" value="1"/>
    </inkml:brush>
  </inkml:definitions>
  <inkml:trace contextRef="#ctx0" brushRef="#br0">564 6679 0,'0'-31'31,"0"-1"-31,0 1 31,0 0-31,0-1 47,0 1-31,0 0-1,0-1 1,0 1-16,0 0 31,0-1-15,0 1-1,0-32-15,0 32 16,0-32 0,0-62-16,0-1 15,0 32 1,0 0-16,0-31 16,0-1-16,-31-31 15,0 63 1,-1 0-16,32-31 15,0-1 1,0 32-16,0 32 16,0-32-1,0 31-15,0-31 16,-31 62 0,-1 1-16,32-32 15,0 32 1,0 0-1,0-1 1,0 1-16,0 0 344,0-1-329,-31-62 1,0 31-16,31 1 16,0 30 31,0 1-32,0-63 1,0 0-16,0 0 15,0 0 1,0 0-16,-32 31 16,32 32-1,-31-32-15,31 31 16,0 1 0,0-32-16,0 1 15,0-32-15,-31 0 16,-1 31-1,32-31-15,0 31 16,-31 32 0,31-1-16,0 1 15,0 0 1,0-32-16,-31 0 16,31 32-1,0-1-15,0-62 16,0 32-1,0-1-15,0 32 16,0-1 0,0-31-16,-32 32 31,32 0-15,0-1-1,0 1 1,0-32-16,0 1 31,0 30-15,0 1-1,0 0 1,0-1 0,0 1-16,0-32 31,0 32-16,0-1 1,0 1-16,0 0 16,0-1-1,0 1-15,0 0 16,0-1 0,0 1-16,0 0 15,0-1 1,0 1-1,0-1-15,0-30 16,0 30 0,0 1-1,0 0 1,0-1-16,0 1 16,0 0-1,0-1 1,0 1 15,0 0-15,0-1 15,0 1-15,-31-1 343,31 1-359,0 0 16,0-1-1,0 1 1,0-32-1,0 32 1,0-32 0,0 32 31,-32 0-32,32-1 16,0 1-15,0-1 47,0 1-32,0 0 16,-31 31 0,31-32 46,0 1-15,0 0 157,0-1-110,-31 32-94,31-31 141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4:53.245"/>
    </inkml:context>
    <inkml:brush xml:id="br0">
      <inkml:brushProperty name="width" value="0.15875" units="cm"/>
      <inkml:brushProperty name="height" value="0.15875" units="cm"/>
      <inkml:brushProperty name="color" value="#002060"/>
      <inkml:brushProperty name="fitToCurve" value="1"/>
    </inkml:brush>
  </inkml:definitions>
  <inkml:trace contextRef="#ctx0" brushRef="#br0">5299 0 0,'-31'0'31,"0"0"16,-1 0-16,1 0-15,31 31 0,-31-31 15,-1 0 0,1 32 0,-1-32-15,1 0-16,0 0 16,-1 0-1,-30 0-15,30 0 16,1 0 0,0 0-16,-1 0 31,1 0-31,0 0 15,-1 0 1,1 0-16,-1 0 16,-30 0-1,30 0-15,1 0 16,-32 0 0,1 0-16,30 0 15,1 0 1,-32 0-16,32 0 15,-1 31-15,-30-31 16,-1 0 0,32 0-16,-1 0 15,1 0 1,-63 0-16,31 0 16,0 0-1,1 0-15,-1 0 16,0 0-1,1 0-15,30 0 16,-30 0 0,30 0-16,-31 31 15,32-31 1,-32 0-16,32 0 16,-32 0-1,1 0-15,30 0 16,1 0-1,-32 0-15,32 0 16,-1 0 0,1 0-16,-63 0 15,63 0-15,-1 0 16,1 0 0,0 0-1,-1 0 1,1 0 499,31-31-483,-32 0 30,-30 31-15,30 0-31,1 0 15,0 0-31,-1 0 16,1 0-1,0 0 1,-1 0-1,32-32-15,-31 32 16,0 0 0,-1 0-16,1 0 15,-32 0 1,32 0 0,-1 0-1,-30 0-15,30 0 16,1 0-1,0 0-15,-1 0 16,1 0 0,0 0-1,-1 0-15,1 0 16,-32 0 0,32 0 15,-1 0 0,1 0-31,0 0 16,-1 0-1,1 0 1,0 0 0,-1 0-16,1 0 31,0 0-31,-1 0 15,1 0 1,-1 0 0,1 0-1,0 0 1,-1 0-16,-30 0 31,30 0-15,1 0-1,0 0-15,-1 0 47,1 0-31,0 0 0,-1 0 15,1 0 0,-1 0-15,1 0-16,0 0 15,-1 0 17,1 0-17,0 0 16,-1 0 16,-30 32-15,30-32-17,1 0 16,-1 0 1,32 31-17,-31-31-15,0 0 47,-1 0 47,1 0-47,0 0-32,31 31 1,-32-31 0,1 0 109,0 0-78,-1 0-32,1 0 32,0 0 31,-1 0 78,1 0-46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7:16.084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37 5143 0,'0'-31'125,"0"-1"-78,0 1-31,0-1 0,0 1-1,0 0 16,0-32-15,0 32 0,0-1-1,0 1-15,31-32 16,-31 32 0,0-32-16,0 32 15,0-1 1,0 1-1,0 0 1,0-32-16,0 0 16,0 1-1,0 30-15,0 1 16,0 0-16,0-1 16,0-31-1,0 32-15,0-63 16,0 0-1,0 31-15,0 32 16,0-32 0,0 32-16,0-1 31,0 1-15,0 0-1,0-32-15,0 32 16,0-1-1,0 1-15,0-32 16,0 32 0,0-32-1,0 32 1,0-32-16,-31 32 16,31-1-16,0 1 15,-32 0 1,32-1-1,0 1 1,0 0 0,0-1 359,0 1-360,0-1 1,0 1 15,0 0-15,0-1-1,0 1 1,32-32-16,-32 1 16,0-1-1,0 32-15,0-1 16,0-31 0,0 32-16,0-32 15,0 1 1,0 30-16,0 1 15,0 0 1,0-63-16,0 31 16,0 31-1,0-30-15,0-1 16,0 32 0,0-1-16,0 1 15,0 0 1,0-1-1,0 1-15,0 0 16,0-1 0,0 1-1,0-1 1,0 1 15,0 0-31,0-1 16,0 1-1,0 0-15,0-32 16,0 32 0,0-1-16,0 1 15,0 0 17,0-1-17,0-31 16,0 32-15,0 0 0,0-1-16,0 1 15,0 0 17,0-1-32,0 1 15,0 0 1,0-1-1,0 1 1,0 0-16,0-1 31,0 1-31,0-1 32,0 1-1,0 0-16,0-1-15,31 1 47,-31 0 375,-31 31-406,31-32-16,0 1 15,0 0 1,0-1 0,0 1 31,0-1-16,0 1-16,0 0 17,0-1-32,0 1 15,0-32 1,0 32 78,0 0-47,0-1-32,0 1 32,0 0 187,0-1 141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728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6329-1779-487C-B587-BBABA473AA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26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529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17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782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17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782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17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782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17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782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17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782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17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782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2097"/>
            <a:ext cx="9136311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845" y="6567983"/>
            <a:ext cx="9144000" cy="321931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789028" y="6567984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0" name="Rectangle 17"/>
          <p:cNvSpPr>
            <a:spLocks noChangeArrowheads="1"/>
          </p:cNvSpPr>
          <p:nvPr userDrawn="1"/>
        </p:nvSpPr>
        <p:spPr bwMode="auto">
          <a:xfrm>
            <a:off x="292559" y="1043144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4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Chapter 6</a:t>
            </a:r>
          </a:p>
        </p:txBody>
      </p:sp>
      <p:sp>
        <p:nvSpPr>
          <p:cNvPr id="31" name="Rectangle 19"/>
          <p:cNvSpPr>
            <a:spLocks noChangeArrowheads="1"/>
          </p:cNvSpPr>
          <p:nvPr userDrawn="1"/>
        </p:nvSpPr>
        <p:spPr bwMode="auto">
          <a:xfrm>
            <a:off x="292559" y="2184260"/>
            <a:ext cx="3746041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600" b="0" dirty="0">
                <a:solidFill>
                  <a:schemeClr val="tx1"/>
                </a:solidFill>
                <a:latin typeface="Century Gothic" panose="020B0502020202020204" pitchFamily="34" charset="0"/>
              </a:rPr>
              <a:t>Valuing Bonds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47944"/>
            <a:ext cx="3412688" cy="43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1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974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310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978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67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B06C8-11A0-4E73-A5CE-7801EB0911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6688" y="6426200"/>
            <a:ext cx="8505825" cy="31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5490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28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77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00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423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11430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143001"/>
            <a:ext cx="511175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350" y="2305050"/>
            <a:ext cx="3008313" cy="4171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054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1600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721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35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992D4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4965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64770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8648860" y="6475412"/>
            <a:ext cx="458788" cy="382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>
              <a:defRPr/>
            </a:pPr>
            <a:r>
              <a:rPr lang="en-US" sz="1000" b="1" dirty="0">
                <a:solidFill>
                  <a:srgbClr val="455EA0"/>
                </a:solidFill>
                <a:latin typeface="Arial" charset="0"/>
              </a:rPr>
              <a:t>6- </a:t>
            </a:r>
            <a:fld id="{E60E7E61-42B9-45CE-A0EE-FB8F7CCA12F2}" type="slidenum">
              <a:rPr lang="en-US" sz="1000" b="1">
                <a:solidFill>
                  <a:srgbClr val="455EA0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1" dirty="0">
              <a:solidFill>
                <a:srgbClr val="455E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1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8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1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1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1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1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customXml" Target="../ink/ink14.xml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5.emf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image" Target="../media/image3.jpg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11" Type="http://schemas.openxmlformats.org/officeDocument/2006/relationships/customXml" Target="../ink/ink13.xml"/><Relationship Id="rId24" Type="http://schemas.openxmlformats.org/officeDocument/2006/relationships/image" Target="../media/image21.emf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10" Type="http://schemas.openxmlformats.org/officeDocument/2006/relationships/image" Target="../media/image14.emf"/><Relationship Id="rId19" Type="http://schemas.openxmlformats.org/officeDocument/2006/relationships/customXml" Target="../ink/ink17.xml"/><Relationship Id="rId4" Type="http://schemas.openxmlformats.org/officeDocument/2006/relationships/image" Target="../media/image11.emf"/><Relationship Id="rId9" Type="http://schemas.openxmlformats.org/officeDocument/2006/relationships/customXml" Target="../ink/ink12.xml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" Type="http://schemas.openxmlformats.org/officeDocument/2006/relationships/image" Target="../media/image3.jpg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21791" y="2608290"/>
            <a:ext cx="3325847" cy="1394084"/>
          </a:xfrm>
        </p:spPr>
        <p:txBody>
          <a:bodyPr anchor="t"/>
          <a:lstStyle/>
          <a:p>
            <a:r>
              <a:rPr lang="en-US" altLang="en-US" noProof="0" dirty="0"/>
              <a:t>Fundamentals of Corporate Finance, 11th Edition</a:t>
            </a:r>
            <a:endParaRPr lang="en-US" noProof="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21792" y="4224444"/>
            <a:ext cx="3035808" cy="649480"/>
          </a:xfrm>
        </p:spPr>
        <p:txBody>
          <a:bodyPr/>
          <a:lstStyle/>
          <a:p>
            <a:r>
              <a:rPr lang="en-US" altLang="en-US" noProof="0" dirty="0"/>
              <a:t>CHAPTER 6: </a:t>
            </a:r>
            <a:r>
              <a:rPr lang="en-US" altLang="en-US" dirty="0"/>
              <a:t>Valuing Bonds</a:t>
            </a:r>
          </a:p>
        </p:txBody>
      </p:sp>
      <p:pic>
        <p:nvPicPr>
          <p:cNvPr id="2" name="Picture 1" descr="Cover page, fundamentals of corporate finance, 11 edition. By, Brealey, Myers and Marcus">
            <a:extLst>
              <a:ext uri="{FF2B5EF4-FFF2-40B4-BE49-F238E27FC236}">
                <a16:creationId xmlns:a16="http://schemas.microsoft.com/office/drawing/2014/main" id="{59479E2C-B230-4BF9-B1C6-34B28C43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63" y="1433845"/>
            <a:ext cx="3551873" cy="478821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BDFA3B4-AF4E-480A-9543-60CA85EC80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48126" y="6538494"/>
            <a:ext cx="9256295" cy="223214"/>
          </a:xfrm>
        </p:spPr>
        <p:txBody>
          <a:bodyPr/>
          <a:lstStyle/>
          <a:p>
            <a:pPr algn="ctr"/>
            <a:r>
              <a:rPr lang="en-US" sz="1200" b="0" i="0" noProof="0" dirty="0">
                <a:solidFill>
                  <a:srgbClr val="172B4D"/>
                </a:solidFill>
                <a:effectLst/>
              </a:rPr>
              <a:t>© McGraw Hill LLC. All rights reserved. No reproduction or distribution without the prior written consent of McGraw Hill LLC.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5952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Our model for Treasury r</a:t>
            </a:r>
            <a:endParaRPr lang="en-US" altLang="en-US" sz="2000" dirty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err="1"/>
              <a:t>r</a:t>
            </a:r>
            <a:r>
              <a:rPr lang="en-US" altLang="en-US" sz="3200" baseline="-25000" dirty="0" err="1"/>
              <a:t>T</a:t>
            </a:r>
            <a:r>
              <a:rPr lang="en-US" altLang="en-US" sz="3200" dirty="0"/>
              <a:t> = Risk-Free Rate + Maturity Risk Premium</a:t>
            </a:r>
          </a:p>
          <a:p>
            <a:r>
              <a:rPr lang="en-US" altLang="en-US" sz="3200" dirty="0" err="1"/>
              <a:t>r</a:t>
            </a:r>
            <a:r>
              <a:rPr lang="en-US" altLang="en-US" sz="3200" baseline="-25000" dirty="0" err="1"/>
              <a:t>T</a:t>
            </a:r>
            <a:r>
              <a:rPr lang="en-US" altLang="en-US" sz="3200" dirty="0"/>
              <a:t> = r</a:t>
            </a:r>
            <a:r>
              <a:rPr lang="en-US" altLang="en-US" sz="3200" baseline="-25000" dirty="0"/>
              <a:t>f</a:t>
            </a:r>
            <a:r>
              <a:rPr lang="en-US" altLang="en-US" sz="3200" dirty="0"/>
              <a:t> + r</a:t>
            </a:r>
            <a:r>
              <a:rPr lang="en-US" altLang="en-US" sz="3200" baseline="-25000" dirty="0"/>
              <a:t>mp</a:t>
            </a:r>
            <a:endParaRPr lang="en-US" altLang="en-US" sz="3200" dirty="0"/>
          </a:p>
          <a:p>
            <a:r>
              <a:rPr lang="en-US" altLang="en-US" sz="3200" dirty="0"/>
              <a:t>Now you can calculate r on your own</a:t>
            </a:r>
          </a:p>
          <a:p>
            <a:pPr marL="0" indent="0">
              <a:buNone/>
            </a:pPr>
            <a:r>
              <a:rPr lang="en-US" altLang="en-US" sz="3200" dirty="0"/>
              <a:t>	(for Treasury securities)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014276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Debt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9133" y="1828800"/>
            <a:ext cx="65108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Think of the best company in the world: let’s say Apple Computer</a:t>
            </a:r>
          </a:p>
          <a:p>
            <a:endParaRPr lang="en-US" sz="3200" dirty="0"/>
          </a:p>
          <a:p>
            <a:r>
              <a:rPr lang="en-US" sz="3200" dirty="0"/>
              <a:t>Think of the worst company in the world: let’s say Sears-Kmart</a:t>
            </a:r>
          </a:p>
          <a:p>
            <a:endParaRPr lang="en-US" sz="3200" dirty="0"/>
          </a:p>
          <a:p>
            <a:r>
              <a:rPr lang="en-US" sz="3200" dirty="0"/>
              <a:t>What is the one thing they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181447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Debt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6764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They both MIGHT default on their debt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But, as assumed before, the U.S. Government won’t ever, for any maturity, default on its debt</a:t>
            </a:r>
          </a:p>
        </p:txBody>
      </p:sp>
    </p:spTree>
    <p:extLst>
      <p:ext uri="{BB962C8B-B14F-4D97-AF65-F5344CB8AC3E}">
        <p14:creationId xmlns:p14="http://schemas.microsoft.com/office/powerpoint/2010/main" val="383908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Debt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240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So, therefore, what is the one difference in RISK between Treasury Debt and Corporate Debt?</a:t>
            </a:r>
          </a:p>
          <a:p>
            <a:endParaRPr lang="en-US" sz="3200" dirty="0"/>
          </a:p>
          <a:p>
            <a:r>
              <a:rPr lang="en-US" sz="3200" dirty="0"/>
              <a:t>Default Risk</a:t>
            </a:r>
          </a:p>
          <a:p>
            <a:endParaRPr lang="en-US" sz="3200" dirty="0"/>
          </a:p>
          <a:p>
            <a:r>
              <a:rPr lang="en-US" sz="3200" dirty="0"/>
              <a:t>And what do investors do with Risk?</a:t>
            </a:r>
          </a:p>
          <a:p>
            <a:endParaRPr lang="en-US" sz="3200" dirty="0"/>
          </a:p>
          <a:p>
            <a:r>
              <a:rPr lang="en-US" sz="3200" dirty="0"/>
              <a:t>Require a Risk Premium</a:t>
            </a:r>
          </a:p>
        </p:txBody>
      </p:sp>
    </p:spTree>
    <p:extLst>
      <p:ext uri="{BB962C8B-B14F-4D97-AF65-F5344CB8AC3E}">
        <p14:creationId xmlns:p14="http://schemas.microsoft.com/office/powerpoint/2010/main" val="33107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1143000" y="2828836"/>
            <a:ext cx="685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/>
              <a:t> = Risk-Free Rate + Maturity Risk Premium +   Default Risk Premium </a:t>
            </a:r>
          </a:p>
          <a:p>
            <a:endParaRPr lang="en-US" dirty="0"/>
          </a:p>
          <a:p>
            <a:r>
              <a:rPr lang="en-US" sz="4000" dirty="0" err="1"/>
              <a:t>r</a:t>
            </a:r>
            <a:r>
              <a:rPr lang="en-US" sz="4000" baseline="-25000" dirty="0" err="1"/>
              <a:t>C</a:t>
            </a:r>
            <a:r>
              <a:rPr lang="en-US" sz="4000" dirty="0"/>
              <a:t> = r</a:t>
            </a:r>
            <a:r>
              <a:rPr lang="en-US" sz="4000" baseline="-25000" dirty="0"/>
              <a:t>f</a:t>
            </a:r>
            <a:r>
              <a:rPr lang="en-US" sz="4000" dirty="0"/>
              <a:t> + r</a:t>
            </a:r>
            <a:r>
              <a:rPr lang="en-US" sz="4000" baseline="-25000" dirty="0"/>
              <a:t>mp </a:t>
            </a:r>
            <a:r>
              <a:rPr lang="en-US" sz="4000" dirty="0"/>
              <a:t>+ r</a:t>
            </a:r>
            <a:r>
              <a:rPr lang="en-US" sz="4000" baseline="-25000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15781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2286000" y="1905506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/>
              <a:t>r</a:t>
            </a:r>
            <a:r>
              <a:rPr lang="en-US" sz="3200" baseline="-25000" dirty="0" err="1"/>
              <a:t>C</a:t>
            </a:r>
            <a:r>
              <a:rPr lang="en-US" sz="3200" dirty="0"/>
              <a:t> = r</a:t>
            </a:r>
            <a:r>
              <a:rPr lang="en-US" sz="3200" baseline="-25000" dirty="0"/>
              <a:t>f</a:t>
            </a:r>
            <a:r>
              <a:rPr lang="en-US" sz="3200" dirty="0"/>
              <a:t> + r</a:t>
            </a:r>
            <a:r>
              <a:rPr lang="en-US" sz="3200" baseline="-25000" dirty="0"/>
              <a:t>mp</a:t>
            </a:r>
            <a:r>
              <a:rPr lang="en-US" sz="3200" dirty="0"/>
              <a:t> + r</a:t>
            </a:r>
            <a:r>
              <a:rPr lang="en-US" sz="3200" baseline="-25000" dirty="0"/>
              <a:t>dp</a:t>
            </a:r>
          </a:p>
          <a:p>
            <a:endParaRPr lang="en-US" dirty="0"/>
          </a:p>
          <a:p>
            <a:r>
              <a:rPr lang="en-US" dirty="0"/>
              <a:t>Or, alternately,</a:t>
            </a:r>
          </a:p>
          <a:p>
            <a:r>
              <a:rPr lang="en-US" sz="3200" dirty="0" err="1"/>
              <a:t>r</a:t>
            </a:r>
            <a:r>
              <a:rPr lang="en-US" sz="3200" baseline="-25000" dirty="0" err="1"/>
              <a:t>C,x</a:t>
            </a:r>
            <a:r>
              <a:rPr lang="en-US" sz="3200" dirty="0"/>
              <a:t> = </a:t>
            </a:r>
            <a:r>
              <a:rPr lang="en-US" sz="3200" dirty="0" err="1"/>
              <a:t>r</a:t>
            </a:r>
            <a:r>
              <a:rPr lang="en-US" sz="3200" baseline="-25000" dirty="0" err="1"/>
              <a:t>T,x</a:t>
            </a:r>
            <a:r>
              <a:rPr lang="en-US" sz="3200" dirty="0"/>
              <a:t> + r</a:t>
            </a:r>
            <a:r>
              <a:rPr lang="en-US" sz="3200" baseline="-25000" dirty="0"/>
              <a:t>dp</a:t>
            </a:r>
          </a:p>
          <a:p>
            <a:endParaRPr lang="en-US" dirty="0"/>
          </a:p>
          <a:p>
            <a:r>
              <a:rPr lang="en-US" dirty="0"/>
              <a:t>(x denotes maturity)</a:t>
            </a:r>
          </a:p>
          <a:p>
            <a:endParaRPr lang="en-US" dirty="0"/>
          </a:p>
          <a:p>
            <a:r>
              <a:rPr lang="en-US" dirty="0"/>
              <a:t>Find a Treasury of identical maturity and add the Default Risk Premium</a:t>
            </a:r>
          </a:p>
        </p:txBody>
      </p:sp>
    </p:spTree>
    <p:extLst>
      <p:ext uri="{BB962C8B-B14F-4D97-AF65-F5344CB8AC3E}">
        <p14:creationId xmlns:p14="http://schemas.microsoft.com/office/powerpoint/2010/main" val="226358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endParaRPr lang="en-US" altLang="en-US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066800" y="12192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>
                <a:latin typeface="Calibri" panose="020F0502020204030204" pitchFamily="34" charset="0"/>
              </a:rPr>
              <a:t>Treasury securities and Corporate debt securities, YTM returns plotted against maturity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52" y="2419529"/>
            <a:ext cx="7143750" cy="41219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2651013" y="4199396"/>
              <a:ext cx="42120" cy="18518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3" y="4180316"/>
                <a:ext cx="80280" cy="1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413" name="Ink 17412"/>
              <p14:cNvContentPartPr/>
              <p14:nvPr/>
            </p14:nvContentPartPr>
            <p14:xfrm>
              <a:off x="2540133" y="2415956"/>
              <a:ext cx="261360" cy="1546920"/>
            </p14:xfrm>
          </p:contentPart>
        </mc:Choice>
        <mc:Fallback xmlns="">
          <p:pic>
            <p:nvPicPr>
              <p:cNvPr id="17413" name="Ink 174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1053" y="2396876"/>
                <a:ext cx="299520" cy="15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414" name="Ink 17413"/>
              <p14:cNvContentPartPr/>
              <p14:nvPr/>
            </p14:nvContentPartPr>
            <p14:xfrm>
              <a:off x="3646413" y="3578756"/>
              <a:ext cx="94680" cy="2483640"/>
            </p14:xfrm>
          </p:contentPart>
        </mc:Choice>
        <mc:Fallback xmlns="">
          <p:pic>
            <p:nvPicPr>
              <p:cNvPr id="17414" name="Ink 174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7333" y="3559676"/>
                <a:ext cx="132840" cy="25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416" name="Ink 17415"/>
              <p14:cNvContentPartPr/>
              <p14:nvPr/>
            </p14:nvContentPartPr>
            <p14:xfrm>
              <a:off x="3612213" y="3500636"/>
              <a:ext cx="113400" cy="134640"/>
            </p14:xfrm>
          </p:contentPart>
        </mc:Choice>
        <mc:Fallback xmlns="">
          <p:pic>
            <p:nvPicPr>
              <p:cNvPr id="17416" name="Ink 174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93133" y="3481556"/>
                <a:ext cx="151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420" name="Ink 17419"/>
              <p14:cNvContentPartPr/>
              <p14:nvPr/>
            </p14:nvContentPartPr>
            <p14:xfrm>
              <a:off x="5237973" y="1961276"/>
              <a:ext cx="700200" cy="308160"/>
            </p14:xfrm>
          </p:contentPart>
        </mc:Choice>
        <mc:Fallback xmlns="">
          <p:pic>
            <p:nvPicPr>
              <p:cNvPr id="17420" name="Ink 1741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18893" y="1942196"/>
                <a:ext cx="7383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428" name="Ink 17427"/>
              <p14:cNvContentPartPr/>
              <p14:nvPr/>
            </p14:nvContentPartPr>
            <p14:xfrm>
              <a:off x="5328333" y="2856236"/>
              <a:ext cx="169920" cy="3172320"/>
            </p14:xfrm>
          </p:contentPart>
        </mc:Choice>
        <mc:Fallback xmlns="">
          <p:pic>
            <p:nvPicPr>
              <p:cNvPr id="17428" name="Ink 174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09253" y="2837156"/>
                <a:ext cx="208080" cy="32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434" name="Ink 17433"/>
              <p14:cNvContentPartPr/>
              <p14:nvPr/>
            </p14:nvContentPartPr>
            <p14:xfrm>
              <a:off x="2618973" y="4109036"/>
              <a:ext cx="361800" cy="327960"/>
            </p14:xfrm>
          </p:contentPart>
        </mc:Choice>
        <mc:Fallback xmlns="">
          <p:pic>
            <p:nvPicPr>
              <p:cNvPr id="17434" name="Ink 1743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99893" y="4089956"/>
                <a:ext cx="3999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439" name="Ink 17438"/>
              <p14:cNvContentPartPr/>
              <p14:nvPr/>
            </p14:nvContentPartPr>
            <p14:xfrm>
              <a:off x="3781773" y="3601076"/>
              <a:ext cx="226080" cy="282600"/>
            </p14:xfrm>
          </p:contentPart>
        </mc:Choice>
        <mc:Fallback xmlns="">
          <p:pic>
            <p:nvPicPr>
              <p:cNvPr id="17439" name="Ink 1743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62693" y="3581996"/>
                <a:ext cx="2642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440" name="Ink 17439"/>
              <p14:cNvContentPartPr/>
              <p14:nvPr/>
            </p14:nvContentPartPr>
            <p14:xfrm>
              <a:off x="3544533" y="2483636"/>
              <a:ext cx="148320" cy="1038960"/>
            </p14:xfrm>
          </p:contentPart>
        </mc:Choice>
        <mc:Fallback xmlns="">
          <p:pic>
            <p:nvPicPr>
              <p:cNvPr id="17440" name="Ink 1743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25453" y="2464556"/>
                <a:ext cx="186480" cy="10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442" name="Ink 17441"/>
              <p14:cNvContentPartPr/>
              <p14:nvPr/>
            </p14:nvContentPartPr>
            <p14:xfrm>
              <a:off x="5283333" y="2280236"/>
              <a:ext cx="23400" cy="384480"/>
            </p14:xfrm>
          </p:contentPart>
        </mc:Choice>
        <mc:Fallback xmlns="">
          <p:pic>
            <p:nvPicPr>
              <p:cNvPr id="17442" name="Ink 1744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64253" y="2261156"/>
                <a:ext cx="615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444" name="Ink 17443"/>
              <p14:cNvContentPartPr/>
              <p14:nvPr/>
            </p14:nvContentPartPr>
            <p14:xfrm>
              <a:off x="5541813" y="3126956"/>
              <a:ext cx="216000" cy="282600"/>
            </p14:xfrm>
          </p:contentPart>
        </mc:Choice>
        <mc:Fallback xmlns="">
          <p:pic>
            <p:nvPicPr>
              <p:cNvPr id="17444" name="Ink 1744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22733" y="3107876"/>
                <a:ext cx="2541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445" name="Ink 17444"/>
              <p14:cNvContentPartPr/>
              <p14:nvPr/>
            </p14:nvContentPartPr>
            <p14:xfrm>
              <a:off x="5204133" y="2935076"/>
              <a:ext cx="205560" cy="169560"/>
            </p14:xfrm>
          </p:contentPart>
        </mc:Choice>
        <mc:Fallback xmlns="">
          <p:pic>
            <p:nvPicPr>
              <p:cNvPr id="17445" name="Ink 1744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85053" y="2915996"/>
                <a:ext cx="243720" cy="2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01973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524000"/>
            <a:ext cx="510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C,x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baseline="-25000" dirty="0" err="1"/>
              <a:t>T,x</a:t>
            </a:r>
            <a:r>
              <a:rPr lang="en-US" dirty="0"/>
              <a:t> + </a:t>
            </a:r>
            <a:r>
              <a:rPr lang="en-US" dirty="0" err="1"/>
              <a:t>r</a:t>
            </a:r>
            <a:r>
              <a:rPr lang="en-US" baseline="-25000" dirty="0" err="1"/>
              <a:t>dp</a:t>
            </a:r>
            <a:endParaRPr lang="en-US" baseline="-25000" dirty="0"/>
          </a:p>
          <a:p>
            <a:endParaRPr lang="en-US" dirty="0"/>
          </a:p>
          <a:p>
            <a:r>
              <a:rPr lang="en-US" dirty="0"/>
              <a:t>Compare Corp X Bond to 5-year Treasury; compare Corp Y Bond to 10-year Treasury; compare Corp Z Bond to 18-year Treasury</a:t>
            </a:r>
          </a:p>
          <a:p>
            <a:endParaRPr lang="en-US" dirty="0"/>
          </a:p>
          <a:p>
            <a:r>
              <a:rPr lang="en-US" dirty="0"/>
              <a:t>The difference in yields?  Since the maturities match, it must be due to Default Risk</a:t>
            </a:r>
          </a:p>
          <a:p>
            <a:endParaRPr lang="en-US" dirty="0"/>
          </a:p>
          <a:p>
            <a:r>
              <a:rPr lang="en-US" dirty="0"/>
              <a:t>The Market needs a Default Risk Premium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6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524000"/>
            <a:ext cx="510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C,x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baseline="-25000" dirty="0" err="1"/>
              <a:t>T,x</a:t>
            </a:r>
            <a:r>
              <a:rPr lang="en-US" dirty="0"/>
              <a:t> + </a:t>
            </a:r>
            <a:r>
              <a:rPr lang="en-US" dirty="0" err="1"/>
              <a:t>r</a:t>
            </a:r>
            <a:r>
              <a:rPr lang="en-US" baseline="-25000" dirty="0" err="1"/>
              <a:t>dp</a:t>
            </a:r>
            <a:endParaRPr lang="en-US" baseline="-25000" dirty="0"/>
          </a:p>
          <a:p>
            <a:endParaRPr lang="en-US" dirty="0"/>
          </a:p>
          <a:p>
            <a:r>
              <a:rPr lang="en-US" dirty="0"/>
              <a:t>Example:  5-year Treasury has a current Yield-To-Maturity of 1.5%, while a 5-year Corporate Bond (rated BBB) has a current YTM of 3.6%</a:t>
            </a:r>
          </a:p>
          <a:p>
            <a:endParaRPr lang="en-US" dirty="0"/>
          </a:p>
          <a:p>
            <a:r>
              <a:rPr lang="en-US" dirty="0"/>
              <a:t>Why are the yields different?  </a:t>
            </a:r>
          </a:p>
          <a:p>
            <a:r>
              <a:rPr lang="en-US" dirty="0"/>
              <a:t>	Default Risk</a:t>
            </a:r>
          </a:p>
          <a:p>
            <a:endParaRPr lang="en-US" dirty="0"/>
          </a:p>
          <a:p>
            <a:r>
              <a:rPr lang="en-US" dirty="0"/>
              <a:t>What is the BBB r</a:t>
            </a:r>
            <a:r>
              <a:rPr lang="en-US" baseline="-25000" dirty="0"/>
              <a:t>dp</a:t>
            </a:r>
            <a:r>
              <a:rPr lang="en-US" dirty="0"/>
              <a:t>? 3.6% - 1.5% = </a:t>
            </a:r>
          </a:p>
          <a:p>
            <a:r>
              <a:rPr lang="en-US" dirty="0"/>
              <a:t>			2.1%</a:t>
            </a:r>
          </a:p>
          <a:p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524000"/>
            <a:ext cx="510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bring it all together: what price should you pay for a 10-year Corporate Bond with a coupon rate of 4.60% and a rating of BBB? </a:t>
            </a:r>
          </a:p>
          <a:p>
            <a:endParaRPr lang="en-US" dirty="0"/>
          </a:p>
          <a:p>
            <a:r>
              <a:rPr lang="en-US" dirty="0"/>
              <a:t>Step One: What return (“r”) do you need?  </a:t>
            </a:r>
          </a:p>
          <a:p>
            <a:endParaRPr lang="en-US" dirty="0"/>
          </a:p>
          <a:p>
            <a:r>
              <a:rPr lang="en-US" dirty="0"/>
              <a:t>Step Two: Use that required return (“r”) to discount the Bond’s cash flows.</a:t>
            </a:r>
          </a:p>
          <a:p>
            <a:r>
              <a:rPr lang="en-US" dirty="0"/>
              <a:t>	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2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Yield Curve </a:t>
            </a:r>
            <a:r>
              <a:rPr lang="en-US" altLang="en-US" sz="2000" dirty="0"/>
              <a:t>(1 of 2)</a:t>
            </a:r>
            <a:endParaRPr lang="en-US" altLang="en-US" dirty="0"/>
          </a:p>
        </p:txBody>
      </p:sp>
      <p:sp>
        <p:nvSpPr>
          <p:cNvPr id="149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Term Structure of Interest Rates</a:t>
            </a:r>
          </a:p>
          <a:p>
            <a:pPr lvl="1"/>
            <a:r>
              <a:rPr lang="en-US" altLang="en-US" sz="2800" dirty="0"/>
              <a:t>A listing of bond maturity dates and the interest rates that correspond with each date</a:t>
            </a:r>
          </a:p>
          <a:p>
            <a:r>
              <a:rPr lang="en-US" altLang="en-US" sz="3200" dirty="0"/>
              <a:t>Yield Curve</a:t>
            </a:r>
          </a:p>
          <a:p>
            <a:pPr lvl="1"/>
            <a:r>
              <a:rPr lang="en-US" altLang="en-US" sz="2800" dirty="0"/>
              <a:t>Plot of relationship between bond yields to maturity and time to maturity (generally upward sloping because longer maturities pose greater Interest Rate Risk)</a:t>
            </a:r>
          </a:p>
        </p:txBody>
      </p:sp>
    </p:spTree>
    <p:extLst>
      <p:ext uri="{BB962C8B-B14F-4D97-AF65-F5344CB8AC3E}">
        <p14:creationId xmlns:p14="http://schemas.microsoft.com/office/powerpoint/2010/main" val="349083012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524000"/>
            <a:ext cx="5105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 One: What return (“r”) do you need?  </a:t>
            </a:r>
          </a:p>
          <a:p>
            <a:endParaRPr lang="en-US" dirty="0"/>
          </a:p>
          <a:p>
            <a:r>
              <a:rPr lang="en-US" sz="2000" dirty="0"/>
              <a:t>Risk-Free Rate (</a:t>
            </a:r>
            <a:r>
              <a:rPr lang="en-US" sz="2000" dirty="0" err="1"/>
              <a:t>r</a:t>
            </a:r>
            <a:r>
              <a:rPr lang="en-US" sz="2000" baseline="-25000" dirty="0" err="1"/>
              <a:t>f</a:t>
            </a:r>
            <a:r>
              <a:rPr lang="en-US" sz="2000" dirty="0"/>
              <a:t>)                                    0.50%</a:t>
            </a:r>
          </a:p>
          <a:p>
            <a:r>
              <a:rPr lang="en-US" sz="2000" dirty="0"/>
              <a:t>10-Yr Maturity Risk Premium (r</a:t>
            </a:r>
            <a:r>
              <a:rPr lang="en-US" sz="2000" baseline="-25000" dirty="0"/>
              <a:t>mp-10</a:t>
            </a:r>
            <a:r>
              <a:rPr lang="en-US" sz="2000" dirty="0"/>
              <a:t>)     1.90%    </a:t>
            </a:r>
          </a:p>
          <a:p>
            <a:r>
              <a:rPr lang="en-US" sz="2000" dirty="0"/>
              <a:t>BBB Default Risk Premium (</a:t>
            </a:r>
            <a:r>
              <a:rPr lang="en-US" sz="2000" dirty="0" err="1"/>
              <a:t>r</a:t>
            </a:r>
            <a:r>
              <a:rPr lang="en-US" sz="2000" baseline="-25000" dirty="0" err="1"/>
              <a:t>dp</a:t>
            </a:r>
            <a:r>
              <a:rPr lang="en-US" sz="2000" baseline="-25000" dirty="0"/>
              <a:t>-BBB</a:t>
            </a:r>
            <a:r>
              <a:rPr lang="en-US" dirty="0"/>
              <a:t>)      </a:t>
            </a:r>
            <a:r>
              <a:rPr lang="en-US" sz="2000" dirty="0"/>
              <a:t>2.10%</a:t>
            </a:r>
          </a:p>
          <a:p>
            <a:endParaRPr lang="en-US" dirty="0"/>
          </a:p>
          <a:p>
            <a:r>
              <a:rPr lang="en-US" dirty="0"/>
              <a:t>r = 0.50% + 1.90% + 2.10% = 4.50%</a:t>
            </a:r>
          </a:p>
          <a:p>
            <a:r>
              <a:rPr lang="en-US" dirty="0"/>
              <a:t>	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524000"/>
            <a:ext cx="510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 Two: Use that required return (“r”) to discount the Bond’s cash flows.</a:t>
            </a:r>
          </a:p>
          <a:p>
            <a:r>
              <a:rPr lang="en-US" dirty="0"/>
              <a:t>                                        1,000</a:t>
            </a:r>
          </a:p>
          <a:p>
            <a:r>
              <a:rPr lang="en-US" dirty="0"/>
              <a:t>         46    46   46   ….         46</a:t>
            </a:r>
          </a:p>
          <a:p>
            <a:r>
              <a:rPr lang="en-US" dirty="0"/>
              <a:t>    0     1      2     3   ….         10</a:t>
            </a:r>
          </a:p>
          <a:p>
            <a:r>
              <a:rPr lang="en-US" dirty="0"/>
              <a:t>r = 4.50%</a:t>
            </a:r>
          </a:p>
          <a:p>
            <a:r>
              <a:rPr lang="en-US" dirty="0"/>
              <a:t>   P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= $1,007.91   </a:t>
            </a:r>
            <a:r>
              <a:rPr lang="en-US" b="1" i="1" dirty="0">
                <a:solidFill>
                  <a:srgbClr val="FF0000"/>
                </a:solidFill>
              </a:rPr>
              <a:t>see Excel</a:t>
            </a:r>
          </a:p>
          <a:p>
            <a:r>
              <a:rPr lang="en-US" dirty="0"/>
              <a:t>	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Yield Curve </a:t>
            </a:r>
            <a:r>
              <a:rPr lang="en-US" altLang="en-US" sz="2000" dirty="0"/>
              <a:t>(2 of 2)</a:t>
            </a:r>
            <a:endParaRPr lang="en-US" altLang="en-US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066800" y="1219200"/>
            <a:ext cx="739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>
                <a:latin typeface="Calibri" panose="020F0502020204030204" pitchFamily="34" charset="0"/>
              </a:rPr>
              <a:t>Treasury strips are bonds that make a single payment. The yields on Treasury strips in November 2015 show that investors received a higher yield on longer term bonds.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52" y="2419529"/>
            <a:ext cx="7143750" cy="41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2887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 Risk and Yields</a:t>
            </a:r>
            <a:endParaRPr lang="en-US" altLang="en-US" sz="2000" dirty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Example using Yield Curve</a:t>
            </a:r>
          </a:p>
          <a:p>
            <a:pPr lvl="1"/>
            <a:r>
              <a:rPr lang="en-US" altLang="en-US" sz="2800" dirty="0"/>
              <a:t>1 Year Yield To Maturity (r)  0.5%</a:t>
            </a:r>
          </a:p>
          <a:p>
            <a:pPr lvl="1"/>
            <a:r>
              <a:rPr lang="en-US" altLang="en-US" sz="2800" dirty="0"/>
              <a:t>5 Year YTM 1.5%</a:t>
            </a:r>
          </a:p>
          <a:p>
            <a:pPr lvl="1"/>
            <a:r>
              <a:rPr lang="en-US" altLang="en-US" sz="2800" dirty="0"/>
              <a:t>10 Year YTM 2.4%</a:t>
            </a:r>
          </a:p>
          <a:p>
            <a:r>
              <a:rPr lang="en-US" altLang="en-US" sz="3200" dirty="0"/>
              <a:t>All are Treasury Securities, so….</a:t>
            </a:r>
          </a:p>
          <a:p>
            <a:pPr lvl="1"/>
            <a:r>
              <a:rPr lang="en-US" altLang="en-US" sz="2800" dirty="0"/>
              <a:t>the only difference in risk is the maturity</a:t>
            </a:r>
          </a:p>
          <a:p>
            <a:pPr lvl="1"/>
            <a:r>
              <a:rPr lang="en-US" altLang="en-US" sz="2800" dirty="0"/>
              <a:t>remember, assumption is no Default Risk</a:t>
            </a:r>
          </a:p>
        </p:txBody>
      </p:sp>
    </p:spTree>
    <p:extLst>
      <p:ext uri="{BB962C8B-B14F-4D97-AF65-F5344CB8AC3E}">
        <p14:creationId xmlns:p14="http://schemas.microsoft.com/office/powerpoint/2010/main" val="1128018616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 Risk and Yields</a:t>
            </a:r>
            <a:endParaRPr lang="en-US" altLang="en-US" sz="2000" dirty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Example using Yield Curve</a:t>
            </a:r>
          </a:p>
          <a:p>
            <a:pPr lvl="1"/>
            <a:r>
              <a:rPr lang="en-US" altLang="en-US" sz="2800" dirty="0"/>
              <a:t>1 Year YTM (r)  0.5%</a:t>
            </a:r>
          </a:p>
          <a:p>
            <a:pPr lvl="1"/>
            <a:r>
              <a:rPr lang="en-US" altLang="en-US" sz="2800" dirty="0"/>
              <a:t>5 Year YTM 1.5%</a:t>
            </a:r>
          </a:p>
          <a:p>
            <a:pPr lvl="1"/>
            <a:r>
              <a:rPr lang="en-US" altLang="en-US" sz="2800" dirty="0"/>
              <a:t>10 Year YTM 2.4%</a:t>
            </a:r>
          </a:p>
          <a:p>
            <a:r>
              <a:rPr lang="en-US" altLang="en-US" sz="3200" dirty="0"/>
              <a:t>Our model will call the 1 Year Yield</a:t>
            </a:r>
          </a:p>
          <a:p>
            <a:pPr marL="0" indent="0">
              <a:buNone/>
            </a:pPr>
            <a:r>
              <a:rPr lang="en-US" altLang="en-US" sz="3200" dirty="0"/>
              <a:t>        the Risk-Free Rate (r</a:t>
            </a:r>
            <a:r>
              <a:rPr lang="en-US" altLang="en-US" sz="3200" baseline="-25000" dirty="0"/>
              <a:t>f</a:t>
            </a:r>
            <a:r>
              <a:rPr lang="en-US" alt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927075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 Risk and Yields</a:t>
            </a:r>
            <a:endParaRPr lang="en-US" altLang="en-US" sz="2000" dirty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Example using Yield Curve</a:t>
            </a:r>
          </a:p>
          <a:p>
            <a:pPr lvl="1"/>
            <a:r>
              <a:rPr lang="en-US" altLang="en-US" sz="2800" dirty="0"/>
              <a:t>1 Year YTM (r)  0.5%</a:t>
            </a:r>
          </a:p>
          <a:p>
            <a:pPr lvl="1"/>
            <a:r>
              <a:rPr lang="en-US" altLang="en-US" sz="2800" dirty="0"/>
              <a:t>5 Year YTM 1.5%</a:t>
            </a:r>
          </a:p>
          <a:p>
            <a:pPr lvl="1"/>
            <a:r>
              <a:rPr lang="en-US" altLang="en-US" sz="2800" dirty="0"/>
              <a:t>10 Year YTM 2.4%</a:t>
            </a:r>
          </a:p>
          <a:p>
            <a:r>
              <a:rPr lang="en-US" altLang="en-US" sz="3200" dirty="0"/>
              <a:t>5 Year Maturity Risk Premium (r</a:t>
            </a:r>
            <a:r>
              <a:rPr lang="en-US" altLang="en-US" sz="3200" baseline="-25000" dirty="0"/>
              <a:t>mp</a:t>
            </a:r>
            <a:r>
              <a:rPr lang="en-US" altLang="en-US" sz="3200" dirty="0"/>
              <a:t>): </a:t>
            </a:r>
          </a:p>
          <a:p>
            <a:pPr marL="0" indent="0">
              <a:buNone/>
            </a:pPr>
            <a:r>
              <a:rPr lang="en-US" altLang="en-US" sz="3200" dirty="0"/>
              <a:t>	1.5% - 0.5% = 1%</a:t>
            </a:r>
          </a:p>
          <a:p>
            <a:pPr lvl="1"/>
            <a:r>
              <a:rPr lang="en-US" altLang="en-US" sz="2800" dirty="0"/>
              <a:t>Market needs additional 1% to go 5 years</a:t>
            </a:r>
          </a:p>
        </p:txBody>
      </p:sp>
    </p:spTree>
    <p:extLst>
      <p:ext uri="{BB962C8B-B14F-4D97-AF65-F5344CB8AC3E}">
        <p14:creationId xmlns:p14="http://schemas.microsoft.com/office/powerpoint/2010/main" val="2517824795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 Risk and Yields</a:t>
            </a:r>
            <a:endParaRPr lang="en-US" altLang="en-US" sz="2000" dirty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Example using Yield Curve</a:t>
            </a:r>
          </a:p>
          <a:p>
            <a:pPr lvl="1"/>
            <a:r>
              <a:rPr lang="en-US" altLang="en-US" sz="2800" dirty="0"/>
              <a:t>1 Year YTM (r)  0.5%</a:t>
            </a:r>
          </a:p>
          <a:p>
            <a:pPr lvl="1"/>
            <a:r>
              <a:rPr lang="en-US" altLang="en-US" sz="2800" dirty="0"/>
              <a:t>5 Year YTM 1.5%</a:t>
            </a:r>
          </a:p>
          <a:p>
            <a:pPr lvl="1"/>
            <a:r>
              <a:rPr lang="en-US" altLang="en-US" sz="2800" dirty="0"/>
              <a:t>10 Year YTM 2.4%</a:t>
            </a:r>
          </a:p>
          <a:p>
            <a:r>
              <a:rPr lang="en-US" altLang="en-US" sz="3200" dirty="0"/>
              <a:t>10 Year Maturity Risk Premium (r</a:t>
            </a:r>
            <a:r>
              <a:rPr lang="en-US" altLang="en-US" sz="3200" baseline="-25000" dirty="0"/>
              <a:t>mp</a:t>
            </a:r>
            <a:r>
              <a:rPr lang="en-US" altLang="en-US" sz="3200" dirty="0"/>
              <a:t>): </a:t>
            </a:r>
          </a:p>
          <a:p>
            <a:pPr marL="0" indent="0">
              <a:buNone/>
            </a:pPr>
            <a:r>
              <a:rPr lang="en-US" altLang="en-US" sz="3200" dirty="0"/>
              <a:t>	2.4% - 0.5% = 1.9%</a:t>
            </a:r>
          </a:p>
          <a:p>
            <a:pPr lvl="1"/>
            <a:r>
              <a:rPr lang="en-US" altLang="en-US" sz="2800" dirty="0"/>
              <a:t>Market needs additional 1.9% to go 10 years</a:t>
            </a:r>
          </a:p>
        </p:txBody>
      </p:sp>
    </p:spTree>
    <p:extLst>
      <p:ext uri="{BB962C8B-B14F-4D97-AF65-F5344CB8AC3E}">
        <p14:creationId xmlns:p14="http://schemas.microsoft.com/office/powerpoint/2010/main" val="331500533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 Rate Risk and Yields</a:t>
            </a:r>
            <a:endParaRPr lang="en-US" altLang="en-US" sz="2000" dirty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 Yield Curve</a:t>
            </a:r>
          </a:p>
          <a:p>
            <a:pPr lvl="1"/>
            <a:r>
              <a:rPr lang="en-US" altLang="en-US" sz="2800" dirty="0"/>
              <a:t>1 Year YTM (r)  0.5%	r</a:t>
            </a:r>
            <a:r>
              <a:rPr lang="en-US" altLang="en-US" sz="2800" baseline="-25000" dirty="0"/>
              <a:t>mp</a:t>
            </a:r>
            <a:r>
              <a:rPr lang="en-US" altLang="en-US" sz="2800" dirty="0"/>
              <a:t> 0.00%</a:t>
            </a:r>
          </a:p>
          <a:p>
            <a:pPr lvl="1"/>
            <a:r>
              <a:rPr lang="en-US" altLang="en-US" sz="2800" dirty="0"/>
              <a:t>5 Year YTM 1.5%		r</a:t>
            </a:r>
            <a:r>
              <a:rPr lang="en-US" altLang="en-US" sz="2800" baseline="-25000" dirty="0"/>
              <a:t>mp</a:t>
            </a:r>
            <a:r>
              <a:rPr lang="en-US" altLang="en-US" sz="2800" dirty="0"/>
              <a:t> 1.00%</a:t>
            </a:r>
          </a:p>
          <a:p>
            <a:pPr lvl="1"/>
            <a:r>
              <a:rPr lang="en-US" altLang="en-US" sz="2800" dirty="0"/>
              <a:t>10 Year YTM 2.4%		r</a:t>
            </a:r>
            <a:r>
              <a:rPr lang="en-US" altLang="en-US" sz="2800" baseline="-25000" dirty="0"/>
              <a:t>mp</a:t>
            </a:r>
            <a:r>
              <a:rPr lang="en-US" altLang="en-US" sz="2800" dirty="0"/>
              <a:t> 1.90%</a:t>
            </a:r>
          </a:p>
          <a:p>
            <a:r>
              <a:rPr lang="en-US" altLang="en-US" sz="3200" dirty="0"/>
              <a:t>Greater the maturity, greater the Interest Rate Risk, higher the risk premium</a:t>
            </a:r>
          </a:p>
          <a:p>
            <a:r>
              <a:rPr lang="en-US" altLang="en-US" sz="3200" dirty="0"/>
              <a:t>Upward sloping Yield Curve</a:t>
            </a:r>
          </a:p>
        </p:txBody>
      </p:sp>
    </p:spTree>
    <p:extLst>
      <p:ext uri="{BB962C8B-B14F-4D97-AF65-F5344CB8AC3E}">
        <p14:creationId xmlns:p14="http://schemas.microsoft.com/office/powerpoint/2010/main" val="2541549607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Yield Curve 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066800" y="1219200"/>
            <a:ext cx="739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>
                <a:latin typeface="Calibri" panose="020F0502020204030204" pitchFamily="34" charset="0"/>
              </a:rPr>
              <a:t>Treasury strips are bonds that make a single payment. The yields on Treasury strips in November 2015 show that investors received a higher yield on longer term bonds.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52" y="2419529"/>
            <a:ext cx="7143750" cy="41219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596293" y="4481636"/>
              <a:ext cx="79920" cy="1524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4413" y="4469756"/>
                <a:ext cx="103680" cy="15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636893" y="4480196"/>
              <a:ext cx="925920" cy="37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5013" y="4468316"/>
                <a:ext cx="949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1603053" y="5418716"/>
              <a:ext cx="192240" cy="102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1173" y="5406836"/>
                <a:ext cx="2160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1556253" y="5508716"/>
              <a:ext cx="69840" cy="530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44373" y="5496836"/>
                <a:ext cx="936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/>
              <p14:cNvContentPartPr/>
              <p14:nvPr/>
            </p14:nvContentPartPr>
            <p14:xfrm>
              <a:off x="1580373" y="4467596"/>
              <a:ext cx="1095480" cy="1538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51933" y="4439156"/>
                <a:ext cx="1152360" cy="15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1580373" y="5587916"/>
              <a:ext cx="20880" cy="440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1933" y="5559476"/>
                <a:ext cx="777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/>
              <p14:cNvContentPartPr/>
              <p14:nvPr/>
            </p14:nvContentPartPr>
            <p14:xfrm>
              <a:off x="3522213" y="3623756"/>
              <a:ext cx="204480" cy="2404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93773" y="3595316"/>
                <a:ext cx="261360" cy="24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/>
              <p14:cNvContentPartPr/>
              <p14:nvPr/>
            </p14:nvContentPartPr>
            <p14:xfrm>
              <a:off x="1569213" y="3623756"/>
              <a:ext cx="1908000" cy="496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40773" y="3595316"/>
                <a:ext cx="196488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88287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MM4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MM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M4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PPT_BMM_9e_TEMPLATE</Template>
  <TotalTime>3587</TotalTime>
  <Pages>8923980</Pages>
  <Words>927</Words>
  <Application>Microsoft Office PowerPoint</Application>
  <PresentationFormat>On-screen Show (4:3)</PresentationFormat>
  <Paragraphs>142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Century Gothic</vt:lpstr>
      <vt:lpstr>Times New Roman</vt:lpstr>
      <vt:lpstr>Wingdings</vt:lpstr>
      <vt:lpstr>BMM4e</vt:lpstr>
      <vt:lpstr>Fundamentals of Corporate Finance, 11th Edition</vt:lpstr>
      <vt:lpstr>The Yield Curve (1 of 2)</vt:lpstr>
      <vt:lpstr>The Yield Curve (2 of 2)</vt:lpstr>
      <vt:lpstr>Interest Rate Risk and Yields</vt:lpstr>
      <vt:lpstr>Interest Rate Risk and Yields</vt:lpstr>
      <vt:lpstr>Interest Rate Risk and Yields</vt:lpstr>
      <vt:lpstr>Interest Rate Risk and Yields</vt:lpstr>
      <vt:lpstr>Interest Rate Risk and Yields</vt:lpstr>
      <vt:lpstr>The Yield Curve </vt:lpstr>
      <vt:lpstr>Our model for Treasury r</vt:lpstr>
      <vt:lpstr>Corporate Debt</vt:lpstr>
      <vt:lpstr>Corporate Debt</vt:lpstr>
      <vt:lpstr>Corporate Debt</vt:lpstr>
      <vt:lpstr>Model for rC</vt:lpstr>
      <vt:lpstr>Model for rC</vt:lpstr>
      <vt:lpstr>Model for rC</vt:lpstr>
      <vt:lpstr>Model for rC</vt:lpstr>
      <vt:lpstr>Model for rC</vt:lpstr>
      <vt:lpstr>Model for rC</vt:lpstr>
      <vt:lpstr>Model for rC</vt:lpstr>
      <vt:lpstr>Model for 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Firm and  The Financial Manager</dc:title>
  <dc:creator>Matt Will</dc:creator>
  <cp:lastModifiedBy>Thomas</cp:lastModifiedBy>
  <cp:revision>254</cp:revision>
  <dcterms:created xsi:type="dcterms:W3CDTF">1997-10-06T19:15:22Z</dcterms:created>
  <dcterms:modified xsi:type="dcterms:W3CDTF">2024-01-03T14:55:16Z</dcterms:modified>
</cp:coreProperties>
</file>