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  <p:sldMasterId id="2147483706" r:id="rId6"/>
    <p:sldMasterId id="2147483710" r:id="rId7"/>
  </p:sldMasterIdLst>
  <p:notesMasterIdLst>
    <p:notesMasterId r:id="rId15"/>
  </p:notesMasterIdLst>
  <p:sldIdLst>
    <p:sldId id="404" r:id="rId8"/>
    <p:sldId id="681" r:id="rId9"/>
    <p:sldId id="682" r:id="rId10"/>
    <p:sldId id="691" r:id="rId11"/>
    <p:sldId id="688" r:id="rId12"/>
    <p:sldId id="689" r:id="rId13"/>
    <p:sldId id="6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404"/>
            <p14:sldId id="681"/>
            <p14:sldId id="682"/>
            <p14:sldId id="691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  <p:cmAuthor id="3" name="Mohammed Zubair Ahamed" initials="MZA" lastIdx="1" clrIdx="2">
    <p:extLst>
      <p:ext uri="{19B8F6BF-5375-455C-9EA6-DF929625EA0E}">
        <p15:presenceInfo xmlns:p15="http://schemas.microsoft.com/office/powerpoint/2012/main" userId="S::Jahir.Mohammed@spi-global.com::80c55c5d-4a33-4312-a285-5bdb69ec5f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23"/>
    <a:srgbClr val="AC0000"/>
    <a:srgbClr val="1F497D"/>
    <a:srgbClr val="1F497B"/>
    <a:srgbClr val="10253F"/>
    <a:srgbClr val="069598"/>
    <a:srgbClr val="F4CCCC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343" autoAdjust="0"/>
  </p:normalViewPr>
  <p:slideViewPr>
    <p:cSldViewPr snapToGrid="0" showGuides="1">
      <p:cViewPr varScale="1">
        <p:scale>
          <a:sx n="59" d="100"/>
          <a:sy n="59" d="100"/>
        </p:scale>
        <p:origin x="1340" y="60"/>
      </p:cViewPr>
      <p:guideLst>
        <p:guide pos="2880"/>
        <p:guide orient="horz" pos="2205"/>
        <p:guide pos="5647"/>
      </p:guideLst>
    </p:cSldViewPr>
  </p:slideViewPr>
  <p:outlineViewPr>
    <p:cViewPr>
      <p:scale>
        <a:sx n="50" d="100"/>
        <a:sy n="50" d="100"/>
      </p:scale>
      <p:origin x="0" y="-4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5294-8BCE-4B15-84C9-4E8D507447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56329-1779-487C-B587-BBABA47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Appendix Link">
            <a:extLst>
              <a:ext uri="{FF2B5EF4-FFF2-40B4-BE49-F238E27FC236}">
                <a16:creationId xmlns:a16="http://schemas.microsoft.com/office/drawing/2014/main" id="{CA880A79-A85B-437C-BC20-FC23BDD36F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ppendix Link">
            <a:extLst>
              <a:ext uri="{FF2B5EF4-FFF2-40B4-BE49-F238E27FC236}">
                <a16:creationId xmlns:a16="http://schemas.microsoft.com/office/drawing/2014/main" id="{9893AC4A-29B0-44AE-8CE5-26A7096591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553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581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Appendix Link">
            <a:extLst>
              <a:ext uri="{FF2B5EF4-FFF2-40B4-BE49-F238E27FC236}">
                <a16:creationId xmlns:a16="http://schemas.microsoft.com/office/drawing/2014/main" id="{2C2257D7-2308-4360-85BA-37F9E23514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6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5DC59-5AB2-417D-B46A-F09F380F8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6526213"/>
            <a:ext cx="8699500" cy="204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395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5525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4052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49380"/>
            <a:ext cx="8458200" cy="822237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201138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56084"/>
            <a:ext cx="8458200" cy="46923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Title">
            <a:extLst>
              <a:ext uri="{FF2B5EF4-FFF2-40B4-BE49-F238E27FC236}">
                <a16:creationId xmlns:a16="http://schemas.microsoft.com/office/drawing/2014/main" id="{4D3A09E2-C861-4D48-B4DB-F718B64FF46D}"/>
              </a:ext>
            </a:extLst>
          </p:cNvPr>
          <p:cNvSpPr txBox="1">
            <a:spLocks/>
          </p:cNvSpPr>
          <p:nvPr userDrawn="1"/>
        </p:nvSpPr>
        <p:spPr>
          <a:xfrm>
            <a:off x="342900" y="235525"/>
            <a:ext cx="8458200" cy="82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92457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124200" y="3429000"/>
            <a:ext cx="6019800" cy="1752600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276600" y="35052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6600" y="4190999"/>
            <a:ext cx="569976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2400" b="0">
                <a:solidFill>
                  <a:schemeClr val="bg1"/>
                </a:solidFill>
                <a:latin typeface="ArumSans Bd" panose="020B0B04010000020C00" pitchFamily="34" charset="0"/>
              </a:defRPr>
            </a:lvl2pPr>
            <a:lvl3pPr marL="914400" indent="0" algn="r">
              <a:buNone/>
              <a:defRPr sz="2400" b="0">
                <a:solidFill>
                  <a:schemeClr val="bg1"/>
                </a:solidFill>
                <a:latin typeface="ArumSans Bd" panose="020B0B04010000020C00" pitchFamily="34" charset="0"/>
              </a:defRPr>
            </a:lvl3pPr>
            <a:lvl4pPr marL="1371600" indent="0" algn="r">
              <a:buNone/>
              <a:defRPr sz="2400" b="0">
                <a:solidFill>
                  <a:schemeClr val="bg1"/>
                </a:solidFill>
                <a:latin typeface="ArumSans Bd" panose="020B0B04010000020C00" pitchFamily="34" charset="0"/>
              </a:defRPr>
            </a:lvl4pPr>
            <a:lvl5pPr marL="1828800" indent="0" algn="r">
              <a:buNone/>
              <a:defRPr sz="2400" b="0">
                <a:solidFill>
                  <a:schemeClr val="bg1"/>
                </a:solidFill>
                <a:latin typeface="ArumSans Bd" panose="020B0B04010000020C00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201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8746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31072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1097280"/>
          </a:xfrm>
          <a:prstGeom prst="rect">
            <a:avLst/>
          </a:prstGeom>
        </p:spPr>
        <p:txBody>
          <a:bodyPr anchor="ctr"/>
          <a:lstStyle>
            <a:lvl1pPr>
              <a:defRPr sz="3600" b="0">
                <a:solidFill>
                  <a:srgbClr val="992D4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8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213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74743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992D4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4382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12520" y="76200"/>
            <a:ext cx="7848600" cy="1447800"/>
          </a:xfrm>
          <a:prstGeom prst="rect">
            <a:avLst/>
          </a:prstGeom>
        </p:spPr>
        <p:txBody>
          <a:bodyPr anchor="t" anchorCtr="0"/>
          <a:lstStyle>
            <a:lvl1pPr algn="r">
              <a:spcBef>
                <a:spcPts val="480"/>
              </a:spcBef>
              <a:defRPr sz="4400" b="1" cap="all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419600" y="3535680"/>
            <a:ext cx="4572000" cy="2560320"/>
          </a:xfrm>
          <a:prstGeom prst="rect">
            <a:avLst/>
          </a:prstGeom>
          <a:noFill/>
          <a:ln w="38100">
            <a:noFill/>
          </a:ln>
        </p:spPr>
        <p:txBody>
          <a:bodyPr anchor="t"/>
          <a:lstStyle>
            <a:lvl1pPr algn="ctr">
              <a:defRPr sz="40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4419600" y="2621280"/>
            <a:ext cx="4572000" cy="64008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007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093305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097280"/>
          </a:xfrm>
          <a:prstGeom prst="rect">
            <a:avLst/>
          </a:prstGeom>
          <a:solidFill>
            <a:srgbClr val="4E646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7280"/>
          </a:xfrm>
          <a:prstGeom prst="rect">
            <a:avLst/>
          </a:prstGeom>
        </p:spPr>
        <p:txBody>
          <a:bodyPr anchor="ctr"/>
          <a:lstStyle>
            <a:lvl1pPr algn="ctr">
              <a:defRPr sz="4400" b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6477000"/>
            <a:ext cx="2743200" cy="1828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99106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097280"/>
          </a:xfrm>
          <a:prstGeom prst="rect">
            <a:avLst/>
          </a:prstGeom>
          <a:solidFill>
            <a:srgbClr val="4E646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1093305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7280"/>
          </a:xfrm>
          <a:prstGeom prst="rect">
            <a:avLst/>
          </a:prstGeom>
        </p:spPr>
        <p:txBody>
          <a:bodyPr anchor="ctr"/>
          <a:lstStyle>
            <a:lvl1pPr algn="ctr">
              <a:defRPr sz="4400" b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972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40000"/>
            <a:ext cx="8229600" cy="11887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76040"/>
            <a:ext cx="8229600" cy="11887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212080"/>
            <a:ext cx="8229600" cy="11887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463640" y="6477000"/>
            <a:ext cx="2212848" cy="1828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454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159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097280"/>
          </a:xfrm>
          <a:prstGeom prst="rect">
            <a:avLst/>
          </a:prstGeom>
          <a:solidFill>
            <a:srgbClr val="4E646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093305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7280"/>
          </a:xfrm>
          <a:prstGeom prst="rect">
            <a:avLst/>
          </a:prstGeom>
        </p:spPr>
        <p:txBody>
          <a:bodyPr anchor="ctr"/>
          <a:lstStyle>
            <a:lvl1pPr algn="ctr">
              <a:defRPr sz="4400" b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68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4008120"/>
            <a:ext cx="8229600" cy="23164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463640" y="6477000"/>
            <a:ext cx="2212848" cy="1828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63814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93BA5A3-DAB5-45C2-AE6D-5271B0A7976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spcBef>
                <a:spcPts val="1000"/>
              </a:spcBef>
              <a:spcAft>
                <a:spcPts val="0"/>
              </a:spcAft>
              <a:defRPr/>
            </a:lvl2pPr>
            <a:lvl3pPr>
              <a:spcBef>
                <a:spcPts val="10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ppendix Link">
            <a:extLst>
              <a:ext uri="{FF2B5EF4-FFF2-40B4-BE49-F238E27FC236}">
                <a16:creationId xmlns:a16="http://schemas.microsoft.com/office/drawing/2014/main" id="{03133A46-43F0-4734-A847-009F11688B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spcBef>
                <a:spcPts val="1000"/>
              </a:spcBef>
              <a:spcAft>
                <a:spcPts val="0"/>
              </a:spcAft>
              <a:defRPr/>
            </a:lvl2pPr>
            <a:lvl3pPr>
              <a:spcBef>
                <a:spcPts val="1000"/>
              </a:spcBef>
              <a:spcAft>
                <a:spcPts val="0"/>
              </a:spcAft>
              <a:defRPr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2pPr>
              <a:spcBef>
                <a:spcPts val="1000"/>
              </a:spcBef>
              <a:spcAft>
                <a:spcPts val="0"/>
              </a:spcAft>
              <a:defRPr/>
            </a:lvl2pPr>
            <a:lvl3pPr>
              <a:spcBef>
                <a:spcPts val="1000"/>
              </a:spcBef>
              <a:spcAft>
                <a:spcPts val="0"/>
              </a:spcAft>
              <a:defRPr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ppendix Link">
            <a:extLst>
              <a:ext uri="{FF2B5EF4-FFF2-40B4-BE49-F238E27FC236}">
                <a16:creationId xmlns:a16="http://schemas.microsoft.com/office/drawing/2014/main" id="{DF07503B-138D-44F5-84FC-A7637F059B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ppendix Link">
            <a:extLst>
              <a:ext uri="{FF2B5EF4-FFF2-40B4-BE49-F238E27FC236}">
                <a16:creationId xmlns:a16="http://schemas.microsoft.com/office/drawing/2014/main" id="{D5840A85-FE10-45F4-81E4-A52DE2319E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33546"/>
            <a:ext cx="8458200" cy="82111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ppendix Link">
            <a:extLst>
              <a:ext uri="{FF2B5EF4-FFF2-40B4-BE49-F238E27FC236}">
                <a16:creationId xmlns:a16="http://schemas.microsoft.com/office/drawing/2014/main" id="{72A1E447-C26A-4D25-8792-9B7C6A839F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28045" y="6331527"/>
            <a:ext cx="3287910" cy="260843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704" r:id="rId3"/>
    <p:sldLayoutId id="2147483682" r:id="rId4"/>
    <p:sldLayoutId id="214748368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hort Copyright">
            <a:extLst>
              <a:ext uri="{FF2B5EF4-FFF2-40B4-BE49-F238E27FC236}">
                <a16:creationId xmlns:a16="http://schemas.microsoft.com/office/drawing/2014/main" id="{F7BFBE01-8512-49BF-81D6-10C5E13594C9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  <p:sldLayoutId id="214748370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92608" indent="-29260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621792" indent="-32004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Add long copyright line here</a:t>
            </a:r>
            <a:endParaRPr lang="en-US" dirty="0"/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5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</a:rPr>
              <a:t>© McGraw Hill,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992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8E612E-6BD5-45DC-99E0-8658D3CB087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27" y="0"/>
            <a:ext cx="933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6: </a:t>
            </a:r>
            <a:r>
              <a:rPr lang="en-US" altLang="en-US" dirty="0"/>
              <a:t>Valuing Bonds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Bond Rates of Return </a:t>
            </a:r>
            <a:r>
              <a:rPr lang="en-GB" sz="1000" b="0" dirty="0"/>
              <a:t>1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053536"/>
          </a:xfrm>
        </p:spPr>
        <p:txBody>
          <a:bodyPr/>
          <a:lstStyle/>
          <a:p>
            <a:r>
              <a:rPr lang="en-GB" dirty="0"/>
              <a:t>Rate of Return.</a:t>
            </a:r>
          </a:p>
          <a:p>
            <a:pPr lvl="1"/>
            <a:r>
              <a:rPr lang="en-GB" sz="2200" dirty="0"/>
              <a:t>Total income per period per dollar invested.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587652"/>
              </p:ext>
            </p:extLst>
          </p:nvPr>
        </p:nvGraphicFramePr>
        <p:xfrm>
          <a:off x="501650" y="2710527"/>
          <a:ext cx="814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40680" imgH="736560" progId="Equation.DSMT4">
                  <p:embed/>
                </p:oleObj>
              </mc:Choice>
              <mc:Fallback>
                <p:oleObj name="Equation" r:id="rId2" imgW="8140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650" y="2710527"/>
                        <a:ext cx="8140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Bond Rates of Return </a:t>
            </a:r>
            <a:r>
              <a:rPr lang="en-GB" sz="1000" b="0" dirty="0"/>
              <a:t>2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805703"/>
          </a:xfrm>
        </p:spPr>
        <p:txBody>
          <a:bodyPr>
            <a:normAutofit/>
          </a:bodyPr>
          <a:lstStyle/>
          <a:p>
            <a:r>
              <a:rPr lang="en-GB" b="1" u="sng" dirty="0"/>
              <a:t>Example.</a:t>
            </a:r>
          </a:p>
          <a:p>
            <a:pPr marL="811213"/>
            <a:r>
              <a:rPr lang="en-GB" b="1" dirty="0"/>
              <a:t>A bond increases in price from $963.80 to $1,380.50 and pays a coupon of $21.875 during the same period. What is the rate of return?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0453"/>
              </p:ext>
            </p:extLst>
          </p:nvPr>
        </p:nvGraphicFramePr>
        <p:xfrm>
          <a:off x="476250" y="3754021"/>
          <a:ext cx="8191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91440" imgH="749160" progId="Equation.DSMT4">
                  <p:embed/>
                </p:oleObj>
              </mc:Choice>
              <mc:Fallback>
                <p:oleObj name="Equation" r:id="rId2" imgW="8191440" imgH="749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0" y="3754021"/>
                        <a:ext cx="81915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Bond Rates of Return </a:t>
            </a:r>
            <a:r>
              <a:rPr lang="en-GB" sz="1000" b="0" dirty="0"/>
              <a:t>2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805703"/>
          </a:xfrm>
        </p:spPr>
        <p:txBody>
          <a:bodyPr>
            <a:normAutofit/>
          </a:bodyPr>
          <a:lstStyle/>
          <a:p>
            <a:r>
              <a:rPr lang="en-GB" b="1" u="sng" dirty="0"/>
              <a:t>Example.</a:t>
            </a:r>
          </a:p>
          <a:p>
            <a:pPr marL="811213"/>
            <a:r>
              <a:rPr lang="en-GB" b="1" dirty="0"/>
              <a:t>See White Board for another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0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Nominal and Real Rates of Interest </a:t>
            </a:r>
            <a:r>
              <a:rPr lang="en-GB" sz="1000" b="0" dirty="0"/>
              <a:t>1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76556"/>
          </a:xfrm>
        </p:spPr>
        <p:txBody>
          <a:bodyPr/>
          <a:lstStyle/>
          <a:p>
            <a:r>
              <a:rPr lang="en-GB" dirty="0"/>
              <a:t>In the presence of inflation, an investor’s real interest rate is always less than the nominal interest rate.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38345"/>
              </p:ext>
            </p:extLst>
          </p:nvPr>
        </p:nvGraphicFramePr>
        <p:xfrm>
          <a:off x="2635250" y="2692400"/>
          <a:ext cx="3873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736560" progId="Equation.DSMT4">
                  <p:embed/>
                </p:oleObj>
              </mc:Choice>
              <mc:Fallback>
                <p:oleObj name="Equation" r:id="rId2" imgW="3873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5250" y="2692400"/>
                        <a:ext cx="38735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Nominal and Real Rates of Interest </a:t>
            </a:r>
            <a:r>
              <a:rPr lang="en-GB" sz="1000" b="0" dirty="0"/>
              <a:t>2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451742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Example.</a:t>
            </a:r>
          </a:p>
          <a:p>
            <a:r>
              <a:rPr lang="en-GB" b="1" dirty="0"/>
              <a:t>If you invest in a security that pays 8% interest annually and inflation is 4%, what is your real interest rate? (How much additional Purchasing Power do you have?)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02"/>
              </p:ext>
            </p:extLst>
          </p:nvPr>
        </p:nvGraphicFramePr>
        <p:xfrm>
          <a:off x="2343150" y="3165577"/>
          <a:ext cx="4457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1117440" progId="Equation.DSMT4">
                  <p:embed/>
                </p:oleObj>
              </mc:Choice>
              <mc:Fallback>
                <p:oleObj name="Equation" r:id="rId2" imgW="4457520" imgH="1117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3150" y="3165577"/>
                        <a:ext cx="44577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Half Review/Exam Preview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785257"/>
            <a:ext cx="8283512" cy="1317172"/>
          </a:xfrm>
        </p:spPr>
        <p:txBody>
          <a:bodyPr>
            <a:normAutofit/>
          </a:bodyPr>
          <a:lstStyle/>
          <a:p>
            <a:r>
              <a:rPr lang="en-GB" sz="2200" dirty="0"/>
              <a:t>Chapters 5 &amp; 6; Exam One discussion</a:t>
            </a:r>
          </a:p>
          <a:p>
            <a:r>
              <a:rPr lang="en-GB" sz="2200" dirty="0"/>
              <a:t>See Review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743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E7BC6287-1E57-46F8-B46D-CC0ECE7CEE8E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B9FDA032-B3B1-4FDF-8A44-9303BC60C76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AD8FA8EE-38E3-45B4-B8A8-91E7376F22D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59A53402-BF8D-4356-9B02-35501F8B049D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0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002D0E3A-676D-4160-97AC-45FBF1A959AE}"/>
    </a:ext>
  </a:extLst>
</a:theme>
</file>

<file path=ppt/theme/theme6.xml><?xml version="1.0" encoding="utf-8"?>
<a:theme xmlns:a="http://schemas.openxmlformats.org/drawingml/2006/main" name="1_ImageDescriptionAppendixSlideMaster">
  <a:themeElements>
    <a:clrScheme name="Custom 20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002D0E3A-676D-4160-97AC-45FBF1A959AE}"/>
    </a:ext>
  </a:extLst>
</a:theme>
</file>

<file path=ppt/theme/theme7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Template_Editorial_v11_2020</Template>
  <TotalTime>5154</TotalTime>
  <Words>196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ArumSans Bd</vt:lpstr>
      <vt:lpstr>ArumSans Bold</vt:lpstr>
      <vt:lpstr>ArumSans Regular</vt:lpstr>
      <vt:lpstr>Calibri</vt:lpstr>
      <vt:lpstr>Title Slides Master</vt:lpstr>
      <vt:lpstr>MainContentSlideMaster</vt:lpstr>
      <vt:lpstr>ClosingMaster</vt:lpstr>
      <vt:lpstr>DividerSlideMaster</vt:lpstr>
      <vt:lpstr>ImageDescriptionAppendixSlideMaster</vt:lpstr>
      <vt:lpstr>1_ImageDescriptionAppendixSlideMaster</vt:lpstr>
      <vt:lpstr>FIRST, BREAK, LAST slides </vt:lpstr>
      <vt:lpstr>Equation</vt:lpstr>
      <vt:lpstr>Fundamentals of Corporate Finance, 11th Edition</vt:lpstr>
      <vt:lpstr>Bond Rates of Return 1</vt:lpstr>
      <vt:lpstr>Bond Rates of Return 2</vt:lpstr>
      <vt:lpstr>Bond Rates of Return 2</vt:lpstr>
      <vt:lpstr>Nominal and Real Rates of Interest 1</vt:lpstr>
      <vt:lpstr>Nominal and Real Rates of Interest 2</vt:lpstr>
      <vt:lpstr>First Half Review/Exam Preview</vt:lpstr>
    </vt:vector>
  </TitlesOfParts>
  <Company>McGraw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Valuing Bonds, 11th Edition</dc:title>
  <dc:creator>GANESH-MARY</dc:creator>
  <cp:keywords/>
  <cp:lastModifiedBy>Thomas</cp:lastModifiedBy>
  <cp:revision>304</cp:revision>
  <dcterms:created xsi:type="dcterms:W3CDTF">2021-07-01T13:49:16Z</dcterms:created>
  <dcterms:modified xsi:type="dcterms:W3CDTF">2024-01-03T14:56:26Z</dcterms:modified>
</cp:coreProperties>
</file>