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404" r:id="rId2"/>
    <p:sldId id="318" r:id="rId3"/>
    <p:sldId id="283" r:id="rId4"/>
    <p:sldId id="284" r:id="rId5"/>
    <p:sldId id="285" r:id="rId6"/>
    <p:sldId id="320" r:id="rId7"/>
    <p:sldId id="286" r:id="rId8"/>
    <p:sldId id="306" r:id="rId9"/>
    <p:sldId id="288" r:id="rId10"/>
    <p:sldId id="289" r:id="rId11"/>
    <p:sldId id="308" r:id="rId12"/>
    <p:sldId id="321" r:id="rId13"/>
    <p:sldId id="309" r:id="rId14"/>
    <p:sldId id="310" r:id="rId15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" initials="A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DBDBDB"/>
    <a:srgbClr val="6E6E6E"/>
    <a:srgbClr val="91C9C8"/>
    <a:srgbClr val="B40000"/>
    <a:srgbClr val="458B8A"/>
    <a:srgbClr val="C05023"/>
    <a:srgbClr val="F8E1D8"/>
    <a:srgbClr val="F0C1AE"/>
    <a:srgbClr val="45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1162" autoAdjust="0"/>
  </p:normalViewPr>
  <p:slideViewPr>
    <p:cSldViewPr>
      <p:cViewPr varScale="1">
        <p:scale>
          <a:sx n="58" d="100"/>
          <a:sy n="58" d="100"/>
        </p:scale>
        <p:origin x="17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71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3728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56329-1779-487C-B587-BBABA473AA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56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144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56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14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47458" name="Rectangle 3"/>
          <p:cNvSpPr>
            <a:spLocks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44</a:t>
            </a:r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0" y="8686489"/>
            <a:ext cx="297180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47460" name="Rectangle 5"/>
          <p:cNvSpPr>
            <a:spLocks noChangeArrowheads="1"/>
          </p:cNvSpPr>
          <p:nvPr/>
        </p:nvSpPr>
        <p:spPr bwMode="auto">
          <a:xfrm>
            <a:off x="0" y="0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4746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b="1" u="sng" dirty="0"/>
              <a:t>Annuity Due</a:t>
            </a:r>
            <a:r>
              <a:rPr lang="en-US" dirty="0"/>
              <a:t>: Level stream of cash flows starting immediately.</a:t>
            </a:r>
            <a:endParaRPr lang="en-US" u="sng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39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0530" name="Rectangle 3"/>
          <p:cNvSpPr>
            <a:spLocks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54</a:t>
            </a: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0" y="8686489"/>
            <a:ext cx="297180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0532" name="Rectangle 5"/>
          <p:cNvSpPr>
            <a:spLocks noChangeArrowheads="1"/>
          </p:cNvSpPr>
          <p:nvPr/>
        </p:nvSpPr>
        <p:spPr bwMode="auto">
          <a:xfrm>
            <a:off x="0" y="0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053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053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altLang="en-US" b="1" u="sng" dirty="0"/>
              <a:t>Annuity Due</a:t>
            </a:r>
            <a:r>
              <a:rPr lang="en-US" altLang="en-US" dirty="0"/>
              <a:t>: Level stream of cash flows starting immediately.</a:t>
            </a:r>
            <a:endParaRPr lang="en-US" altLang="en-US" u="sng" dirty="0"/>
          </a:p>
        </p:txBody>
      </p:sp>
    </p:spTree>
    <p:extLst>
      <p:ext uri="{BB962C8B-B14F-4D97-AF65-F5344CB8AC3E}">
        <p14:creationId xmlns:p14="http://schemas.microsoft.com/office/powerpoint/2010/main" val="78809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44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929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45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09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47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00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49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163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50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8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53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36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53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860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1000" i="1" dirty="0"/>
              <a:t>54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721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2097"/>
            <a:ext cx="9136311" cy="6858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-3845" y="6567983"/>
            <a:ext cx="9144000" cy="321931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789028" y="6567984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0" name="Rectangle 17"/>
          <p:cNvSpPr>
            <a:spLocks noChangeArrowheads="1"/>
          </p:cNvSpPr>
          <p:nvPr userDrawn="1"/>
        </p:nvSpPr>
        <p:spPr bwMode="auto">
          <a:xfrm>
            <a:off x="292559" y="1043144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4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Chapter 5</a:t>
            </a:r>
          </a:p>
        </p:txBody>
      </p:sp>
      <p:sp>
        <p:nvSpPr>
          <p:cNvPr id="31" name="Rectangle 19"/>
          <p:cNvSpPr>
            <a:spLocks noChangeArrowheads="1"/>
          </p:cNvSpPr>
          <p:nvPr userDrawn="1"/>
        </p:nvSpPr>
        <p:spPr bwMode="auto">
          <a:xfrm>
            <a:off x="292559" y="2184260"/>
            <a:ext cx="3746041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3600" b="0" dirty="0">
                <a:solidFill>
                  <a:schemeClr val="tx1"/>
                </a:solidFill>
                <a:latin typeface="Century Gothic" panose="020B0502020202020204" pitchFamily="34" charset="0"/>
              </a:rPr>
              <a:t>The Time Value of Money</a:t>
            </a: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47943"/>
            <a:ext cx="3412689" cy="43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3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421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3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B06C8-11A0-4E73-A5CE-7801EB0911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6688" y="6426200"/>
            <a:ext cx="8505825" cy="311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19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3528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632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14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4965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7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3276600" y="6553200"/>
            <a:ext cx="533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  <a:cs typeface="Times New Roman" pitchFamily="18" charset="0"/>
              </a:rPr>
              <a:t>Copyright © 2018 by The McGraw-Hill Companies, Inc. All rights reserved</a:t>
            </a:r>
            <a:r>
              <a:rPr lang="en-US" sz="1100" b="1" i="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17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0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1143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143001"/>
            <a:ext cx="511175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350" y="2305050"/>
            <a:ext cx="3008313" cy="4171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00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371600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6721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12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rgbClr val="992D4F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5C7683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76200"/>
            <a:ext cx="864965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048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382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6477000" y="6400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8648860" y="6475412"/>
            <a:ext cx="458788" cy="382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r">
              <a:defRPr/>
            </a:pPr>
            <a:r>
              <a:rPr lang="en-US" sz="1000" b="1" dirty="0">
                <a:solidFill>
                  <a:srgbClr val="455EA0"/>
                </a:solidFill>
                <a:latin typeface="Arial" charset="0"/>
              </a:rPr>
              <a:t>5- </a:t>
            </a:r>
            <a:fld id="{E60E7E61-42B9-45CE-A0EE-FB8F7CCA12F2}" type="slidenum">
              <a:rPr lang="en-US" sz="1000" b="1">
                <a:solidFill>
                  <a:srgbClr val="455EA0"/>
                </a:solidFill>
                <a:latin typeface="Arial" charset="0"/>
              </a:rPr>
              <a:pPr algn="r">
                <a:defRPr/>
              </a:pPr>
              <a:t>‹#›</a:t>
            </a:fld>
            <a:endParaRPr lang="en-US" sz="1000" b="1" dirty="0">
              <a:solidFill>
                <a:srgbClr val="455EA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5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EDFFFF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CCFF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1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1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1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1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21791" y="2608290"/>
            <a:ext cx="3325847" cy="1394084"/>
          </a:xfrm>
        </p:spPr>
        <p:txBody>
          <a:bodyPr anchor="t"/>
          <a:lstStyle/>
          <a:p>
            <a:r>
              <a:rPr lang="en-US" altLang="en-US" noProof="0" dirty="0"/>
              <a:t>Fundamentals of Corporate Finance, 11th Edition</a:t>
            </a:r>
            <a:endParaRPr lang="en-US" noProof="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21792" y="4224444"/>
            <a:ext cx="3035808" cy="649480"/>
          </a:xfrm>
        </p:spPr>
        <p:txBody>
          <a:bodyPr/>
          <a:lstStyle/>
          <a:p>
            <a:r>
              <a:rPr lang="en-US" altLang="en-US" noProof="0" dirty="0"/>
              <a:t>CHAPTER 5: </a:t>
            </a:r>
            <a:r>
              <a:rPr lang="en-US" altLang="en-US" dirty="0"/>
              <a:t>The Time Value Of Money</a:t>
            </a:r>
          </a:p>
        </p:txBody>
      </p:sp>
      <p:pic>
        <p:nvPicPr>
          <p:cNvPr id="2" name="Picture 1" descr="Cover page, fundamentals of corporate finance, 11 edition. By, Brealey, Myers and Marcus">
            <a:extLst>
              <a:ext uri="{FF2B5EF4-FFF2-40B4-BE49-F238E27FC236}">
                <a16:creationId xmlns:a16="http://schemas.microsoft.com/office/drawing/2014/main" id="{59479E2C-B230-4BF9-B1C6-34B28C43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63" y="1433845"/>
            <a:ext cx="3551873" cy="4788218"/>
          </a:xfrm>
          <a:prstGeom prst="rect">
            <a:avLst/>
          </a:prstGeom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BDFA3B4-AF4E-480A-9543-60CA85EC80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-48126" y="6538494"/>
            <a:ext cx="9256295" cy="223214"/>
          </a:xfrm>
        </p:spPr>
        <p:txBody>
          <a:bodyPr/>
          <a:lstStyle/>
          <a:p>
            <a:pPr algn="ctr"/>
            <a:r>
              <a:rPr lang="en-US" sz="1200" b="0" i="0" noProof="0" dirty="0">
                <a:solidFill>
                  <a:srgbClr val="172B4D"/>
                </a:solidFill>
                <a:effectLst/>
              </a:rPr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952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Applications</a:t>
            </a:r>
          </a:p>
          <a:p>
            <a:pPr lvl="1"/>
            <a:r>
              <a:rPr lang="en-US" altLang="en-US" sz="2800" dirty="0"/>
              <a:t>Value of payments (for a Bond investment)</a:t>
            </a:r>
          </a:p>
          <a:p>
            <a:pPr lvl="1"/>
            <a:r>
              <a:rPr lang="en-US" altLang="en-US" sz="2800" dirty="0"/>
              <a:t>Implied interest rate for an annuity</a:t>
            </a:r>
          </a:p>
          <a:p>
            <a:pPr lvl="1"/>
            <a:r>
              <a:rPr lang="en-US" altLang="en-US" sz="2800" dirty="0"/>
              <a:t>Calculation of periodic payments</a:t>
            </a:r>
          </a:p>
          <a:p>
            <a:pPr lvl="2"/>
            <a:r>
              <a:rPr lang="en-US" altLang="en-US" sz="2400" dirty="0"/>
              <a:t>Mortgage payment</a:t>
            </a:r>
          </a:p>
          <a:p>
            <a:pPr lvl="2"/>
            <a:r>
              <a:rPr lang="en-US" altLang="en-US" sz="2400" dirty="0"/>
              <a:t>Annual income from an investment payout</a:t>
            </a:r>
          </a:p>
          <a:p>
            <a:pPr lvl="2"/>
            <a:r>
              <a:rPr lang="en-US" altLang="en-US" sz="2400" dirty="0"/>
              <a:t>Future Value of annual payments</a:t>
            </a:r>
          </a:p>
          <a:p>
            <a:pPr lvl="2"/>
            <a:endParaRPr lang="en-US" altLang="en-US" sz="2400" dirty="0"/>
          </a:p>
          <a:p>
            <a:pPr lvl="2"/>
            <a:r>
              <a:rPr lang="en-US" altLang="en-US" sz="2400" b="1" dirty="0">
                <a:solidFill>
                  <a:srgbClr val="FF0000"/>
                </a:solidFill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214096437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sz="2800" b="1" i="1" u="sng" dirty="0"/>
                  <a:t>Example —</a:t>
                </a:r>
                <a:r>
                  <a:rPr lang="en-US" altLang="en-US" sz="2800" b="1" u="sng" dirty="0"/>
                  <a:t> </a:t>
                </a:r>
                <a:r>
                  <a:rPr lang="en-US" altLang="en-US" sz="2800" b="1" i="1" u="sng" dirty="0"/>
                  <a:t>Future value of annual payments</a:t>
                </a:r>
              </a:p>
              <a:p>
                <a:pPr marL="457200" lvl="1" indent="0">
                  <a:buNone/>
                </a:pPr>
                <a:r>
                  <a:rPr lang="en-US" altLang="en-US" sz="2400" i="1" dirty="0"/>
                  <a:t>FV of $1 Annuity = PV of $1 Annuity x (1+r)</a:t>
                </a:r>
                <a:r>
                  <a:rPr lang="en-US" altLang="en-US" sz="2400" i="1" baseline="30000" dirty="0"/>
                  <a:t>t  </a:t>
                </a:r>
                <a:r>
                  <a:rPr lang="en-US" altLang="en-US" sz="2400" b="1" i="1" dirty="0">
                    <a:solidFill>
                      <a:srgbClr val="FF0000"/>
                    </a:solidFill>
                  </a:rPr>
                  <a:t>Excel</a:t>
                </a:r>
              </a:p>
              <a:p>
                <a:pPr marL="457200" lvl="1" indent="0">
                  <a:buNone/>
                </a:pPr>
                <a:r>
                  <a:rPr lang="en-US" altLang="en-US" sz="2400" i="1" dirty="0"/>
                  <a:t>			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i="1"/>
                              <m:t>r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/>
                          <m:t> −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/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i="1"/>
                              <m:t>r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400"/>
                                  <m:t>1 +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/>
                                  <m:t>r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i="1" baseline="30000"/>
                              <m:t>t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400"/>
                          <m:t> </m:t>
                        </m:r>
                      </m:e>
                    </m:d>
                  </m:oMath>
                </a14:m>
                <a:r>
                  <a:rPr lang="en-US" altLang="en-US" sz="2400" i="1" dirty="0"/>
                  <a:t> x (1+r)</a:t>
                </a:r>
                <a:r>
                  <a:rPr lang="en-US" altLang="en-US" sz="2400" i="1" baseline="30000" dirty="0"/>
                  <a:t>t</a:t>
                </a:r>
              </a:p>
              <a:p>
                <a:pPr marL="457200" lvl="1" indent="0">
                  <a:buNone/>
                </a:pPr>
                <a:endParaRPr lang="en-US" altLang="en-US" sz="2400" i="1" baseline="30000" dirty="0"/>
              </a:p>
              <a:p>
                <a:pPr marL="457200" lvl="1" indent="0">
                  <a:buNone/>
                </a:pPr>
                <a:r>
                  <a:rPr lang="en-US" altLang="en-US" sz="2400" i="1" dirty="0"/>
                  <a:t>FV of $1 Annuity   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baseline="30000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i="1"/>
                          <m:t>r</m:t>
                        </m:r>
                      </m:den>
                    </m:f>
                  </m:oMath>
                </a14:m>
                <a:endParaRPr lang="en-US" altLang="en-US" sz="2400" i="1" dirty="0"/>
              </a:p>
              <a:p>
                <a:pPr marL="457200" lvl="1" indent="0">
                  <a:buNone/>
                </a:pPr>
                <a:r>
                  <a:rPr lang="en-US" altLang="en-US" sz="2400" i="1" dirty="0"/>
                  <a:t>To get to your savings goal, you won’t have a “$1” Annuity but you will have a “PMT” Annuity; so multiply by the PMT:      FV of Annuity     =   PMT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sz="2400" i="1" baseline="30000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i="1"/>
                          <m:t>r</m:t>
                        </m:r>
                      </m:den>
                    </m:f>
                  </m:oMath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11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47" t="-1333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0088" y="3322638"/>
          <a:ext cx="1174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" imgH="204480" progId="Equation.3">
                  <p:embed/>
                </p:oleObj>
              </mc:Choice>
              <mc:Fallback>
                <p:oleObj name="Equation" r:id="rId5" imgW="115560" imgH="204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22638"/>
                        <a:ext cx="1174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97078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i="1" u="sng" dirty="0"/>
              <a:t>Example —</a:t>
            </a:r>
            <a:r>
              <a:rPr lang="en-US" altLang="en-US" sz="2800" b="1" u="sng" dirty="0"/>
              <a:t> </a:t>
            </a:r>
            <a:r>
              <a:rPr lang="en-US" altLang="en-US" sz="2800" b="1" i="1" u="sng" dirty="0"/>
              <a:t>Future value of annual payments</a:t>
            </a:r>
          </a:p>
          <a:p>
            <a:pPr marL="457200" lvl="1" indent="0">
              <a:buNone/>
            </a:pPr>
            <a:r>
              <a:rPr lang="en-US" altLang="en-US" sz="2400" i="1" dirty="0"/>
              <a:t>You plan to save for 50 years and then retire. Given a 10% rate of interest, if you desire to have $500,000 at retirement, how much must you save each year? </a:t>
            </a:r>
          </a:p>
        </p:txBody>
      </p:sp>
      <p:graphicFrame>
        <p:nvGraphicFramePr>
          <p:cNvPr id="2048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10088" y="3322638"/>
          <a:ext cx="117475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" imgH="204480" progId="Equation.3">
                  <p:embed/>
                </p:oleObj>
              </mc:Choice>
              <mc:Fallback>
                <p:oleObj name="Equation" r:id="rId3" imgW="115560" imgH="204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3322638"/>
                        <a:ext cx="117475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3276600"/>
                <a:ext cx="7980405" cy="223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800" i="1" dirty="0"/>
                  <a:t>FV of Annuity     =   PMT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  <m:r>
                          <a:rPr lang="en-US" sz="2800" i="1" baseline="30000">
                            <a:latin typeface="Cambria Math"/>
                          </a:rPr>
                          <m:t>𝑡</m:t>
                        </m:r>
                        <m:r>
                          <a:rPr lang="en-US" sz="2800" i="1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/>
                          <m:t>r</m:t>
                        </m:r>
                      </m:den>
                    </m:f>
                  </m:oMath>
                </a14:m>
                <a:endParaRPr lang="en-US" sz="2800" b="0" i="0" baseline="30000" dirty="0">
                  <a:latin typeface="+mn-lt"/>
                  <a:ea typeface="Cambria Math"/>
                </a:endParaRPr>
              </a:p>
              <a:p>
                <a:r>
                  <a:rPr lang="en-US" sz="2600" dirty="0">
                    <a:latin typeface="Cambria Math"/>
                    <a:ea typeface="Cambria Math"/>
                  </a:rPr>
                  <a:t>$500,000 = PMT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1+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.10</m:t>
                            </m:r>
                          </m:e>
                        </m:d>
                        <m:r>
                          <a:rPr lang="en-US" sz="2800" b="0" i="1" baseline="30000" smtClean="0">
                            <a:latin typeface="Cambria Math"/>
                          </a:rPr>
                          <m:t>50</m:t>
                        </m:r>
                        <m:r>
                          <a:rPr lang="en-US" sz="2800" i="1">
                            <a:latin typeface="Cambria Math"/>
                          </a:rPr>
                          <m:t> −1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1" smtClean="0"/>
                          <m:t>.10</m:t>
                        </m:r>
                      </m:den>
                    </m:f>
                  </m:oMath>
                </a14:m>
                <a:r>
                  <a:rPr lang="en-US" sz="2600" b="0" i="0" dirty="0">
                    <a:latin typeface="Cambria Math"/>
                    <a:ea typeface="Cambria Math"/>
                  </a:rPr>
                  <a:t>;</a:t>
                </a:r>
              </a:p>
              <a:p>
                <a:r>
                  <a:rPr lang="en-US" sz="2800" b="0" dirty="0">
                    <a:latin typeface="+mn-lt"/>
                  </a:rPr>
                  <a:t>PMT or Annual Savings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must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equal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 $429.59</m:t>
                    </m:r>
                  </m:oMath>
                </a14:m>
                <a:endParaRPr lang="en-US" sz="2800" b="0" dirty="0">
                  <a:latin typeface="+mn-lt"/>
                </a:endParaRPr>
              </a:p>
              <a:p>
                <a:r>
                  <a:rPr lang="en-US" sz="2800" b="0" dirty="0">
                    <a:latin typeface="+mn-lt"/>
                  </a:rPr>
                  <a:t>			</a:t>
                </a:r>
                <a:r>
                  <a:rPr lang="en-US" sz="2800" b="1" i="1" dirty="0">
                    <a:latin typeface="+mn-lt"/>
                  </a:rPr>
                  <a:t>Now see Excel for shortcuts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76600"/>
                <a:ext cx="7980405" cy="2237536"/>
              </a:xfrm>
              <a:prstGeom prst="rect">
                <a:avLst/>
              </a:prstGeom>
              <a:blipFill rotWithShape="1">
                <a:blip r:embed="rId6"/>
                <a:stretch>
                  <a:fillRect l="-1528" b="-6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6089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Annuities Due </a:t>
            </a:r>
            <a:endParaRPr lang="en-US" altLang="en-US" sz="2000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Annuity Due   </a:t>
            </a:r>
            <a:r>
              <a:rPr lang="en-US" sz="2400" b="1" i="1" dirty="0"/>
              <a:t>(See Lecture 3 discussion)</a:t>
            </a:r>
          </a:p>
          <a:p>
            <a:pPr lvl="1"/>
            <a:r>
              <a:rPr lang="en-US" sz="2400" dirty="0"/>
              <a:t>Level stream of cash flows starting immediately</a:t>
            </a:r>
          </a:p>
          <a:p>
            <a:r>
              <a:rPr lang="en-US" altLang="en-US" sz="2400" dirty="0"/>
              <a:t>How does it differ from an ordinary annuity?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b="1" i="1" dirty="0"/>
              <a:t>One year more (one extra r)</a:t>
            </a:r>
            <a:r>
              <a:rPr lang="en-US" altLang="en-US" sz="2400" b="1" i="1" dirty="0">
                <a:sym typeface="Wingdings" panose="05000000000000000000" pitchFamily="2" charset="2"/>
              </a:rPr>
              <a:t> (1+r)</a:t>
            </a:r>
            <a:endParaRPr lang="en-US" alt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79" y="2631307"/>
                <a:ext cx="9144000" cy="578882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/>
                        <m:t>PV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Annuity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 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Due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 = </m:t>
                      </m:r>
                      <m:r>
                        <m:rPr>
                          <m:nor/>
                        </m:rPr>
                        <a:rPr lang="en-US" sz="2800" b="0" i="0" smtClean="0"/>
                        <m:t>PV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Annuity</m:t>
                      </m:r>
                      <m:r>
                        <m:rPr>
                          <m:nor/>
                        </m:rPr>
                        <a:rPr lang="en-US" sz="2800" b="0" i="0" baseline="-25000" smtClean="0"/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2800" b="0" i="0" smtClean="0"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 b="0" i="0" smtClean="0">
                              <a:ea typeface="Cambria Math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n-US" sz="2800" b="0" i="1" smtClean="0">
                              <a:ea typeface="Cambria Math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" y="2631307"/>
                <a:ext cx="9144000" cy="57888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79" y="4658514"/>
                <a:ext cx="9144000" cy="715089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FV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Annuity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 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Due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i="0" smtClean="0"/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b="0" i="0" smtClean="0"/>
                        <m:t>FV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Annuity</m:t>
                      </m:r>
                      <m:r>
                        <a:rPr lang="en-US" sz="36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b="0" i="0" smtClean="0">
                          <a:ea typeface="Cambria Math"/>
                        </a:rPr>
                        <m:t>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ea typeface="Cambria Math"/>
                            </a:rPr>
                            <m:t>1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ea typeface="Cambria Math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600" b="0" i="1" smtClean="0">
                              <a:ea typeface="Cambria Math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" y="4658514"/>
                <a:ext cx="9144000" cy="715089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14400" y="39257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kern="0" dirty="0">
                <a:solidFill>
                  <a:srgbClr val="010000"/>
                </a:solidFill>
                <a:latin typeface="Calibri"/>
              </a:rPr>
              <a:t>How does the future value differ from an ordinary annuity?</a:t>
            </a:r>
          </a:p>
        </p:txBody>
      </p:sp>
    </p:spTree>
    <p:extLst>
      <p:ext uri="{BB962C8B-B14F-4D97-AF65-F5344CB8AC3E}">
        <p14:creationId xmlns:p14="http://schemas.microsoft.com/office/powerpoint/2010/main" val="323622824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Annuities Due </a:t>
            </a:r>
            <a:endParaRPr lang="en-US" altLang="en-US" sz="2000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b="1" i="1" u="sng" dirty="0"/>
              <a:t>Example</a:t>
            </a:r>
          </a:p>
          <a:p>
            <a:pPr marL="457200" lvl="1" indent="0">
              <a:buNone/>
            </a:pPr>
            <a:r>
              <a:rPr lang="en-US" altLang="en-US" sz="2400" i="1" dirty="0"/>
              <a:t>Suppose you invest $429.59 annually at the beginning of each year at 10% interest. After 50 years, how much would your investment be worth?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4213" y="3232667"/>
                <a:ext cx="6458427" cy="715089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FV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AD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 = </m:t>
                      </m:r>
                      <m:r>
                        <m:rPr>
                          <m:nor/>
                        </m:rPr>
                        <a:rPr lang="en-US" sz="3600" b="0" i="0" smtClean="0"/>
                        <m:t>FV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Annuity</m:t>
                      </m:r>
                      <m:r>
                        <m:rPr>
                          <m:nor/>
                        </m:rPr>
                        <a:rPr lang="en-US" sz="3600" b="0" i="0" baseline="-25000" smtClean="0"/>
                        <m:t> </m:t>
                      </m:r>
                      <m:r>
                        <m:rPr>
                          <m:nor/>
                        </m:rPr>
                        <a:rPr lang="en-US" sz="3600" b="0" i="0" smtClean="0"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600" b="0" i="0" smtClean="0"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>
                              <a:ea typeface="Cambria Math"/>
                            </a:rPr>
                            <m:t>1 + </m:t>
                          </m:r>
                          <m:r>
                            <m:rPr>
                              <m:nor/>
                            </m:rPr>
                            <a:rPr lang="en-US" sz="3600" b="0" i="1" smtClean="0">
                              <a:ea typeface="Cambria Math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13" y="3232667"/>
                <a:ext cx="6458427" cy="71508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2926" y="4206727"/>
                <a:ext cx="8001000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       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FVAD</m:t>
                    </m:r>
                    <m:r>
                      <m:rPr>
                        <m:nor/>
                      </m:rPr>
                      <a:rPr lang="en-US" sz="2800" b="0" i="0" baseline="-25000" smtClean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</a:rPr>
                      <m:t>= </m:t>
                    </m:r>
                    <m:r>
                      <a:rPr lang="en-US" sz="2800" b="0" i="1" smtClean="0">
                        <a:latin typeface="Cambria Math"/>
                      </a:rPr>
                      <m:t>$500,000</m:t>
                    </m:r>
                    <m:r>
                      <m:rPr>
                        <m:nor/>
                      </m:rPr>
                      <a:rPr lang="en-US" sz="2800" b="0" i="0" baseline="30000" smtClean="0">
                        <a:latin typeface="+mn-lt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  <a:ea typeface="Cambria Math"/>
                      </a:rPr>
                      <m:t>×</m:t>
                    </m:r>
                    <m:r>
                      <m:rPr>
                        <m:nor/>
                      </m:rPr>
                      <a:rPr lang="en-US" sz="2800" b="0" i="0" smtClean="0">
                        <a:latin typeface="+mn-lt"/>
                        <a:ea typeface="Cambria Math"/>
                      </a:rPr>
                      <m:t> 1.10 </m:t>
                    </m:r>
                  </m:oMath>
                </a14:m>
                <a:r>
                  <a:rPr lang="en-US" sz="2800" b="0" i="0" dirty="0">
                    <a:latin typeface="+mn-lt"/>
                    <a:ea typeface="Cambria Math"/>
                  </a:rPr>
                  <a:t>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+mn-lt"/>
                        </a:rPr>
                        <m:t> $550,000</m:t>
                      </m:r>
                    </m:oMath>
                  </m:oMathPara>
                </a14:m>
                <a:endParaRPr lang="en-US" sz="3200" b="1" i="1" dirty="0">
                  <a:latin typeface="+mn-lt"/>
                  <a:ea typeface="Cambria Math"/>
                </a:endParaRPr>
              </a:p>
              <a:p>
                <a:pPr algn="ctr"/>
                <a:r>
                  <a:rPr lang="en-US" sz="3200" i="1" dirty="0">
                    <a:latin typeface="+mn-lt"/>
                    <a:ea typeface="Cambria Math"/>
                  </a:rPr>
                  <a:t>(effectively one more year of earning 10%) </a:t>
                </a:r>
                <a:r>
                  <a:rPr lang="en-US" sz="3200" b="1" dirty="0">
                    <a:solidFill>
                      <a:srgbClr val="FF0000"/>
                    </a:solidFill>
                    <a:latin typeface="+mn-lt"/>
                    <a:ea typeface="Cambria Math"/>
                  </a:rPr>
                  <a:t>Excel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6" y="4206727"/>
                <a:ext cx="8001000" cy="2000548"/>
              </a:xfrm>
              <a:prstGeom prst="rect">
                <a:avLst/>
              </a:prstGeom>
              <a:blipFill>
                <a:blip r:embed="rId4"/>
                <a:stretch>
                  <a:fillRect t="-2744" b="-9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21873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Perpetuity</a:t>
            </a:r>
          </a:p>
          <a:p>
            <a:pPr lvl="1"/>
            <a:r>
              <a:rPr lang="en-US" altLang="en-US" sz="2800" dirty="0"/>
              <a:t>A stream of level cash payments that never ends</a:t>
            </a:r>
            <a:endParaRPr lang="en-US" altLang="en-US" dirty="0"/>
          </a:p>
          <a:p>
            <a:pPr marL="0" indent="0">
              <a:buNone/>
            </a:pPr>
            <a:endParaRPr lang="en-US" altLang="en-US" sz="3200" dirty="0"/>
          </a:p>
          <a:p>
            <a:pPr lvl="1"/>
            <a:r>
              <a:rPr lang="en-US" altLang="en-US" sz="2800" dirty="0"/>
              <a:t>Difficult: an infinite stream of payments that nevertheless has a finite value</a:t>
            </a:r>
          </a:p>
        </p:txBody>
      </p:sp>
    </p:spTree>
    <p:extLst>
      <p:ext uri="{BB962C8B-B14F-4D97-AF65-F5344CB8AC3E}">
        <p14:creationId xmlns:p14="http://schemas.microsoft.com/office/powerpoint/2010/main" val="18680340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  <a:endParaRPr lang="en-US" altLang="en-US" sz="2000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PV of Perpetuity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0877" y="2453435"/>
                <a:ext cx="2705100" cy="1233387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PV</m:t>
                      </m:r>
                      <m:r>
                        <m:rPr>
                          <m:nor/>
                        </m:rPr>
                        <a:rPr lang="en-US" sz="3600" b="0" i="0" smtClean="0"/>
                        <m:t> 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1" smtClean="0"/>
                            <m:t>PMT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600" b="0" i="1" smtClean="0"/>
                            <m:t>r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877" y="2453435"/>
                <a:ext cx="2705100" cy="1233387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143727" y="3877322"/>
            <a:ext cx="2819400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lang="en-US" altLang="en-US" sz="2800" i="1" kern="0" dirty="0">
                <a:solidFill>
                  <a:srgbClr val="010000"/>
                </a:solidFill>
                <a:latin typeface="Calibri"/>
              </a:rPr>
              <a:t>PMT</a:t>
            </a: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 = cash payment</a:t>
            </a:r>
          </a:p>
          <a:p>
            <a:pPr lvl="0" eaLnBrk="1" hangingPunct="1">
              <a:spcBef>
                <a:spcPct val="20000"/>
              </a:spcBef>
            </a:pPr>
            <a:r>
              <a:rPr lang="en-US" altLang="en-US" sz="2800" i="1" kern="0" dirty="0">
                <a:solidFill>
                  <a:srgbClr val="010000"/>
                </a:solidFill>
                <a:latin typeface="Calibri"/>
              </a:rPr>
              <a:t>r</a:t>
            </a: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 = interest rate </a:t>
            </a:r>
          </a:p>
        </p:txBody>
      </p:sp>
    </p:spTree>
    <p:extLst>
      <p:ext uri="{BB962C8B-B14F-4D97-AF65-F5344CB8AC3E}">
        <p14:creationId xmlns:p14="http://schemas.microsoft.com/office/powerpoint/2010/main" val="92682969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  <a:endParaRPr lang="en-US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</a:t>
            </a:r>
          </a:p>
          <a:p>
            <a:pPr marL="457200" lvl="1" indent="0">
              <a:buNone/>
            </a:pPr>
            <a:r>
              <a:rPr lang="en-US" altLang="en-US" sz="2800" i="1" dirty="0"/>
              <a:t>In order to create an endowment, which pays $100,000 per year forever, how much money must be set aside today in the rate of interest is 10%?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05583" y="4038600"/>
                <a:ext cx="5495687" cy="151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PV</m:t>
                    </m:r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 = 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latin typeface="+mn-lt"/>
                          </a:rPr>
                          <m:t>100,000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smtClean="0">
                            <a:latin typeface="+mn-lt"/>
                          </a:rPr>
                          <m:t>.10</m:t>
                        </m:r>
                      </m:den>
                    </m:f>
                  </m:oMath>
                </a14:m>
                <a:r>
                  <a:rPr lang="en-US" sz="36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i="0">
                        <a:latin typeface="+mn-lt"/>
                      </a:rPr>
                      <m:t>=</m:t>
                    </m:r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 $1,000,000</m:t>
                    </m:r>
                  </m:oMath>
                </a14:m>
                <a:r>
                  <a:rPr lang="en-US" sz="3600" b="0" dirty="0">
                    <a:latin typeface="+mn-lt"/>
                  </a:rPr>
                  <a:t>;</a:t>
                </a:r>
              </a:p>
              <a:p>
                <a:pPr algn="ctr"/>
                <a:r>
                  <a:rPr lang="en-US" sz="3600" b="1" dirty="0">
                    <a:latin typeface="+mn-lt"/>
                  </a:rPr>
                  <a:t>$1,000,000 x .10 = $100,000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83" y="4038600"/>
                <a:ext cx="5495687" cy="1516954"/>
              </a:xfrm>
              <a:prstGeom prst="rect">
                <a:avLst/>
              </a:prstGeom>
              <a:blipFill rotWithShape="1">
                <a:blip r:embed="rId3"/>
                <a:stretch>
                  <a:fillRect l="-2882" r="-2882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188564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2133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 (continued)</a:t>
            </a:r>
          </a:p>
          <a:p>
            <a:pPr marL="457200" lvl="1" indent="0">
              <a:buNone/>
            </a:pPr>
            <a:r>
              <a:rPr lang="en-US" altLang="en-US" sz="2800" i="1" dirty="0"/>
              <a:t>If the first perpetuity payment will not be received until three years from today, how much money needs to be set a side today? (see timeline) </a:t>
            </a:r>
            <a:r>
              <a:rPr lang="en-US" altLang="en-US" sz="2800" b="1" i="1" dirty="0">
                <a:solidFill>
                  <a:srgbClr val="FF0000"/>
                </a:solidFill>
              </a:rPr>
              <a:t>Excel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81890" y="3733800"/>
                <a:ext cx="5914310" cy="1620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PV</m:t>
                    </m:r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 = 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>
                            <a:latin typeface="+mn-lt"/>
                          </a:rPr>
                          <m:t>1,000,000</m:t>
                        </m:r>
                      </m:num>
                      <m:den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600" b="0" i="0" smtClean="0">
                                <a:latin typeface="+mn-lt"/>
                              </a:rPr>
                              <m:t>1 + .10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600" b="0" i="0" baseline="30000" smtClean="0">
                            <a:latin typeface="+mn-lt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i="0">
                        <a:latin typeface="+mn-lt"/>
                      </a:rPr>
                      <m:t>=</m:t>
                    </m:r>
                    <m:r>
                      <m:rPr>
                        <m:nor/>
                      </m:rPr>
                      <a:rPr lang="en-US" sz="3600" b="0" i="0" smtClean="0">
                        <a:latin typeface="+mn-lt"/>
                      </a:rPr>
                      <m:t> $</m:t>
                    </m:r>
                    <m:r>
                      <a:rPr lang="en-US" sz="3600" b="0" i="1" smtClean="0">
                        <a:latin typeface="Cambria Math"/>
                      </a:rPr>
                      <m:t>826,446 </m:t>
                    </m:r>
                  </m:oMath>
                </a14:m>
                <a:r>
                  <a:rPr lang="en-US" sz="3600" dirty="0">
                    <a:latin typeface="+mn-lt"/>
                  </a:rPr>
                  <a:t>= PV x 1/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600"/>
                          <m:t>1 + 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r</m:t>
                        </m:r>
                      </m:e>
                    </m:d>
                    <m:r>
                      <m:rPr>
                        <m:nor/>
                      </m:rPr>
                      <a:rPr lang="en-US" sz="3600" b="0" i="0" baseline="30000" smtClean="0"/>
                      <m:t>t</m:t>
                    </m:r>
                  </m:oMath>
                </a14:m>
                <a:endParaRPr lang="en-US" sz="36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890" y="3733800"/>
                <a:ext cx="5914310" cy="1620059"/>
              </a:xfrm>
              <a:prstGeom prst="rect">
                <a:avLst/>
              </a:prstGeom>
              <a:blipFill rotWithShape="1">
                <a:blip r:embed="rId3"/>
                <a:stretch>
                  <a:fillRect r="-2472" b="-1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61660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textbook section 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Timelines for two perpetuities:</a:t>
            </a:r>
          </a:p>
          <a:p>
            <a:r>
              <a:rPr lang="en-US" dirty="0"/>
              <a:t>Perp A   $1	$1	 $1	$1 	 $1	$1 …..  PV=   $1/r</a:t>
            </a:r>
          </a:p>
          <a:p>
            <a:r>
              <a:rPr lang="en-US" dirty="0"/>
              <a:t>Perp B                                         $1	 $1	$1 …..</a:t>
            </a:r>
            <a:r>
              <a:rPr lang="en-US" sz="1600" dirty="0"/>
              <a:t>PV =$1/r(1 + r)</a:t>
            </a:r>
            <a:r>
              <a:rPr lang="en-US" sz="1600" baseline="30000" dirty="0"/>
              <a:t>t</a:t>
            </a:r>
          </a:p>
          <a:p>
            <a:endParaRPr lang="en-US" baseline="30000" dirty="0"/>
          </a:p>
          <a:p>
            <a:r>
              <a:rPr lang="en-US" dirty="0"/>
              <a:t>What is PV Perp A – PV Perp B?  The PV of a 3-year annuity </a:t>
            </a:r>
            <a:r>
              <a:rPr lang="en-US" b="1" dirty="0">
                <a:solidFill>
                  <a:srgbClr val="FF0000"/>
                </a:solidFill>
              </a:rPr>
              <a:t>Excel</a:t>
            </a:r>
          </a:p>
          <a:p>
            <a:r>
              <a:rPr lang="en-US" sz="3200" dirty="0"/>
              <a:t>So, PV annuity formula is</a:t>
            </a:r>
          </a:p>
          <a:p>
            <a:pPr marL="0" indent="0">
              <a:buNone/>
            </a:pPr>
            <a:r>
              <a:rPr lang="en-US" sz="3200" dirty="0"/>
              <a:t>			1/r – 1/r(1+r)</a:t>
            </a:r>
            <a:r>
              <a:rPr lang="en-US" sz="3200" baseline="30000" dirty="0"/>
              <a:t>t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750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Perpetuities and Annuities </a:t>
            </a:r>
            <a:endParaRPr lang="en-US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PV of Annuity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29226" y="2386295"/>
                <a:ext cx="6248400" cy="1320859"/>
              </a:xfrm>
              <a:prstGeom prst="round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/>
                        <m:t>PV</m:t>
                      </m:r>
                      <m:r>
                        <m:rPr>
                          <m:nor/>
                        </m:rPr>
                        <a:rPr lang="en-US" sz="3600" b="0" i="0" smtClean="0"/>
                        <m:t> = </m:t>
                      </m:r>
                      <m:r>
                        <m:rPr>
                          <m:nor/>
                        </m:rPr>
                        <a:rPr lang="en-US" sz="3600" b="0" i="1" smtClean="0"/>
                        <m:t>PMT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b="0" i="0" smtClean="0"/>
                            <m:t> </m:t>
                          </m:r>
                          <m:f>
                            <m:f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3600" b="0" i="0" smtClean="0"/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3600" b="0" i="1" smtClean="0"/>
                                <m:t>r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600" b="0" i="0" smtClean="0"/>
                            <m:t> 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3600" i="0"/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3600" i="1"/>
                                <m:t>r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3600" b="0" i="0" smtClean="0"/>
                                    <m:t>1 +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3600" b="0" i="1" smtClean="0"/>
                                    <m:t>r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600" b="0" i="1" baseline="30000" smtClean="0"/>
                                <m:t>t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600" b="0" i="0" smtClean="0"/>
                            <m:t> </m:t>
                          </m:r>
                        </m:e>
                      </m:d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226" y="2386295"/>
                <a:ext cx="6248400" cy="1320859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23473" y="3915776"/>
            <a:ext cx="7354253" cy="142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PMT = cash payment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i="1" kern="0" dirty="0">
                <a:solidFill>
                  <a:srgbClr val="010000"/>
                </a:solidFill>
                <a:latin typeface="Calibri"/>
              </a:rPr>
              <a:t>r</a:t>
            </a: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 = interest rate 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i="1" kern="0" dirty="0">
                <a:solidFill>
                  <a:srgbClr val="010000"/>
                </a:solidFill>
                <a:latin typeface="Calibri"/>
              </a:rPr>
              <a:t>t</a:t>
            </a:r>
            <a:r>
              <a:rPr lang="en-US" altLang="en-US" sz="2800" kern="0" dirty="0">
                <a:solidFill>
                  <a:srgbClr val="010000"/>
                </a:solidFill>
                <a:latin typeface="Calibri"/>
              </a:rPr>
              <a:t> = Number of years cash payment is received</a:t>
            </a:r>
          </a:p>
        </p:txBody>
      </p:sp>
    </p:spTree>
    <p:extLst>
      <p:ext uri="{BB962C8B-B14F-4D97-AF65-F5344CB8AC3E}">
        <p14:creationId xmlns:p14="http://schemas.microsoft.com/office/powerpoint/2010/main" val="387796068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b="1" i="1" u="sng" dirty="0"/>
              <a:t>Example</a:t>
            </a:r>
            <a:endParaRPr lang="en-US" altLang="en-US" sz="3200" b="1" u="sng" dirty="0"/>
          </a:p>
          <a:p>
            <a:pPr marL="457200" lvl="1" indent="0">
              <a:buNone/>
            </a:pPr>
            <a:r>
              <a:rPr lang="en-US" altLang="en-US" sz="2800" i="1" dirty="0"/>
              <a:t>You are purchasing a car. You are scheduled to make 3 annual installments of $8,000 per year. Given a rate of interest of 10%, what is the price you are paying for the car (i.e., what is the PV)?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3900" y="4103134"/>
                <a:ext cx="7696200" cy="1764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smtClean="0">
                          <a:latin typeface="+mn-lt"/>
                        </a:rPr>
                        <m:t>PV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+mn-lt"/>
                        </a:rPr>
                        <m:t> = 8,000 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+mn-lt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+mn-lt"/>
                          <a:ea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+mn-lt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+mn-lt"/>
                                </a:rPr>
                                <m:t>.10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b="0" i="0" smtClean="0">
                              <a:latin typeface="+mn-lt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3200" i="0">
                                  <a:latin typeface="+mn-lt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+mn-lt"/>
                                </a:rPr>
                                <m:t>.10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3200" b="0" i="0" smtClean="0">
                                      <a:latin typeface="+mn-lt"/>
                                    </a:rPr>
                                    <m:t>1 + .10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3200" b="0" i="0" baseline="30000" smtClean="0">
                                  <a:latin typeface="+mn-lt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b="0" i="0" smtClean="0">
                              <a:latin typeface="+mn-lt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latin typeface="+mn-lt"/>
                </a:endParaRPr>
              </a:p>
              <a:p>
                <a:pPr marL="685800">
                  <a:tabLst>
                    <a:tab pos="685800" algn="l"/>
                  </a:tabLst>
                </a:pPr>
                <a:endParaRPr lang="en-US" sz="1200" i="1" dirty="0">
                  <a:latin typeface="Cambria Math"/>
                </a:endParaRPr>
              </a:p>
              <a:p>
                <a:pPr marL="685800"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i="0">
                          <a:latin typeface="+mn-lt"/>
                        </a:rPr>
                        <m:t>PV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latin typeface="+mn-lt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i="0">
                          <a:latin typeface="+mn-lt"/>
                        </a:rPr>
                        <m:t>$19,894.82</m:t>
                      </m:r>
                    </m:oMath>
                  </m:oMathPara>
                </a14:m>
                <a:endParaRPr lang="en-US" sz="32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103134"/>
                <a:ext cx="7696200" cy="1764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62296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Perpetuities and Annuities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i="1" u="sng" dirty="0"/>
              <a:t>Example</a:t>
            </a:r>
            <a:r>
              <a:rPr lang="en-US" altLang="en-US" sz="2400" b="1" u="sng" dirty="0"/>
              <a:t> </a:t>
            </a:r>
            <a:r>
              <a:rPr lang="en-US" altLang="en-US" sz="2400" b="1" i="1" u="sng" dirty="0"/>
              <a:t>(continued)</a:t>
            </a:r>
          </a:p>
          <a:p>
            <a:pPr marL="457200" lvl="1" indent="0">
              <a:buNone/>
            </a:pPr>
            <a:r>
              <a:rPr lang="en-US" altLang="en-US" sz="2200" i="1" dirty="0"/>
              <a:t>You are purchasing a car. You are scheduled to make 3 annual installments of $8,000 per year. Given a rate of interest of 10%, what is the price you are paying for the car (i.e. what is the PV)?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3098006"/>
            <a:ext cx="7143750" cy="33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751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MM4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MM4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M4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MM4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PPT_BMM_9e_TEMPLATE</Template>
  <TotalTime>3985</TotalTime>
  <Pages>8923980</Pages>
  <Words>783</Words>
  <Application>Microsoft Office PowerPoint</Application>
  <PresentationFormat>On-screen Show (4:3)</PresentationFormat>
  <Paragraphs>101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Century Gothic</vt:lpstr>
      <vt:lpstr>Times New Roman</vt:lpstr>
      <vt:lpstr>Wingdings</vt:lpstr>
      <vt:lpstr>BMM4e</vt:lpstr>
      <vt:lpstr>Equation</vt:lpstr>
      <vt:lpstr>Fundamentals of Corporate Finance, 11th Edition</vt:lpstr>
      <vt:lpstr>Perpetuities and Annuities </vt:lpstr>
      <vt:lpstr>Perpetuities and Annuities </vt:lpstr>
      <vt:lpstr>Perpetuities and Annuities </vt:lpstr>
      <vt:lpstr>Perpetuities and Annuities </vt:lpstr>
      <vt:lpstr>See textbook section 5.5</vt:lpstr>
      <vt:lpstr>Perpetuities and Annuities </vt:lpstr>
      <vt:lpstr>Perpetuities and Annuities </vt:lpstr>
      <vt:lpstr>Perpetuities and Annuities </vt:lpstr>
      <vt:lpstr>Perpetuities and Annuities </vt:lpstr>
      <vt:lpstr>Perpetuities and Annuities </vt:lpstr>
      <vt:lpstr>Perpetuities and Annuities </vt:lpstr>
      <vt:lpstr>Annuities Due </vt:lpstr>
      <vt:lpstr>Annuities Due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Firm and  The Financial Manager</dc:title>
  <dc:creator>Matt Will</dc:creator>
  <cp:lastModifiedBy>Thomas</cp:lastModifiedBy>
  <cp:revision>421</cp:revision>
  <dcterms:created xsi:type="dcterms:W3CDTF">1997-10-06T19:15:22Z</dcterms:created>
  <dcterms:modified xsi:type="dcterms:W3CDTF">2024-01-03T14:23:13Z</dcterms:modified>
</cp:coreProperties>
</file>